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3"/>
  </p:notesMasterIdLst>
  <p:sldIdLst>
    <p:sldId id="413" r:id="rId2"/>
    <p:sldId id="369" r:id="rId3"/>
    <p:sldId id="431" r:id="rId4"/>
    <p:sldId id="427" r:id="rId5"/>
    <p:sldId id="370" r:id="rId6"/>
    <p:sldId id="428" r:id="rId7"/>
    <p:sldId id="434" r:id="rId8"/>
    <p:sldId id="429" r:id="rId9"/>
    <p:sldId id="433" r:id="rId10"/>
    <p:sldId id="435" r:id="rId11"/>
    <p:sldId id="430" r:id="rId12"/>
    <p:sldId id="373" r:id="rId13"/>
    <p:sldId id="374" r:id="rId14"/>
    <p:sldId id="436" r:id="rId15"/>
    <p:sldId id="376" r:id="rId16"/>
    <p:sldId id="377" r:id="rId17"/>
    <p:sldId id="378" r:id="rId18"/>
    <p:sldId id="380" r:id="rId19"/>
    <p:sldId id="371" r:id="rId20"/>
    <p:sldId id="442" r:id="rId21"/>
    <p:sldId id="443" r:id="rId22"/>
    <p:sldId id="444" r:id="rId23"/>
    <p:sldId id="384" r:id="rId24"/>
    <p:sldId id="385" r:id="rId25"/>
    <p:sldId id="386" r:id="rId26"/>
    <p:sldId id="387" r:id="rId27"/>
    <p:sldId id="389" r:id="rId28"/>
    <p:sldId id="390" r:id="rId29"/>
    <p:sldId id="391" r:id="rId30"/>
    <p:sldId id="392" r:id="rId31"/>
    <p:sldId id="441" r:id="rId32"/>
    <p:sldId id="393" r:id="rId33"/>
    <p:sldId id="394" r:id="rId34"/>
    <p:sldId id="395" r:id="rId35"/>
    <p:sldId id="396" r:id="rId36"/>
    <p:sldId id="437" r:id="rId37"/>
    <p:sldId id="445" r:id="rId38"/>
    <p:sldId id="446" r:id="rId39"/>
    <p:sldId id="447" r:id="rId40"/>
    <p:sldId id="287" r:id="rId41"/>
    <p:sldId id="353" r:id="rId4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A3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08" autoAdjust="0"/>
  </p:normalViewPr>
  <p:slideViewPr>
    <p:cSldViewPr>
      <p:cViewPr varScale="1">
        <p:scale>
          <a:sx n="82" d="100"/>
          <a:sy n="82" d="100"/>
        </p:scale>
        <p:origin x="-1474" y="-91"/>
      </p:cViewPr>
      <p:guideLst>
        <p:guide orient="horz" pos="2160"/>
        <p:guide pos="2880"/>
      </p:guideLst>
    </p:cSldViewPr>
  </p:slideViewPr>
  <p:outlineViewPr>
    <p:cViewPr>
      <p:scale>
        <a:sx n="33" d="100"/>
        <a:sy n="33" d="100"/>
      </p:scale>
      <p:origin x="0" y="10574"/>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79716C-A386-4E1C-B532-A9E65CC4C431}"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l-GR"/>
        </a:p>
      </dgm:t>
    </dgm:pt>
    <dgm:pt modelId="{D8AAA1F6-C2BB-4DA5-BE12-FCC089ADE84A}">
      <dgm:prSet phldrT="[Κείμενο]"/>
      <dgm:spPr/>
      <dgm:t>
        <a:bodyPr/>
        <a:lstStyle/>
        <a:p>
          <a:r>
            <a:rPr lang="el-GR" dirty="0">
              <a:latin typeface="Arial" pitchFamily="34" charset="0"/>
              <a:cs typeface="Arial" pitchFamily="34" charset="0"/>
            </a:rPr>
            <a:t>Διεθνή Νομοθεσία (Ευρωπαϊκή Ένωση)</a:t>
          </a:r>
        </a:p>
      </dgm:t>
    </dgm:pt>
    <dgm:pt modelId="{FA988060-A356-4BE6-B17D-289364F8C17E}" type="parTrans" cxnId="{5D1E62CA-CBFE-42B5-AB35-F3952045BCA6}">
      <dgm:prSet/>
      <dgm:spPr/>
      <dgm:t>
        <a:bodyPr/>
        <a:lstStyle/>
        <a:p>
          <a:endParaRPr lang="el-GR"/>
        </a:p>
      </dgm:t>
    </dgm:pt>
    <dgm:pt modelId="{F42DB5C0-2D19-4E8D-BE43-F1E31D69D2FF}" type="sibTrans" cxnId="{5D1E62CA-CBFE-42B5-AB35-F3952045BCA6}">
      <dgm:prSet/>
      <dgm:spPr/>
      <dgm:t>
        <a:bodyPr/>
        <a:lstStyle/>
        <a:p>
          <a:endParaRPr lang="el-GR"/>
        </a:p>
      </dgm:t>
    </dgm:pt>
    <dgm:pt modelId="{7169BB61-5C21-422B-804C-E33CD255F83C}">
      <dgm:prSet phldrT="[Κείμενο]" custT="1"/>
      <dgm:spPr/>
      <dgm:t>
        <a:bodyPr/>
        <a:lstStyle/>
        <a:p>
          <a:r>
            <a:rPr lang="el-GR" sz="1400" dirty="0">
              <a:latin typeface="Arial" pitchFamily="34" charset="0"/>
              <a:cs typeface="Arial" pitchFamily="34" charset="0"/>
            </a:rPr>
            <a:t>Κανονισμός (ΕΚ)   561/2006 </a:t>
          </a:r>
        </a:p>
      </dgm:t>
    </dgm:pt>
    <dgm:pt modelId="{F37177A5-2094-4A9B-B4D2-3B8E32391527}" type="parTrans" cxnId="{C0486A4F-16EB-49CF-8614-2857D1761FD1}">
      <dgm:prSet/>
      <dgm:spPr/>
      <dgm:t>
        <a:bodyPr/>
        <a:lstStyle/>
        <a:p>
          <a:endParaRPr lang="el-GR"/>
        </a:p>
      </dgm:t>
    </dgm:pt>
    <dgm:pt modelId="{B88C9285-9F3C-48A5-A519-546BC54B452A}" type="sibTrans" cxnId="{C0486A4F-16EB-49CF-8614-2857D1761FD1}">
      <dgm:prSet/>
      <dgm:spPr/>
      <dgm:t>
        <a:bodyPr/>
        <a:lstStyle/>
        <a:p>
          <a:endParaRPr lang="el-GR"/>
        </a:p>
      </dgm:t>
    </dgm:pt>
    <dgm:pt modelId="{972BACDF-D48C-4705-82F9-68CC0FE1DA18}">
      <dgm:prSet phldrT="[Κείμενο]" custT="1"/>
      <dgm:spPr/>
      <dgm:t>
        <a:bodyPr/>
        <a:lstStyle/>
        <a:p>
          <a:r>
            <a:rPr lang="el-GR" sz="1400" dirty="0">
              <a:latin typeface="Arial" pitchFamily="34" charset="0"/>
              <a:cs typeface="Arial" pitchFamily="34" charset="0"/>
            </a:rPr>
            <a:t>Κανονισμός (ΕΕ)   165/2014</a:t>
          </a:r>
        </a:p>
      </dgm:t>
    </dgm:pt>
    <dgm:pt modelId="{128EBDAB-BE77-4BBC-A9FC-37548B7CFEFE}" type="parTrans" cxnId="{C6207227-E91B-475C-A23A-B0647CADFF79}">
      <dgm:prSet/>
      <dgm:spPr/>
      <dgm:t>
        <a:bodyPr/>
        <a:lstStyle/>
        <a:p>
          <a:endParaRPr lang="el-GR"/>
        </a:p>
      </dgm:t>
    </dgm:pt>
    <dgm:pt modelId="{1FE4F475-AB94-424D-BFC1-8D8E966691B2}" type="sibTrans" cxnId="{C6207227-E91B-475C-A23A-B0647CADFF79}">
      <dgm:prSet/>
      <dgm:spPr/>
      <dgm:t>
        <a:bodyPr/>
        <a:lstStyle/>
        <a:p>
          <a:endParaRPr lang="el-GR"/>
        </a:p>
      </dgm:t>
    </dgm:pt>
    <dgm:pt modelId="{6D81E2DB-3EE5-46C6-AB4B-51D2CD7198B1}">
      <dgm:prSet phldrT="[Κείμενο]"/>
      <dgm:spPr/>
      <dgm:t>
        <a:bodyPr/>
        <a:lstStyle/>
        <a:p>
          <a:r>
            <a:rPr lang="el-GR" b="0" dirty="0">
              <a:latin typeface="Arial" pitchFamily="34" charset="0"/>
              <a:cs typeface="Arial" pitchFamily="34" charset="0"/>
            </a:rPr>
            <a:t>Διεθνή Νομοθεσία (τρίτες χώρες)</a:t>
          </a:r>
        </a:p>
      </dgm:t>
    </dgm:pt>
    <dgm:pt modelId="{FD62EA6D-D62C-492E-A143-26013809BB8F}" type="parTrans" cxnId="{3C585FA3-E466-4148-AB28-E3EA25F75AA1}">
      <dgm:prSet/>
      <dgm:spPr/>
      <dgm:t>
        <a:bodyPr/>
        <a:lstStyle/>
        <a:p>
          <a:endParaRPr lang="el-GR"/>
        </a:p>
      </dgm:t>
    </dgm:pt>
    <dgm:pt modelId="{B9BC250C-DE20-4758-8D21-F9B3D8C8EE85}" type="sibTrans" cxnId="{3C585FA3-E466-4148-AB28-E3EA25F75AA1}">
      <dgm:prSet/>
      <dgm:spPr/>
      <dgm:t>
        <a:bodyPr/>
        <a:lstStyle/>
        <a:p>
          <a:endParaRPr lang="el-GR"/>
        </a:p>
      </dgm:t>
    </dgm:pt>
    <dgm:pt modelId="{176EA3A5-4300-44B6-95A1-EC8F96D53146}">
      <dgm:prSet phldrT="[Κείμενο]" custT="1"/>
      <dgm:spPr/>
      <dgm:t>
        <a:bodyPr/>
        <a:lstStyle/>
        <a:p>
          <a:r>
            <a:rPr lang="en-US" sz="1400" dirty="0">
              <a:latin typeface="Arial" pitchFamily="34" charset="0"/>
              <a:cs typeface="Arial" pitchFamily="34" charset="0"/>
            </a:rPr>
            <a:t>AETR</a:t>
          </a:r>
          <a:endParaRPr lang="el-GR" sz="1400" dirty="0">
            <a:latin typeface="Arial" pitchFamily="34" charset="0"/>
            <a:cs typeface="Arial" pitchFamily="34" charset="0"/>
          </a:endParaRPr>
        </a:p>
      </dgm:t>
    </dgm:pt>
    <dgm:pt modelId="{4F20AEE7-6CA2-4BB5-9F11-E6972B8D96B0}" type="parTrans" cxnId="{02EC4C60-EB5A-4628-A5F0-2F17AC47B00E}">
      <dgm:prSet/>
      <dgm:spPr/>
      <dgm:t>
        <a:bodyPr/>
        <a:lstStyle/>
        <a:p>
          <a:endParaRPr lang="el-GR"/>
        </a:p>
      </dgm:t>
    </dgm:pt>
    <dgm:pt modelId="{68FA18EC-F031-48AC-947A-44DC40B23652}" type="sibTrans" cxnId="{02EC4C60-EB5A-4628-A5F0-2F17AC47B00E}">
      <dgm:prSet/>
      <dgm:spPr/>
      <dgm:t>
        <a:bodyPr/>
        <a:lstStyle/>
        <a:p>
          <a:endParaRPr lang="el-GR"/>
        </a:p>
      </dgm:t>
    </dgm:pt>
    <dgm:pt modelId="{8E3A2603-5F5F-4EC7-A7B2-0189573B4FF6}">
      <dgm:prSet phldrT="[Κείμενο]" custT="1"/>
      <dgm:spPr/>
      <dgm:t>
        <a:bodyPr/>
        <a:lstStyle/>
        <a:p>
          <a:r>
            <a:rPr lang="el-GR" sz="1400" dirty="0">
              <a:latin typeface="Arial" pitchFamily="34" charset="0"/>
              <a:cs typeface="Arial" pitchFamily="34" charset="0"/>
            </a:rPr>
            <a:t>Κανονισμός (ΕΕ) 2020/1054 </a:t>
          </a:r>
        </a:p>
      </dgm:t>
    </dgm:pt>
    <dgm:pt modelId="{673A4AF0-DA41-49E0-B715-7EF4CC2431E9}" type="parTrans" cxnId="{A761B4B2-F2B0-4541-93CB-6DD3E72B0B5A}">
      <dgm:prSet/>
      <dgm:spPr/>
      <dgm:t>
        <a:bodyPr/>
        <a:lstStyle/>
        <a:p>
          <a:endParaRPr lang="el-GR"/>
        </a:p>
      </dgm:t>
    </dgm:pt>
    <dgm:pt modelId="{A6960593-6BAF-4C7E-8B5C-43905C7D87DC}" type="sibTrans" cxnId="{A761B4B2-F2B0-4541-93CB-6DD3E72B0B5A}">
      <dgm:prSet/>
      <dgm:spPr/>
      <dgm:t>
        <a:bodyPr/>
        <a:lstStyle/>
        <a:p>
          <a:endParaRPr lang="el-GR"/>
        </a:p>
      </dgm:t>
    </dgm:pt>
    <dgm:pt modelId="{9A0C85C4-410E-4691-B531-55AC47F44D43}">
      <dgm:prSet phldrT="[Κείμενο]" custT="1"/>
      <dgm:spPr/>
      <dgm:t>
        <a:bodyPr/>
        <a:lstStyle/>
        <a:p>
          <a:r>
            <a:rPr lang="en-US" sz="1400" dirty="0">
              <a:latin typeface="Arial" pitchFamily="34" charset="0"/>
              <a:cs typeface="Arial" pitchFamily="34" charset="0"/>
            </a:rPr>
            <a:t>ANEX AETR</a:t>
          </a:r>
          <a:endParaRPr lang="el-GR" sz="1400" dirty="0">
            <a:latin typeface="Arial" pitchFamily="34" charset="0"/>
            <a:cs typeface="Arial" pitchFamily="34" charset="0"/>
          </a:endParaRPr>
        </a:p>
      </dgm:t>
    </dgm:pt>
    <dgm:pt modelId="{11FF350D-099A-4539-A00F-62762D10EC26}" type="parTrans" cxnId="{F7128003-C8C4-4B5B-9756-AD9CFFCE006C}">
      <dgm:prSet/>
      <dgm:spPr/>
      <dgm:t>
        <a:bodyPr/>
        <a:lstStyle/>
        <a:p>
          <a:endParaRPr lang="el-GR"/>
        </a:p>
      </dgm:t>
    </dgm:pt>
    <dgm:pt modelId="{30C2F1B8-B180-4E71-8573-71C3ECF6E23C}" type="sibTrans" cxnId="{F7128003-C8C4-4B5B-9756-AD9CFFCE006C}">
      <dgm:prSet/>
      <dgm:spPr/>
      <dgm:t>
        <a:bodyPr/>
        <a:lstStyle/>
        <a:p>
          <a:endParaRPr lang="el-GR"/>
        </a:p>
      </dgm:t>
    </dgm:pt>
    <dgm:pt modelId="{2AFE8826-88C1-4C9C-9535-FAE5AB5A077E}">
      <dgm:prSet phldrT="[Κείμενο]" custT="1"/>
      <dgm:spPr/>
      <dgm:t>
        <a:bodyPr/>
        <a:lstStyle/>
        <a:p>
          <a:r>
            <a:rPr lang="en-US" sz="1400" dirty="0">
              <a:latin typeface="Arial" pitchFamily="34" charset="0"/>
              <a:cs typeface="Arial" pitchFamily="34" charset="0"/>
            </a:rPr>
            <a:t>TCA (</a:t>
          </a:r>
          <a:r>
            <a:rPr lang="el-GR" sz="1400" dirty="0">
              <a:latin typeface="Arial" pitchFamily="34" charset="0"/>
              <a:cs typeface="Arial" pitchFamily="34" charset="0"/>
            </a:rPr>
            <a:t>Ηνωμένο Βασίλειο)</a:t>
          </a:r>
        </a:p>
      </dgm:t>
    </dgm:pt>
    <dgm:pt modelId="{8849A53E-3619-40C5-BDCF-266AF5AD21D4}" type="parTrans" cxnId="{E5DFFA7C-AA01-4B3B-8C11-24644C87B50B}">
      <dgm:prSet/>
      <dgm:spPr/>
      <dgm:t>
        <a:bodyPr/>
        <a:lstStyle/>
        <a:p>
          <a:endParaRPr lang="el-GR"/>
        </a:p>
      </dgm:t>
    </dgm:pt>
    <dgm:pt modelId="{96E8C437-5578-46FD-BF50-0E0353531D11}" type="sibTrans" cxnId="{E5DFFA7C-AA01-4B3B-8C11-24644C87B50B}">
      <dgm:prSet/>
      <dgm:spPr/>
      <dgm:t>
        <a:bodyPr/>
        <a:lstStyle/>
        <a:p>
          <a:endParaRPr lang="el-GR"/>
        </a:p>
      </dgm:t>
    </dgm:pt>
    <dgm:pt modelId="{A79C8914-2299-4A25-A5FE-685E89D0089E}">
      <dgm:prSet phldrT="[Κείμενο]" custT="1"/>
      <dgm:spPr/>
      <dgm:t>
        <a:bodyPr/>
        <a:lstStyle/>
        <a:p>
          <a:r>
            <a:rPr lang="en-US" sz="1400" dirty="0">
              <a:latin typeface="Arial" pitchFamily="34" charset="0"/>
              <a:cs typeface="Arial" pitchFamily="34" charset="0"/>
            </a:rPr>
            <a:t>EFTA</a:t>
          </a:r>
          <a:r>
            <a:rPr lang="el-GR" sz="1400" dirty="0">
              <a:latin typeface="Arial" pitchFamily="34" charset="0"/>
              <a:cs typeface="Arial" pitchFamily="34" charset="0"/>
            </a:rPr>
            <a:t> (ΕΟΧ)</a:t>
          </a:r>
        </a:p>
      </dgm:t>
    </dgm:pt>
    <dgm:pt modelId="{83DD73E7-7221-43F7-84EB-AAF67BE92468}" type="parTrans" cxnId="{943B2683-93E9-48FF-9F5F-B89D23F129B0}">
      <dgm:prSet/>
      <dgm:spPr/>
      <dgm:t>
        <a:bodyPr/>
        <a:lstStyle/>
        <a:p>
          <a:endParaRPr lang="el-GR"/>
        </a:p>
      </dgm:t>
    </dgm:pt>
    <dgm:pt modelId="{78B8B008-C53D-4938-9456-398AD7FD4EC0}" type="sibTrans" cxnId="{943B2683-93E9-48FF-9F5F-B89D23F129B0}">
      <dgm:prSet/>
      <dgm:spPr/>
      <dgm:t>
        <a:bodyPr/>
        <a:lstStyle/>
        <a:p>
          <a:endParaRPr lang="el-GR"/>
        </a:p>
      </dgm:t>
    </dgm:pt>
    <dgm:pt modelId="{D7B6ED9A-53DC-4654-ADA1-F0CEC84EA30C}" type="pres">
      <dgm:prSet presAssocID="{6179716C-A386-4E1C-B532-A9E65CC4C431}" presName="linearFlow" presStyleCnt="0">
        <dgm:presLayoutVars>
          <dgm:dir/>
          <dgm:animLvl val="lvl"/>
          <dgm:resizeHandles val="exact"/>
        </dgm:presLayoutVars>
      </dgm:prSet>
      <dgm:spPr/>
      <dgm:t>
        <a:bodyPr/>
        <a:lstStyle/>
        <a:p>
          <a:endParaRPr lang="el-GR"/>
        </a:p>
      </dgm:t>
    </dgm:pt>
    <dgm:pt modelId="{BA30472F-9C66-408A-8F4D-7FEF98E6772B}" type="pres">
      <dgm:prSet presAssocID="{D8AAA1F6-C2BB-4DA5-BE12-FCC089ADE84A}" presName="composite" presStyleCnt="0"/>
      <dgm:spPr/>
    </dgm:pt>
    <dgm:pt modelId="{2986CADC-5FE6-436F-B14C-0DB5ECE316C1}" type="pres">
      <dgm:prSet presAssocID="{D8AAA1F6-C2BB-4DA5-BE12-FCC089ADE84A}" presName="parentText" presStyleLbl="alignNode1" presStyleIdx="0" presStyleCnt="2">
        <dgm:presLayoutVars>
          <dgm:chMax val="1"/>
          <dgm:bulletEnabled val="1"/>
        </dgm:presLayoutVars>
      </dgm:prSet>
      <dgm:spPr/>
      <dgm:t>
        <a:bodyPr/>
        <a:lstStyle/>
        <a:p>
          <a:endParaRPr lang="el-GR"/>
        </a:p>
      </dgm:t>
    </dgm:pt>
    <dgm:pt modelId="{82859D3F-A0C1-4AD3-BE67-926E9D1482E7}" type="pres">
      <dgm:prSet presAssocID="{D8AAA1F6-C2BB-4DA5-BE12-FCC089ADE84A}" presName="descendantText" presStyleLbl="alignAcc1" presStyleIdx="0" presStyleCnt="2" custLinFactNeighborX="451" custLinFactNeighborY="-33">
        <dgm:presLayoutVars>
          <dgm:bulletEnabled val="1"/>
        </dgm:presLayoutVars>
      </dgm:prSet>
      <dgm:spPr/>
      <dgm:t>
        <a:bodyPr/>
        <a:lstStyle/>
        <a:p>
          <a:endParaRPr lang="el-GR"/>
        </a:p>
      </dgm:t>
    </dgm:pt>
    <dgm:pt modelId="{D1ADC3B1-100D-4B5E-81FC-4A87D8CA8444}" type="pres">
      <dgm:prSet presAssocID="{F42DB5C0-2D19-4E8D-BE43-F1E31D69D2FF}" presName="sp" presStyleCnt="0"/>
      <dgm:spPr/>
    </dgm:pt>
    <dgm:pt modelId="{D268C0D5-1E61-4CAB-8515-16F99CA2B3D3}" type="pres">
      <dgm:prSet presAssocID="{6D81E2DB-3EE5-46C6-AB4B-51D2CD7198B1}" presName="composite" presStyleCnt="0"/>
      <dgm:spPr/>
    </dgm:pt>
    <dgm:pt modelId="{7B130D61-5D72-4A11-9BE4-1D7900E689B6}" type="pres">
      <dgm:prSet presAssocID="{6D81E2DB-3EE5-46C6-AB4B-51D2CD7198B1}" presName="parentText" presStyleLbl="alignNode1" presStyleIdx="1" presStyleCnt="2">
        <dgm:presLayoutVars>
          <dgm:chMax val="1"/>
          <dgm:bulletEnabled val="1"/>
        </dgm:presLayoutVars>
      </dgm:prSet>
      <dgm:spPr/>
      <dgm:t>
        <a:bodyPr/>
        <a:lstStyle/>
        <a:p>
          <a:endParaRPr lang="el-GR"/>
        </a:p>
      </dgm:t>
    </dgm:pt>
    <dgm:pt modelId="{BADB7F5E-AD1B-4BFF-9E51-65907AD64E25}" type="pres">
      <dgm:prSet presAssocID="{6D81E2DB-3EE5-46C6-AB4B-51D2CD7198B1}" presName="descendantText" presStyleLbl="alignAcc1" presStyleIdx="1" presStyleCnt="2">
        <dgm:presLayoutVars>
          <dgm:bulletEnabled val="1"/>
        </dgm:presLayoutVars>
      </dgm:prSet>
      <dgm:spPr/>
      <dgm:t>
        <a:bodyPr/>
        <a:lstStyle/>
        <a:p>
          <a:endParaRPr lang="el-GR"/>
        </a:p>
      </dgm:t>
    </dgm:pt>
  </dgm:ptLst>
  <dgm:cxnLst>
    <dgm:cxn modelId="{A761B4B2-F2B0-4541-93CB-6DD3E72B0B5A}" srcId="{D8AAA1F6-C2BB-4DA5-BE12-FCC089ADE84A}" destId="{8E3A2603-5F5F-4EC7-A7B2-0189573B4FF6}" srcOrd="2" destOrd="0" parTransId="{673A4AF0-DA41-49E0-B715-7EF4CC2431E9}" sibTransId="{A6960593-6BAF-4C7E-8B5C-43905C7D87DC}"/>
    <dgm:cxn modelId="{F66F32D1-2794-4610-8704-95DEB9BE11F2}" type="presOf" srcId="{9A0C85C4-410E-4691-B531-55AC47F44D43}" destId="{BADB7F5E-AD1B-4BFF-9E51-65907AD64E25}" srcOrd="0" destOrd="1" presId="urn:microsoft.com/office/officeart/2005/8/layout/chevron2"/>
    <dgm:cxn modelId="{C6207227-E91B-475C-A23A-B0647CADFF79}" srcId="{D8AAA1F6-C2BB-4DA5-BE12-FCC089ADE84A}" destId="{972BACDF-D48C-4705-82F9-68CC0FE1DA18}" srcOrd="1" destOrd="0" parTransId="{128EBDAB-BE77-4BBC-A9FC-37548B7CFEFE}" sibTransId="{1FE4F475-AB94-424D-BFC1-8D8E966691B2}"/>
    <dgm:cxn modelId="{A9EBFE01-5E8B-4EDD-92AD-A857A79DEA69}" type="presOf" srcId="{6179716C-A386-4E1C-B532-A9E65CC4C431}" destId="{D7B6ED9A-53DC-4654-ADA1-F0CEC84EA30C}" srcOrd="0" destOrd="0" presId="urn:microsoft.com/office/officeart/2005/8/layout/chevron2"/>
    <dgm:cxn modelId="{943B2683-93E9-48FF-9F5F-B89D23F129B0}" srcId="{6D81E2DB-3EE5-46C6-AB4B-51D2CD7198B1}" destId="{A79C8914-2299-4A25-A5FE-685E89D0089E}" srcOrd="2" destOrd="0" parTransId="{83DD73E7-7221-43F7-84EB-AAF67BE92468}" sibTransId="{78B8B008-C53D-4938-9456-398AD7FD4EC0}"/>
    <dgm:cxn modelId="{3C585FA3-E466-4148-AB28-E3EA25F75AA1}" srcId="{6179716C-A386-4E1C-B532-A9E65CC4C431}" destId="{6D81E2DB-3EE5-46C6-AB4B-51D2CD7198B1}" srcOrd="1" destOrd="0" parTransId="{FD62EA6D-D62C-492E-A143-26013809BB8F}" sibTransId="{B9BC250C-DE20-4758-8D21-F9B3D8C8EE85}"/>
    <dgm:cxn modelId="{E5DFFA7C-AA01-4B3B-8C11-24644C87B50B}" srcId="{6D81E2DB-3EE5-46C6-AB4B-51D2CD7198B1}" destId="{2AFE8826-88C1-4C9C-9535-FAE5AB5A077E}" srcOrd="3" destOrd="0" parTransId="{8849A53E-3619-40C5-BDCF-266AF5AD21D4}" sibTransId="{96E8C437-5578-46FD-BF50-0E0353531D11}"/>
    <dgm:cxn modelId="{02EC4C60-EB5A-4628-A5F0-2F17AC47B00E}" srcId="{6D81E2DB-3EE5-46C6-AB4B-51D2CD7198B1}" destId="{176EA3A5-4300-44B6-95A1-EC8F96D53146}" srcOrd="0" destOrd="0" parTransId="{4F20AEE7-6CA2-4BB5-9F11-E6972B8D96B0}" sibTransId="{68FA18EC-F031-48AC-947A-44DC40B23652}"/>
    <dgm:cxn modelId="{A3D73680-D1CC-4B33-868B-057164951C9B}" type="presOf" srcId="{176EA3A5-4300-44B6-95A1-EC8F96D53146}" destId="{BADB7F5E-AD1B-4BFF-9E51-65907AD64E25}" srcOrd="0" destOrd="0" presId="urn:microsoft.com/office/officeart/2005/8/layout/chevron2"/>
    <dgm:cxn modelId="{5D1E62CA-CBFE-42B5-AB35-F3952045BCA6}" srcId="{6179716C-A386-4E1C-B532-A9E65CC4C431}" destId="{D8AAA1F6-C2BB-4DA5-BE12-FCC089ADE84A}" srcOrd="0" destOrd="0" parTransId="{FA988060-A356-4BE6-B17D-289364F8C17E}" sibTransId="{F42DB5C0-2D19-4E8D-BE43-F1E31D69D2FF}"/>
    <dgm:cxn modelId="{C0486A4F-16EB-49CF-8614-2857D1761FD1}" srcId="{D8AAA1F6-C2BB-4DA5-BE12-FCC089ADE84A}" destId="{7169BB61-5C21-422B-804C-E33CD255F83C}" srcOrd="0" destOrd="0" parTransId="{F37177A5-2094-4A9B-B4D2-3B8E32391527}" sibTransId="{B88C9285-9F3C-48A5-A519-546BC54B452A}"/>
    <dgm:cxn modelId="{8F573BF5-0E2F-4767-A89B-6BD1123A445F}" type="presOf" srcId="{7169BB61-5C21-422B-804C-E33CD255F83C}" destId="{82859D3F-A0C1-4AD3-BE67-926E9D1482E7}" srcOrd="0" destOrd="0" presId="urn:microsoft.com/office/officeart/2005/8/layout/chevron2"/>
    <dgm:cxn modelId="{F7128003-C8C4-4B5B-9756-AD9CFFCE006C}" srcId="{6D81E2DB-3EE5-46C6-AB4B-51D2CD7198B1}" destId="{9A0C85C4-410E-4691-B531-55AC47F44D43}" srcOrd="1" destOrd="0" parTransId="{11FF350D-099A-4539-A00F-62762D10EC26}" sibTransId="{30C2F1B8-B180-4E71-8573-71C3ECF6E23C}"/>
    <dgm:cxn modelId="{A2AEC14E-B7F7-4A2C-BF14-C595C8563112}" type="presOf" srcId="{D8AAA1F6-C2BB-4DA5-BE12-FCC089ADE84A}" destId="{2986CADC-5FE6-436F-B14C-0DB5ECE316C1}" srcOrd="0" destOrd="0" presId="urn:microsoft.com/office/officeart/2005/8/layout/chevron2"/>
    <dgm:cxn modelId="{017D9E9E-FBE4-476F-B715-9D3620AE7CE0}" type="presOf" srcId="{A79C8914-2299-4A25-A5FE-685E89D0089E}" destId="{BADB7F5E-AD1B-4BFF-9E51-65907AD64E25}" srcOrd="0" destOrd="2" presId="urn:microsoft.com/office/officeart/2005/8/layout/chevron2"/>
    <dgm:cxn modelId="{984A4C64-0CC3-4C33-954C-B91597543A93}" type="presOf" srcId="{6D81E2DB-3EE5-46C6-AB4B-51D2CD7198B1}" destId="{7B130D61-5D72-4A11-9BE4-1D7900E689B6}" srcOrd="0" destOrd="0" presId="urn:microsoft.com/office/officeart/2005/8/layout/chevron2"/>
    <dgm:cxn modelId="{863B1FFA-3590-40FF-9A94-4DAB70C2C440}" type="presOf" srcId="{972BACDF-D48C-4705-82F9-68CC0FE1DA18}" destId="{82859D3F-A0C1-4AD3-BE67-926E9D1482E7}" srcOrd="0" destOrd="1" presId="urn:microsoft.com/office/officeart/2005/8/layout/chevron2"/>
    <dgm:cxn modelId="{3297A694-EE09-4F2F-B2E0-6A0DB677AE51}" type="presOf" srcId="{8E3A2603-5F5F-4EC7-A7B2-0189573B4FF6}" destId="{82859D3F-A0C1-4AD3-BE67-926E9D1482E7}" srcOrd="0" destOrd="2" presId="urn:microsoft.com/office/officeart/2005/8/layout/chevron2"/>
    <dgm:cxn modelId="{A00306C3-0366-4397-B0C0-BEEE04286336}" type="presOf" srcId="{2AFE8826-88C1-4C9C-9535-FAE5AB5A077E}" destId="{BADB7F5E-AD1B-4BFF-9E51-65907AD64E25}" srcOrd="0" destOrd="3" presId="urn:microsoft.com/office/officeart/2005/8/layout/chevron2"/>
    <dgm:cxn modelId="{9D9AA403-45E6-4911-899E-F6D800A88B9F}" type="presParOf" srcId="{D7B6ED9A-53DC-4654-ADA1-F0CEC84EA30C}" destId="{BA30472F-9C66-408A-8F4D-7FEF98E6772B}" srcOrd="0" destOrd="0" presId="urn:microsoft.com/office/officeart/2005/8/layout/chevron2"/>
    <dgm:cxn modelId="{1E824F6B-3EB9-4044-B1A2-3E21C576D96D}" type="presParOf" srcId="{BA30472F-9C66-408A-8F4D-7FEF98E6772B}" destId="{2986CADC-5FE6-436F-B14C-0DB5ECE316C1}" srcOrd="0" destOrd="0" presId="urn:microsoft.com/office/officeart/2005/8/layout/chevron2"/>
    <dgm:cxn modelId="{9BF650F5-A5BB-49CE-9434-D1DB93DB7303}" type="presParOf" srcId="{BA30472F-9C66-408A-8F4D-7FEF98E6772B}" destId="{82859D3F-A0C1-4AD3-BE67-926E9D1482E7}" srcOrd="1" destOrd="0" presId="urn:microsoft.com/office/officeart/2005/8/layout/chevron2"/>
    <dgm:cxn modelId="{881830D3-2216-4105-9ABC-37976CC2E061}" type="presParOf" srcId="{D7B6ED9A-53DC-4654-ADA1-F0CEC84EA30C}" destId="{D1ADC3B1-100D-4B5E-81FC-4A87D8CA8444}" srcOrd="1" destOrd="0" presId="urn:microsoft.com/office/officeart/2005/8/layout/chevron2"/>
    <dgm:cxn modelId="{69B18F33-DDAA-47C3-BC35-6E106C595F1D}" type="presParOf" srcId="{D7B6ED9A-53DC-4654-ADA1-F0CEC84EA30C}" destId="{D268C0D5-1E61-4CAB-8515-16F99CA2B3D3}" srcOrd="2" destOrd="0" presId="urn:microsoft.com/office/officeart/2005/8/layout/chevron2"/>
    <dgm:cxn modelId="{563E1445-5D19-4CD7-AD6E-1C0DE9742C8D}" type="presParOf" srcId="{D268C0D5-1E61-4CAB-8515-16F99CA2B3D3}" destId="{7B130D61-5D72-4A11-9BE4-1D7900E689B6}" srcOrd="0" destOrd="0" presId="urn:microsoft.com/office/officeart/2005/8/layout/chevron2"/>
    <dgm:cxn modelId="{26F3F11E-2EE4-44E1-A971-8FD403891C03}" type="presParOf" srcId="{D268C0D5-1E61-4CAB-8515-16F99CA2B3D3}" destId="{BADB7F5E-AD1B-4BFF-9E51-65907AD64E25}"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79716C-A386-4E1C-B532-A9E65CC4C431}"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l-GR"/>
        </a:p>
      </dgm:t>
    </dgm:pt>
    <dgm:pt modelId="{6D81E2DB-3EE5-46C6-AB4B-51D2CD7198B1}">
      <dgm:prSet phldrT="[Κείμενο]" custT="1"/>
      <dgm:spPr/>
      <dgm:t>
        <a:bodyPr/>
        <a:lstStyle/>
        <a:p>
          <a:r>
            <a:rPr lang="el-GR" sz="2000" b="0" dirty="0">
              <a:latin typeface="Arial" pitchFamily="34" charset="0"/>
              <a:cs typeface="Arial" pitchFamily="34" charset="0"/>
            </a:rPr>
            <a:t>Εθνική Νομοθεσία</a:t>
          </a:r>
        </a:p>
      </dgm:t>
    </dgm:pt>
    <dgm:pt modelId="{FD62EA6D-D62C-492E-A143-26013809BB8F}" type="parTrans" cxnId="{3C585FA3-E466-4148-AB28-E3EA25F75AA1}">
      <dgm:prSet/>
      <dgm:spPr/>
      <dgm:t>
        <a:bodyPr/>
        <a:lstStyle/>
        <a:p>
          <a:endParaRPr lang="el-GR"/>
        </a:p>
      </dgm:t>
    </dgm:pt>
    <dgm:pt modelId="{B9BC250C-DE20-4758-8D21-F9B3D8C8EE85}" type="sibTrans" cxnId="{3C585FA3-E466-4148-AB28-E3EA25F75AA1}">
      <dgm:prSet/>
      <dgm:spPr/>
      <dgm:t>
        <a:bodyPr/>
        <a:lstStyle/>
        <a:p>
          <a:endParaRPr lang="el-GR"/>
        </a:p>
      </dgm:t>
    </dgm:pt>
    <dgm:pt modelId="{176EA3A5-4300-44B6-95A1-EC8F96D53146}">
      <dgm:prSet phldrT="[Κείμενο]" custT="1"/>
      <dgm:spPr/>
      <dgm:t>
        <a:bodyPr/>
        <a:lstStyle/>
        <a:p>
          <a:r>
            <a:rPr lang="el-GR" sz="1400" dirty="0">
              <a:latin typeface="Arial" pitchFamily="34" charset="0"/>
              <a:cs typeface="Arial" pitchFamily="34" charset="0"/>
            </a:rPr>
            <a:t>Ν 3534/2007 (αρ.9-15)</a:t>
          </a:r>
        </a:p>
      </dgm:t>
    </dgm:pt>
    <dgm:pt modelId="{4F20AEE7-6CA2-4BB5-9F11-E6972B8D96B0}" type="parTrans" cxnId="{02EC4C60-EB5A-4628-A5F0-2F17AC47B00E}">
      <dgm:prSet/>
      <dgm:spPr/>
      <dgm:t>
        <a:bodyPr/>
        <a:lstStyle/>
        <a:p>
          <a:endParaRPr lang="el-GR"/>
        </a:p>
      </dgm:t>
    </dgm:pt>
    <dgm:pt modelId="{68FA18EC-F031-48AC-947A-44DC40B23652}" type="sibTrans" cxnId="{02EC4C60-EB5A-4628-A5F0-2F17AC47B00E}">
      <dgm:prSet/>
      <dgm:spPr/>
      <dgm:t>
        <a:bodyPr/>
        <a:lstStyle/>
        <a:p>
          <a:endParaRPr lang="el-GR"/>
        </a:p>
      </dgm:t>
    </dgm:pt>
    <dgm:pt modelId="{E1714C3C-2103-4157-837E-00B3D0975637}">
      <dgm:prSet phldrT="[Κείμενο]" custT="1"/>
      <dgm:spPr/>
      <dgm:t>
        <a:bodyPr/>
        <a:lstStyle/>
        <a:p>
          <a:r>
            <a:rPr lang="el-GR" sz="1400" dirty="0">
              <a:solidFill>
                <a:srgbClr val="FF0000"/>
              </a:solidFill>
              <a:latin typeface="Arial" pitchFamily="34" charset="0"/>
              <a:cs typeface="Arial" pitchFamily="34" charset="0"/>
            </a:rPr>
            <a:t>Φ450/89969/2023 Κ.Υ.Α.</a:t>
          </a:r>
        </a:p>
      </dgm:t>
    </dgm:pt>
    <dgm:pt modelId="{2BEC0EE9-8436-4894-97ED-1828E3CEB65D}" type="parTrans" cxnId="{69DA0196-D04B-4825-A7E4-0815478824D9}">
      <dgm:prSet/>
      <dgm:spPr/>
      <dgm:t>
        <a:bodyPr/>
        <a:lstStyle/>
        <a:p>
          <a:endParaRPr lang="el-GR"/>
        </a:p>
      </dgm:t>
    </dgm:pt>
    <dgm:pt modelId="{6012FA2A-003B-4264-8CB7-FF4077E26D90}" type="sibTrans" cxnId="{69DA0196-D04B-4825-A7E4-0815478824D9}">
      <dgm:prSet/>
      <dgm:spPr/>
      <dgm:t>
        <a:bodyPr/>
        <a:lstStyle/>
        <a:p>
          <a:endParaRPr lang="el-GR"/>
        </a:p>
      </dgm:t>
    </dgm:pt>
    <dgm:pt modelId="{AD611CCC-1732-480A-9F52-CD09A39A546C}">
      <dgm:prSet phldrT="[Κείμενο]" custT="1"/>
      <dgm:spPr/>
      <dgm:t>
        <a:bodyPr/>
        <a:lstStyle/>
        <a:p>
          <a:r>
            <a:rPr lang="el-GR" sz="1400" dirty="0">
              <a:latin typeface="Arial" pitchFamily="34" charset="0"/>
              <a:cs typeface="Arial" pitchFamily="34" charset="0"/>
            </a:rPr>
            <a:t>Γ438/28317/2481 Κ.Υ.Α. </a:t>
          </a:r>
        </a:p>
      </dgm:t>
    </dgm:pt>
    <dgm:pt modelId="{76527A53-7597-4FCC-9933-40EF9104CE41}" type="parTrans" cxnId="{AA622E61-7EC1-406E-9CBB-B4E26A2F40F0}">
      <dgm:prSet/>
      <dgm:spPr/>
      <dgm:t>
        <a:bodyPr/>
        <a:lstStyle/>
        <a:p>
          <a:endParaRPr lang="el-GR"/>
        </a:p>
      </dgm:t>
    </dgm:pt>
    <dgm:pt modelId="{1F9A05E8-69B9-4C2C-86C6-84BAB849B157}" type="sibTrans" cxnId="{AA622E61-7EC1-406E-9CBB-B4E26A2F40F0}">
      <dgm:prSet/>
      <dgm:spPr/>
      <dgm:t>
        <a:bodyPr/>
        <a:lstStyle/>
        <a:p>
          <a:endParaRPr lang="el-GR"/>
        </a:p>
      </dgm:t>
    </dgm:pt>
    <dgm:pt modelId="{6A7D6C2B-494B-4548-9A13-A1BBB99A4062}">
      <dgm:prSet phldrT="[Κείμενο]" custT="1"/>
      <dgm:spPr/>
      <dgm:t>
        <a:bodyPr/>
        <a:lstStyle/>
        <a:p>
          <a:r>
            <a:rPr lang="el-GR" sz="1400" dirty="0">
              <a:latin typeface="Arial" pitchFamily="34" charset="0"/>
              <a:cs typeface="Arial" pitchFamily="34" charset="0"/>
            </a:rPr>
            <a:t>Ν3446/2006 (αρ. 4Γ) </a:t>
          </a:r>
        </a:p>
      </dgm:t>
    </dgm:pt>
    <dgm:pt modelId="{59AEDEA2-1C3D-45A7-BC94-C79F72BD6BD8}" type="parTrans" cxnId="{31F6F766-E166-4F20-B3C5-9B427E1E140B}">
      <dgm:prSet/>
      <dgm:spPr/>
      <dgm:t>
        <a:bodyPr/>
        <a:lstStyle/>
        <a:p>
          <a:endParaRPr lang="el-GR"/>
        </a:p>
      </dgm:t>
    </dgm:pt>
    <dgm:pt modelId="{F53D2DF0-680F-4262-AEA0-73E4C68F112C}" type="sibTrans" cxnId="{31F6F766-E166-4F20-B3C5-9B427E1E140B}">
      <dgm:prSet/>
      <dgm:spPr/>
      <dgm:t>
        <a:bodyPr/>
        <a:lstStyle/>
        <a:p>
          <a:endParaRPr lang="el-GR"/>
        </a:p>
      </dgm:t>
    </dgm:pt>
    <dgm:pt modelId="{D7B6ED9A-53DC-4654-ADA1-F0CEC84EA30C}" type="pres">
      <dgm:prSet presAssocID="{6179716C-A386-4E1C-B532-A9E65CC4C431}" presName="linearFlow" presStyleCnt="0">
        <dgm:presLayoutVars>
          <dgm:dir/>
          <dgm:animLvl val="lvl"/>
          <dgm:resizeHandles val="exact"/>
        </dgm:presLayoutVars>
      </dgm:prSet>
      <dgm:spPr/>
      <dgm:t>
        <a:bodyPr/>
        <a:lstStyle/>
        <a:p>
          <a:endParaRPr lang="el-GR"/>
        </a:p>
      </dgm:t>
    </dgm:pt>
    <dgm:pt modelId="{D268C0D5-1E61-4CAB-8515-16F99CA2B3D3}" type="pres">
      <dgm:prSet presAssocID="{6D81E2DB-3EE5-46C6-AB4B-51D2CD7198B1}" presName="composite" presStyleCnt="0"/>
      <dgm:spPr/>
    </dgm:pt>
    <dgm:pt modelId="{7B130D61-5D72-4A11-9BE4-1D7900E689B6}" type="pres">
      <dgm:prSet presAssocID="{6D81E2DB-3EE5-46C6-AB4B-51D2CD7198B1}" presName="parentText" presStyleLbl="alignNode1" presStyleIdx="0" presStyleCnt="1">
        <dgm:presLayoutVars>
          <dgm:chMax val="1"/>
          <dgm:bulletEnabled val="1"/>
        </dgm:presLayoutVars>
      </dgm:prSet>
      <dgm:spPr/>
      <dgm:t>
        <a:bodyPr/>
        <a:lstStyle/>
        <a:p>
          <a:endParaRPr lang="el-GR"/>
        </a:p>
      </dgm:t>
    </dgm:pt>
    <dgm:pt modelId="{BADB7F5E-AD1B-4BFF-9E51-65907AD64E25}" type="pres">
      <dgm:prSet presAssocID="{6D81E2DB-3EE5-46C6-AB4B-51D2CD7198B1}" presName="descendantText" presStyleLbl="alignAcc1" presStyleIdx="0" presStyleCnt="1" custLinFactNeighborY="2370">
        <dgm:presLayoutVars>
          <dgm:bulletEnabled val="1"/>
        </dgm:presLayoutVars>
      </dgm:prSet>
      <dgm:spPr/>
      <dgm:t>
        <a:bodyPr/>
        <a:lstStyle/>
        <a:p>
          <a:endParaRPr lang="el-GR"/>
        </a:p>
      </dgm:t>
    </dgm:pt>
  </dgm:ptLst>
  <dgm:cxnLst>
    <dgm:cxn modelId="{AA622E61-7EC1-406E-9CBB-B4E26A2F40F0}" srcId="{6D81E2DB-3EE5-46C6-AB4B-51D2CD7198B1}" destId="{AD611CCC-1732-480A-9F52-CD09A39A546C}" srcOrd="1" destOrd="0" parTransId="{76527A53-7597-4FCC-9933-40EF9104CE41}" sibTransId="{1F9A05E8-69B9-4C2C-86C6-84BAB849B157}"/>
    <dgm:cxn modelId="{69DA0196-D04B-4825-A7E4-0815478824D9}" srcId="{6D81E2DB-3EE5-46C6-AB4B-51D2CD7198B1}" destId="{E1714C3C-2103-4157-837E-00B3D0975637}" srcOrd="2" destOrd="0" parTransId="{2BEC0EE9-8436-4894-97ED-1828E3CEB65D}" sibTransId="{6012FA2A-003B-4264-8CB7-FF4077E26D90}"/>
    <dgm:cxn modelId="{3C585FA3-E466-4148-AB28-E3EA25F75AA1}" srcId="{6179716C-A386-4E1C-B532-A9E65CC4C431}" destId="{6D81E2DB-3EE5-46C6-AB4B-51D2CD7198B1}" srcOrd="0" destOrd="0" parTransId="{FD62EA6D-D62C-492E-A143-26013809BB8F}" sibTransId="{B9BC250C-DE20-4758-8D21-F9B3D8C8EE85}"/>
    <dgm:cxn modelId="{4CA0990D-FD0B-4586-A970-D76922C88FF6}" type="presOf" srcId="{E1714C3C-2103-4157-837E-00B3D0975637}" destId="{BADB7F5E-AD1B-4BFF-9E51-65907AD64E25}" srcOrd="0" destOrd="2" presId="urn:microsoft.com/office/officeart/2005/8/layout/chevron2"/>
    <dgm:cxn modelId="{31F6F766-E166-4F20-B3C5-9B427E1E140B}" srcId="{6D81E2DB-3EE5-46C6-AB4B-51D2CD7198B1}" destId="{6A7D6C2B-494B-4548-9A13-A1BBB99A4062}" srcOrd="3" destOrd="0" parTransId="{59AEDEA2-1C3D-45A7-BC94-C79F72BD6BD8}" sibTransId="{F53D2DF0-680F-4262-AEA0-73E4C68F112C}"/>
    <dgm:cxn modelId="{8355B444-5D5E-4222-8B00-5A42ED9A6BB1}" type="presOf" srcId="{6D81E2DB-3EE5-46C6-AB4B-51D2CD7198B1}" destId="{7B130D61-5D72-4A11-9BE4-1D7900E689B6}" srcOrd="0" destOrd="0" presId="urn:microsoft.com/office/officeart/2005/8/layout/chevron2"/>
    <dgm:cxn modelId="{267ECBD4-0CDE-4081-AC03-687F918FBE38}" type="presOf" srcId="{AD611CCC-1732-480A-9F52-CD09A39A546C}" destId="{BADB7F5E-AD1B-4BFF-9E51-65907AD64E25}" srcOrd="0" destOrd="1" presId="urn:microsoft.com/office/officeart/2005/8/layout/chevron2"/>
    <dgm:cxn modelId="{C89E11FA-32F5-4884-B84A-88CF797DBD58}" type="presOf" srcId="{6179716C-A386-4E1C-B532-A9E65CC4C431}" destId="{D7B6ED9A-53DC-4654-ADA1-F0CEC84EA30C}" srcOrd="0" destOrd="0" presId="urn:microsoft.com/office/officeart/2005/8/layout/chevron2"/>
    <dgm:cxn modelId="{0AF7D805-CBDD-48D4-9A54-06471506F233}" type="presOf" srcId="{6A7D6C2B-494B-4548-9A13-A1BBB99A4062}" destId="{BADB7F5E-AD1B-4BFF-9E51-65907AD64E25}" srcOrd="0" destOrd="3" presId="urn:microsoft.com/office/officeart/2005/8/layout/chevron2"/>
    <dgm:cxn modelId="{02EC4C60-EB5A-4628-A5F0-2F17AC47B00E}" srcId="{6D81E2DB-3EE5-46C6-AB4B-51D2CD7198B1}" destId="{176EA3A5-4300-44B6-95A1-EC8F96D53146}" srcOrd="0" destOrd="0" parTransId="{4F20AEE7-6CA2-4BB5-9F11-E6972B8D96B0}" sibTransId="{68FA18EC-F031-48AC-947A-44DC40B23652}"/>
    <dgm:cxn modelId="{963646DA-7D12-49E0-9F2E-3FA941949A27}" type="presOf" srcId="{176EA3A5-4300-44B6-95A1-EC8F96D53146}" destId="{BADB7F5E-AD1B-4BFF-9E51-65907AD64E25}" srcOrd="0" destOrd="0" presId="urn:microsoft.com/office/officeart/2005/8/layout/chevron2"/>
    <dgm:cxn modelId="{8E8BF735-BA6D-4794-BDBC-A72C6CCDB0DE}" type="presParOf" srcId="{D7B6ED9A-53DC-4654-ADA1-F0CEC84EA30C}" destId="{D268C0D5-1E61-4CAB-8515-16F99CA2B3D3}" srcOrd="0" destOrd="0" presId="urn:microsoft.com/office/officeart/2005/8/layout/chevron2"/>
    <dgm:cxn modelId="{16A85F6F-78EF-439B-85A4-FB3074D01827}" type="presParOf" srcId="{D268C0D5-1E61-4CAB-8515-16F99CA2B3D3}" destId="{7B130D61-5D72-4A11-9BE4-1D7900E689B6}" srcOrd="0" destOrd="0" presId="urn:microsoft.com/office/officeart/2005/8/layout/chevron2"/>
    <dgm:cxn modelId="{49142066-CAC6-4CAE-8223-703BAEE5AED6}" type="presParOf" srcId="{D268C0D5-1E61-4CAB-8515-16F99CA2B3D3}" destId="{BADB7F5E-AD1B-4BFF-9E51-65907AD64E25}" srcOrd="1" destOrd="0" presId="urn:microsoft.com/office/officeart/2005/8/layout/chevron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86CADC-5FE6-436F-B14C-0DB5ECE316C1}">
      <dsp:nvSpPr>
        <dsp:cNvPr id="0" name=""/>
        <dsp:cNvSpPr/>
      </dsp:nvSpPr>
      <dsp:spPr>
        <a:xfrm rot="5400000">
          <a:off x="-326231" y="326692"/>
          <a:ext cx="2174874" cy="1522412"/>
        </a:xfrm>
        <a:prstGeom prst="chevron">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l-GR" sz="1400" kern="1200" dirty="0">
              <a:latin typeface="Arial" pitchFamily="34" charset="0"/>
              <a:cs typeface="Arial" pitchFamily="34" charset="0"/>
            </a:rPr>
            <a:t>Διεθνή Νομοθεσία (Ευρωπαϊκή Ένωση)</a:t>
          </a:r>
        </a:p>
      </dsp:txBody>
      <dsp:txXfrm rot="5400000">
        <a:off x="-326231" y="326692"/>
        <a:ext cx="2174874" cy="1522412"/>
      </dsp:txXfrm>
    </dsp:sp>
    <dsp:sp modelId="{82859D3F-A0C1-4AD3-BE67-926E9D1482E7}">
      <dsp:nvSpPr>
        <dsp:cNvPr id="0" name=""/>
        <dsp:cNvSpPr/>
      </dsp:nvSpPr>
      <dsp:spPr>
        <a:xfrm rot="5400000">
          <a:off x="2334592" y="-812179"/>
          <a:ext cx="1413668" cy="3038028"/>
        </a:xfrm>
        <a:prstGeom prst="round2Same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l-GR" sz="1400" kern="1200" dirty="0">
              <a:latin typeface="Arial" pitchFamily="34" charset="0"/>
              <a:cs typeface="Arial" pitchFamily="34" charset="0"/>
            </a:rPr>
            <a:t>Κανονισμός (ΕΚ)   561/2006 </a:t>
          </a:r>
        </a:p>
        <a:p>
          <a:pPr marL="114300" lvl="1" indent="-114300" algn="l" defTabSz="622300">
            <a:lnSpc>
              <a:spcPct val="90000"/>
            </a:lnSpc>
            <a:spcBef>
              <a:spcPct val="0"/>
            </a:spcBef>
            <a:spcAft>
              <a:spcPct val="15000"/>
            </a:spcAft>
            <a:buChar char="••"/>
          </a:pPr>
          <a:r>
            <a:rPr lang="el-GR" sz="1400" kern="1200" dirty="0">
              <a:latin typeface="Arial" pitchFamily="34" charset="0"/>
              <a:cs typeface="Arial" pitchFamily="34" charset="0"/>
            </a:rPr>
            <a:t>Κανονισμός (ΕΕ)   165/2014</a:t>
          </a:r>
        </a:p>
        <a:p>
          <a:pPr marL="114300" lvl="1" indent="-114300" algn="l" defTabSz="622300">
            <a:lnSpc>
              <a:spcPct val="90000"/>
            </a:lnSpc>
            <a:spcBef>
              <a:spcPct val="0"/>
            </a:spcBef>
            <a:spcAft>
              <a:spcPct val="15000"/>
            </a:spcAft>
            <a:buChar char="••"/>
          </a:pPr>
          <a:r>
            <a:rPr lang="el-GR" sz="1400" kern="1200" dirty="0">
              <a:latin typeface="Arial" pitchFamily="34" charset="0"/>
              <a:cs typeface="Arial" pitchFamily="34" charset="0"/>
            </a:rPr>
            <a:t>Κανονισμός (ΕΕ) 2020/1054 </a:t>
          </a:r>
        </a:p>
      </dsp:txBody>
      <dsp:txXfrm rot="5400000">
        <a:off x="2334592" y="-812179"/>
        <a:ext cx="1413668" cy="3038028"/>
      </dsp:txXfrm>
    </dsp:sp>
    <dsp:sp modelId="{7B130D61-5D72-4A11-9BE4-1D7900E689B6}">
      <dsp:nvSpPr>
        <dsp:cNvPr id="0" name=""/>
        <dsp:cNvSpPr/>
      </dsp:nvSpPr>
      <dsp:spPr>
        <a:xfrm rot="5400000">
          <a:off x="-326231" y="2214895"/>
          <a:ext cx="2174874" cy="1522412"/>
        </a:xfrm>
        <a:prstGeom prst="chevron">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l-GR" sz="1400" b="0" kern="1200" dirty="0">
              <a:latin typeface="Arial" pitchFamily="34" charset="0"/>
              <a:cs typeface="Arial" pitchFamily="34" charset="0"/>
            </a:rPr>
            <a:t>Διεθνή Νομοθεσία (τρίτες χώρες)</a:t>
          </a:r>
        </a:p>
      </dsp:txBody>
      <dsp:txXfrm rot="5400000">
        <a:off x="-326231" y="2214895"/>
        <a:ext cx="2174874" cy="1522412"/>
      </dsp:txXfrm>
    </dsp:sp>
    <dsp:sp modelId="{BADB7F5E-AD1B-4BFF-9E51-65907AD64E25}">
      <dsp:nvSpPr>
        <dsp:cNvPr id="0" name=""/>
        <dsp:cNvSpPr/>
      </dsp:nvSpPr>
      <dsp:spPr>
        <a:xfrm rot="5400000">
          <a:off x="2334592" y="1076483"/>
          <a:ext cx="1413668" cy="3038028"/>
        </a:xfrm>
        <a:prstGeom prst="round2Same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latin typeface="Arial" pitchFamily="34" charset="0"/>
              <a:cs typeface="Arial" pitchFamily="34" charset="0"/>
            </a:rPr>
            <a:t>AETR</a:t>
          </a:r>
          <a:endParaRPr lang="el-GR"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a:latin typeface="Arial" pitchFamily="34" charset="0"/>
              <a:cs typeface="Arial" pitchFamily="34" charset="0"/>
            </a:rPr>
            <a:t>ANEX AETR</a:t>
          </a:r>
          <a:endParaRPr lang="el-GR"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a:latin typeface="Arial" pitchFamily="34" charset="0"/>
              <a:cs typeface="Arial" pitchFamily="34" charset="0"/>
            </a:rPr>
            <a:t>EFTA</a:t>
          </a:r>
          <a:r>
            <a:rPr lang="el-GR" sz="1400" kern="1200" dirty="0">
              <a:latin typeface="Arial" pitchFamily="34" charset="0"/>
              <a:cs typeface="Arial" pitchFamily="34" charset="0"/>
            </a:rPr>
            <a:t> (ΕΟΧ)</a:t>
          </a:r>
        </a:p>
        <a:p>
          <a:pPr marL="114300" lvl="1" indent="-114300" algn="l" defTabSz="622300">
            <a:lnSpc>
              <a:spcPct val="90000"/>
            </a:lnSpc>
            <a:spcBef>
              <a:spcPct val="0"/>
            </a:spcBef>
            <a:spcAft>
              <a:spcPct val="15000"/>
            </a:spcAft>
            <a:buChar char="••"/>
          </a:pPr>
          <a:r>
            <a:rPr lang="en-US" sz="1400" kern="1200" dirty="0">
              <a:latin typeface="Arial" pitchFamily="34" charset="0"/>
              <a:cs typeface="Arial" pitchFamily="34" charset="0"/>
            </a:rPr>
            <a:t>TCA (</a:t>
          </a:r>
          <a:r>
            <a:rPr lang="el-GR" sz="1400" kern="1200" dirty="0">
              <a:latin typeface="Arial" pitchFamily="34" charset="0"/>
              <a:cs typeface="Arial" pitchFamily="34" charset="0"/>
            </a:rPr>
            <a:t>Ηνωμένο Βασίλειο)</a:t>
          </a:r>
        </a:p>
      </dsp:txBody>
      <dsp:txXfrm rot="5400000">
        <a:off x="2334592" y="1076483"/>
        <a:ext cx="1413668" cy="303802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B130D61-5D72-4A11-9BE4-1D7900E689B6}">
      <dsp:nvSpPr>
        <dsp:cNvPr id="0" name=""/>
        <dsp:cNvSpPr/>
      </dsp:nvSpPr>
      <dsp:spPr>
        <a:xfrm rot="5400000">
          <a:off x="-1189608" y="1189608"/>
          <a:ext cx="4064000" cy="1684784"/>
        </a:xfrm>
        <a:prstGeom prst="chevron">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l-GR" sz="2000" b="0" kern="1200" dirty="0">
              <a:latin typeface="Arial" pitchFamily="34" charset="0"/>
              <a:cs typeface="Arial" pitchFamily="34" charset="0"/>
            </a:rPr>
            <a:t>Εθνική Νομοθεσία</a:t>
          </a:r>
        </a:p>
      </dsp:txBody>
      <dsp:txXfrm rot="5400000">
        <a:off x="-1189608" y="1189608"/>
        <a:ext cx="4064000" cy="1684784"/>
      </dsp:txXfrm>
    </dsp:sp>
    <dsp:sp modelId="{BADB7F5E-AD1B-4BFF-9E51-65907AD64E25}">
      <dsp:nvSpPr>
        <dsp:cNvPr id="0" name=""/>
        <dsp:cNvSpPr/>
      </dsp:nvSpPr>
      <dsp:spPr>
        <a:xfrm rot="5400000">
          <a:off x="1337568" y="423568"/>
          <a:ext cx="3221607" cy="2527176"/>
        </a:xfrm>
        <a:prstGeom prst="round2Same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l-GR" sz="1400" kern="1200" dirty="0">
              <a:latin typeface="Arial" pitchFamily="34" charset="0"/>
              <a:cs typeface="Arial" pitchFamily="34" charset="0"/>
            </a:rPr>
            <a:t>Ν 3534/2007 (αρ.9-15)</a:t>
          </a:r>
        </a:p>
        <a:p>
          <a:pPr marL="114300" lvl="1" indent="-114300" algn="l" defTabSz="622300">
            <a:lnSpc>
              <a:spcPct val="90000"/>
            </a:lnSpc>
            <a:spcBef>
              <a:spcPct val="0"/>
            </a:spcBef>
            <a:spcAft>
              <a:spcPct val="15000"/>
            </a:spcAft>
            <a:buChar char="••"/>
          </a:pPr>
          <a:r>
            <a:rPr lang="el-GR" sz="1400" kern="1200" dirty="0">
              <a:latin typeface="Arial" pitchFamily="34" charset="0"/>
              <a:cs typeface="Arial" pitchFamily="34" charset="0"/>
            </a:rPr>
            <a:t>Γ438/28317/2481 Κ.Υ.Α. </a:t>
          </a:r>
        </a:p>
        <a:p>
          <a:pPr marL="114300" lvl="1" indent="-114300" algn="l" defTabSz="622300">
            <a:lnSpc>
              <a:spcPct val="90000"/>
            </a:lnSpc>
            <a:spcBef>
              <a:spcPct val="0"/>
            </a:spcBef>
            <a:spcAft>
              <a:spcPct val="15000"/>
            </a:spcAft>
            <a:buChar char="••"/>
          </a:pPr>
          <a:r>
            <a:rPr lang="el-GR" sz="1400" kern="1200" dirty="0">
              <a:solidFill>
                <a:srgbClr val="FF0000"/>
              </a:solidFill>
              <a:latin typeface="Arial" pitchFamily="34" charset="0"/>
              <a:cs typeface="Arial" pitchFamily="34" charset="0"/>
            </a:rPr>
            <a:t>Φ450/89969/2023 Κ.Υ.Α.</a:t>
          </a:r>
        </a:p>
        <a:p>
          <a:pPr marL="114300" lvl="1" indent="-114300" algn="l" defTabSz="622300">
            <a:lnSpc>
              <a:spcPct val="90000"/>
            </a:lnSpc>
            <a:spcBef>
              <a:spcPct val="0"/>
            </a:spcBef>
            <a:spcAft>
              <a:spcPct val="15000"/>
            </a:spcAft>
            <a:buChar char="••"/>
          </a:pPr>
          <a:r>
            <a:rPr lang="el-GR" sz="1400" kern="1200" dirty="0">
              <a:latin typeface="Arial" pitchFamily="34" charset="0"/>
              <a:cs typeface="Arial" pitchFamily="34" charset="0"/>
            </a:rPr>
            <a:t>Ν3446/2006 (αρ. 4Γ) </a:t>
          </a:r>
        </a:p>
      </dsp:txBody>
      <dsp:txXfrm rot="5400000">
        <a:off x="1337568" y="423568"/>
        <a:ext cx="3221607" cy="252717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dirty="0"/>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903C55-D076-43FA-A015-A57678B930D6}" type="datetimeFigureOut">
              <a:rPr lang="el-GR" smtClean="0"/>
              <a:pPr/>
              <a:t>29/10/2025</a:t>
            </a:fld>
            <a:endParaRPr lang="el-GR" dirty="0"/>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dirty="0"/>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dirty="0"/>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2F3461-35B6-4E4B-BF28-546B6A3A744D}" type="slidenum">
              <a:rPr lang="el-GR" smtClean="0"/>
              <a:pPr/>
              <a:t>‹#›</a:t>
            </a:fld>
            <a:endParaRPr lang="el-G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C52F3461-35B6-4E4B-BF28-546B6A3A744D}" type="slidenum">
              <a:rPr lang="el-GR" smtClean="0"/>
              <a:pPr/>
              <a:t>2</a:t>
            </a:fld>
            <a:endParaRPr lang="el-G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61661E79-E4A5-4A24-9AB3-B95A13744A69}" type="slidenum">
              <a:rPr lang="el-GR" smtClean="0"/>
              <a:pPr/>
              <a:t>32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a:t> </a:t>
            </a:r>
          </a:p>
        </p:txBody>
      </p:sp>
      <p:sp>
        <p:nvSpPr>
          <p:cNvPr id="4" name="3 - Θέση αριθμού διαφάνειας"/>
          <p:cNvSpPr>
            <a:spLocks noGrp="1"/>
          </p:cNvSpPr>
          <p:nvPr>
            <p:ph type="sldNum" sz="quarter" idx="10"/>
          </p:nvPr>
        </p:nvSpPr>
        <p:spPr/>
        <p:txBody>
          <a:bodyPr/>
          <a:lstStyle/>
          <a:p>
            <a:fld id="{61661E79-E4A5-4A24-9AB3-B95A13744A69}" type="slidenum">
              <a:rPr lang="el-GR" smtClean="0"/>
              <a:pPr/>
              <a:t>34</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10" name="9 - Ορθογώνιο τρίγωνο"/>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8 - Τίτλος"/>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l-GR"/>
              <a:t>Kλικ για επεξεργασία του τίτλου</a:t>
            </a:r>
            <a:endParaRPr kumimoji="0" lang="en-US"/>
          </a:p>
        </p:txBody>
      </p:sp>
      <p:sp>
        <p:nvSpPr>
          <p:cNvPr id="17" name="16 - Υπότιτλος"/>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l-GR"/>
              <a:t>Κάντε κλικ για να επεξεργαστείτε τον υπότιτλο του υποδείγματος</a:t>
            </a:r>
            <a:endParaRPr kumimoji="0" lang="en-US"/>
          </a:p>
        </p:txBody>
      </p:sp>
      <p:grpSp>
        <p:nvGrpSpPr>
          <p:cNvPr id="2" name="1 - Ομάδα"/>
          <p:cNvGrpSpPr/>
          <p:nvPr/>
        </p:nvGrpSpPr>
        <p:grpSpPr>
          <a:xfrm>
            <a:off x="-3765" y="4953000"/>
            <a:ext cx="9147765" cy="1912088"/>
            <a:chOff x="-3765" y="4832896"/>
            <a:chExt cx="9147765" cy="2032192"/>
          </a:xfrm>
        </p:grpSpPr>
        <p:sp>
          <p:nvSpPr>
            <p:cNvPr id="7" name="6 - Ελεύθερη σχεδίαση"/>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7 - Ελεύθερη σχεδίαση"/>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 Ελεύθερη σχεδίαση"/>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11 - Ευθεία γραμμή σύνδεσης"/>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 Θέση ημερομηνίας"/>
          <p:cNvSpPr>
            <a:spLocks noGrp="1"/>
          </p:cNvSpPr>
          <p:nvPr>
            <p:ph type="dt" sz="half" idx="10"/>
          </p:nvPr>
        </p:nvSpPr>
        <p:spPr/>
        <p:txBody>
          <a:bodyPr/>
          <a:lstStyle>
            <a:lvl1pPr>
              <a:defRPr>
                <a:solidFill>
                  <a:srgbClr val="FFFFFF"/>
                </a:solidFill>
              </a:defRPr>
            </a:lvl1pPr>
            <a:extLst/>
          </a:lstStyle>
          <a:p>
            <a:fld id="{2342CEA3-3058-4D43-AE35-B3DA76CB4003}" type="datetimeFigureOut">
              <a:rPr lang="el-GR" smtClean="0"/>
              <a:pPr/>
              <a:t>29/10/2025</a:t>
            </a:fld>
            <a:endParaRPr lang="el-GR" dirty="0"/>
          </a:p>
        </p:txBody>
      </p:sp>
      <p:sp>
        <p:nvSpPr>
          <p:cNvPr id="19" name="18 - Θέση υποσέλιδου"/>
          <p:cNvSpPr>
            <a:spLocks noGrp="1"/>
          </p:cNvSpPr>
          <p:nvPr>
            <p:ph type="ftr" sz="quarter" idx="11"/>
          </p:nvPr>
        </p:nvSpPr>
        <p:spPr/>
        <p:txBody>
          <a:bodyPr/>
          <a:lstStyle>
            <a:lvl1pPr>
              <a:defRPr>
                <a:solidFill>
                  <a:schemeClr val="accent1">
                    <a:tint val="20000"/>
                  </a:schemeClr>
                </a:solidFill>
              </a:defRPr>
            </a:lvl1pPr>
            <a:extLst/>
          </a:lstStyle>
          <a:p>
            <a:endParaRPr lang="el-GR" dirty="0"/>
          </a:p>
        </p:txBody>
      </p:sp>
      <p:sp>
        <p:nvSpPr>
          <p:cNvPr id="27" name="26 - Θέση αριθμού διαφάνειας"/>
          <p:cNvSpPr>
            <a:spLocks noGrp="1"/>
          </p:cNvSpPr>
          <p:nvPr>
            <p:ph type="sldNum" sz="quarter" idx="12"/>
          </p:nvPr>
        </p:nvSpPr>
        <p:spPr/>
        <p:txBody>
          <a:bodyPr/>
          <a:lstStyle>
            <a:lvl1pPr>
              <a:defRPr>
                <a:solidFill>
                  <a:srgbClr val="FFFFFF"/>
                </a:solidFill>
              </a:defRPr>
            </a:lvl1pPr>
            <a:extLst/>
          </a:lstStyle>
          <a:p>
            <a:fld id="{D3F1D1C4-C2D9-4231-9FB2-B2D9D97AA41D}" type="slidenum">
              <a:rPr lang="el-GR" smtClean="0"/>
              <a:pPr/>
              <a:t>‹#›</a:t>
            </a:fld>
            <a:endParaRPr lang="el-GR" dirty="0"/>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29/10/2025</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dirty="0"/>
          </a:p>
        </p:txBody>
      </p:sp>
      <p:sp>
        <p:nvSpPr>
          <p:cNvPr id="7" name="6 - Τίτλος"/>
          <p:cNvSpPr>
            <a:spLocks noGrp="1"/>
          </p:cNvSpPr>
          <p:nvPr>
            <p:ph type="title"/>
          </p:nvPr>
        </p:nvSpPr>
        <p:spPr/>
        <p:txBody>
          <a:bodyPr rtlCol="0"/>
          <a:lstStyle/>
          <a:p>
            <a:r>
              <a:rPr kumimoji="0" lang="el-GR"/>
              <a:t>Kλικ για επεξεργασία του τίτλου</a:t>
            </a:r>
            <a:endParaRPr kumimoji="0" lang="en-US"/>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l-GR"/>
              <a:t>Kλικ για επεξεργασία του τίτλου</a:t>
            </a:r>
            <a:endParaRPr kumimoji="0" lang="en-US"/>
          </a:p>
        </p:txBody>
      </p:sp>
      <p:sp>
        <p:nvSpPr>
          <p:cNvPr id="3" name="2 - Θέση κειμένου"/>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29/10/2025</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dirty="0"/>
          </a:p>
        </p:txBody>
      </p:sp>
      <p:sp>
        <p:nvSpPr>
          <p:cNvPr id="7" name="6 - Διάσημα"/>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7 - Διάσημα"/>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2">
        <a:schemeClr val="bg1"/>
      </p:bgRef>
    </p:bg>
    <p:spTree>
      <p:nvGrpSpPr>
        <p:cNvPr id="1" name=""/>
        <p:cNvGrpSpPr/>
        <p:nvPr/>
      </p:nvGrpSpPr>
      <p:grpSpPr>
        <a:xfrm>
          <a:off x="0" y="0"/>
          <a:ext cx="0" cy="0"/>
          <a:chOff x="0" y="0"/>
          <a:chExt cx="0" cy="0"/>
        </a:xfrm>
      </p:grpSpPr>
      <p:sp>
        <p:nvSpPr>
          <p:cNvPr id="3" name="2 - Θέση περιεχομένου"/>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περιεχομένου"/>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29/10/2025</a:t>
            </a:fld>
            <a:endParaRPr lang="el-GR" dirty="0"/>
          </a:p>
        </p:txBody>
      </p:sp>
      <p:sp>
        <p:nvSpPr>
          <p:cNvPr id="6" name="5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dirty="0"/>
          </a:p>
        </p:txBody>
      </p:sp>
      <p:sp>
        <p:nvSpPr>
          <p:cNvPr id="8" name="7 - Τίτλος"/>
          <p:cNvSpPr>
            <a:spLocks noGrp="1"/>
          </p:cNvSpPr>
          <p:nvPr>
            <p:ph type="title"/>
          </p:nvPr>
        </p:nvSpPr>
        <p:spPr/>
        <p:txBody>
          <a:bodyPr rtlCol="0"/>
          <a:lstStyle/>
          <a:p>
            <a:r>
              <a:rPr kumimoji="0" lang="el-GR"/>
              <a:t>Kλικ για επεξεργασία του τίτλου</a:t>
            </a:r>
            <a:endParaRPr kumimoji="0" lang="en-US"/>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3">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8229600" cy="1143000"/>
          </a:xfrm>
        </p:spPr>
        <p:txBody>
          <a:bodyPr anchor="ctr"/>
          <a:lstStyle>
            <a:lvl1pPr>
              <a:defRPr/>
            </a:lvl1pPr>
            <a:extLst/>
          </a:lstStyle>
          <a:p>
            <a:r>
              <a:rPr kumimoji="0" lang="el-GR"/>
              <a:t>Kλικ για επεξεργασία του τίτλου</a:t>
            </a:r>
            <a:endParaRPr kumimoji="0" lang="en-US"/>
          </a:p>
        </p:txBody>
      </p:sp>
      <p:sp>
        <p:nvSpPr>
          <p:cNvPr id="3" name="2 - Θέση κειμένου"/>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a:t>Kλικ για επεξεργασία των στυλ του υποδείγματος</a:t>
            </a:r>
          </a:p>
        </p:txBody>
      </p:sp>
      <p:sp>
        <p:nvSpPr>
          <p:cNvPr id="4" name="3 - Θέση κειμένου"/>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a:t>Kλικ για επεξεργασία των στυλ του υποδείγματος</a:t>
            </a:r>
          </a:p>
        </p:txBody>
      </p:sp>
      <p:sp>
        <p:nvSpPr>
          <p:cNvPr id="5" name="4 - Θέση περιεχομένου"/>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6" name="5 - Θέση περιεχομένου"/>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29/10/2025</a:t>
            </a:fld>
            <a:endParaRPr lang="el-GR" dirty="0"/>
          </a:p>
        </p:txBody>
      </p:sp>
      <p:sp>
        <p:nvSpPr>
          <p:cNvPr id="8" name="7 - Θέση υποσέλιδου"/>
          <p:cNvSpPr>
            <a:spLocks noGrp="1"/>
          </p:cNvSpPr>
          <p:nvPr>
            <p:ph type="ftr" sz="quarter" idx="11"/>
          </p:nvPr>
        </p:nvSpPr>
        <p:spPr/>
        <p:txBody>
          <a:bodyPr/>
          <a:lstStyle/>
          <a:p>
            <a:endParaRPr lang="el-GR" dirty="0"/>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dirty="0"/>
          </a:p>
        </p:txBody>
      </p:sp>
    </p:spTree>
  </p:cSld>
  <p:clrMapOvr>
    <a:overrideClrMapping bg1="lt1" tx1="dk1" bg2="lt2" tx2="dk2" accent1="accent1" accent2="accent2" accent3="accent3" accent4="accent4" accent5="accent5" accent6="accent6" hlink="hlink" folHlink="folHlink"/>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bg>
      <p:bgRef idx="1002">
        <a:schemeClr val="bg1"/>
      </p:bgRef>
    </p:bg>
    <p:spTree>
      <p:nvGrpSpPr>
        <p:cNvPr id="1" name=""/>
        <p:cNvGrpSpPr/>
        <p:nvPr/>
      </p:nvGrpSpPr>
      <p:grpSpPr>
        <a:xfrm>
          <a:off x="0" y="0"/>
          <a:ext cx="0" cy="0"/>
          <a:chOff x="0" y="0"/>
          <a:chExt cx="0" cy="0"/>
        </a:xfrm>
      </p:grpSpPr>
      <p:sp>
        <p:nvSpPr>
          <p:cNvPr id="3" name="2 - Θέση ημερομηνίας"/>
          <p:cNvSpPr>
            <a:spLocks noGrp="1"/>
          </p:cNvSpPr>
          <p:nvPr>
            <p:ph type="dt" sz="half" idx="10"/>
          </p:nvPr>
        </p:nvSpPr>
        <p:spPr/>
        <p:txBody>
          <a:bodyPr/>
          <a:lstStyle/>
          <a:p>
            <a:fld id="{2342CEA3-3058-4D43-AE35-B3DA76CB4003}" type="datetimeFigureOut">
              <a:rPr lang="el-GR" smtClean="0"/>
              <a:pPr/>
              <a:t>29/10/2025</a:t>
            </a:fld>
            <a:endParaRPr lang="el-GR" dirty="0"/>
          </a:p>
        </p:txBody>
      </p:sp>
      <p:sp>
        <p:nvSpPr>
          <p:cNvPr id="4" name="3 - Θέση υποσέλιδου"/>
          <p:cNvSpPr>
            <a:spLocks noGrp="1"/>
          </p:cNvSpPr>
          <p:nvPr>
            <p:ph type="ftr" sz="quarter" idx="11"/>
          </p:nvPr>
        </p:nvSpPr>
        <p:spPr/>
        <p:txBody>
          <a:bodyPr/>
          <a:lstStyle/>
          <a:p>
            <a:endParaRPr lang="el-GR" dirty="0"/>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dirty="0"/>
          </a:p>
        </p:txBody>
      </p:sp>
      <p:sp>
        <p:nvSpPr>
          <p:cNvPr id="6" name="5 - Τίτλος"/>
          <p:cNvSpPr>
            <a:spLocks noGrp="1"/>
          </p:cNvSpPr>
          <p:nvPr>
            <p:ph type="title"/>
          </p:nvPr>
        </p:nvSpPr>
        <p:spPr/>
        <p:txBody>
          <a:bodyPr rtlCol="0"/>
          <a:lstStyle/>
          <a:p>
            <a:r>
              <a:rPr kumimoji="0" lang="el-GR"/>
              <a:t>Kλικ για επεξεργασία του τίτλου</a:t>
            </a:r>
            <a:endParaRPr kumimoji="0" lang="en-US"/>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29/10/2025</a:t>
            </a:fld>
            <a:endParaRPr lang="el-GR" dirty="0"/>
          </a:p>
        </p:txBody>
      </p:sp>
      <p:sp>
        <p:nvSpPr>
          <p:cNvPr id="3" name="2 - Θέση υποσέλιδου"/>
          <p:cNvSpPr>
            <a:spLocks noGrp="1"/>
          </p:cNvSpPr>
          <p:nvPr>
            <p:ph type="ftr" sz="quarter" idx="11"/>
          </p:nvPr>
        </p:nvSpPr>
        <p:spPr/>
        <p:txBody>
          <a:bodyPr/>
          <a:lstStyle/>
          <a:p>
            <a:endParaRPr lang="el-GR" dirty="0"/>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dirty="0"/>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3">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l-GR"/>
              <a:t>Kλικ για επεξεργασία του τίτλου</a:t>
            </a:r>
            <a:endParaRPr kumimoji="0" lang="en-US"/>
          </a:p>
        </p:txBody>
      </p:sp>
      <p:sp>
        <p:nvSpPr>
          <p:cNvPr id="3" name="2 - Θέση κειμένου"/>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l-GR"/>
              <a:t>Kλικ για επεξεργασία των στυλ του υποδείγματος</a:t>
            </a:r>
          </a:p>
        </p:txBody>
      </p:sp>
      <p:sp>
        <p:nvSpPr>
          <p:cNvPr id="4" name="3 - Θέση περιεχομένου"/>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4 - Θέση ημερομηνίας"/>
          <p:cNvSpPr>
            <a:spLocks noGrp="1"/>
          </p:cNvSpPr>
          <p:nvPr>
            <p:ph type="dt" sz="half" idx="10"/>
          </p:nvPr>
        </p:nvSpPr>
        <p:spPr>
          <a:xfrm>
            <a:off x="6727032" y="6407944"/>
            <a:ext cx="1920240" cy="365760"/>
          </a:xfrm>
        </p:spPr>
        <p:txBody>
          <a:bodyPr/>
          <a:lstStyle/>
          <a:p>
            <a:fld id="{2342CEA3-3058-4D43-AE35-B3DA76CB4003}" type="datetimeFigureOut">
              <a:rPr lang="el-GR" smtClean="0"/>
              <a:pPr/>
              <a:t>29/10/2025</a:t>
            </a:fld>
            <a:endParaRPr lang="el-GR" dirty="0"/>
          </a:p>
        </p:txBody>
      </p:sp>
      <p:sp>
        <p:nvSpPr>
          <p:cNvPr id="6" name="5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dirty="0"/>
          </a:p>
        </p:txBody>
      </p:sp>
    </p:spTree>
  </p:cSld>
  <p:clrMapOvr>
    <a:overrideClrMapping bg1="lt1" tx1="dk1" bg2="lt2" tx2="dk2" accent1="accent1" accent2="accent2" accent3="accent3" accent4="accent4" accent5="accent5" accent6="accent6" hlink="hlink" folHlink="folHlink"/>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Ref idx="1002">
        <a:schemeClr val="bg1"/>
      </p:bgRef>
    </p:bg>
    <p:spTree>
      <p:nvGrpSpPr>
        <p:cNvPr id="1" name=""/>
        <p:cNvGrpSpPr/>
        <p:nvPr/>
      </p:nvGrpSpPr>
      <p:grpSpPr>
        <a:xfrm>
          <a:off x="0" y="0"/>
          <a:ext cx="0" cy="0"/>
          <a:chOff x="0" y="0"/>
          <a:chExt cx="0" cy="0"/>
        </a:xfrm>
      </p:grpSpPr>
      <p:sp>
        <p:nvSpPr>
          <p:cNvPr id="4" name="3 - Θέση κειμένου"/>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l-GR"/>
              <a:t>Kλικ για επεξεργασία των στυλ του υποδείγματος</a:t>
            </a:r>
          </a:p>
        </p:txBody>
      </p:sp>
      <p:sp>
        <p:nvSpPr>
          <p:cNvPr id="3" name="2 - Θέση εικόνας"/>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l-GR" dirty="0"/>
              <a:t>Κάντε κλικ στο εικονίδιο για να προσθέσετε μια εικόνα</a:t>
            </a:r>
            <a:endParaRPr kumimoji="0" lang="en-US" dirty="0"/>
          </a:p>
        </p:txBody>
      </p:sp>
      <p:sp>
        <p:nvSpPr>
          <p:cNvPr id="5" name="4 - Θέση ημερομηνίας"/>
          <p:cNvSpPr>
            <a:spLocks noGrp="1"/>
          </p:cNvSpPr>
          <p:nvPr>
            <p:ph type="dt" sz="half" idx="10"/>
          </p:nvPr>
        </p:nvSpPr>
        <p:spPr/>
        <p:txBody>
          <a:bodyPr/>
          <a:lstStyle>
            <a:lvl1pPr>
              <a:defRPr>
                <a:solidFill>
                  <a:schemeClr val="tx1"/>
                </a:solidFill>
              </a:defRPr>
            </a:lvl1pPr>
            <a:extLst/>
          </a:lstStyle>
          <a:p>
            <a:fld id="{2342CEA3-3058-4D43-AE35-B3DA76CB4003}" type="datetimeFigureOut">
              <a:rPr lang="el-GR" smtClean="0"/>
              <a:pPr/>
              <a:t>29/10/2025</a:t>
            </a:fld>
            <a:endParaRPr lang="el-GR" dirty="0"/>
          </a:p>
        </p:txBody>
      </p:sp>
      <p:sp>
        <p:nvSpPr>
          <p:cNvPr id="6" name="5 - Θέση υποσέλιδου"/>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l-GR" dirty="0"/>
          </a:p>
        </p:txBody>
      </p:sp>
      <p:sp>
        <p:nvSpPr>
          <p:cNvPr id="7" name="6 - Θέση αριθμού διαφάνειας"/>
          <p:cNvSpPr>
            <a:spLocks noGrp="1"/>
          </p:cNvSpPr>
          <p:nvPr>
            <p:ph type="sldNum" sz="quarter" idx="12"/>
          </p:nvPr>
        </p:nvSpPr>
        <p:spPr/>
        <p:txBody>
          <a:bodyPr/>
          <a:lstStyle>
            <a:lvl1pPr>
              <a:defRPr>
                <a:solidFill>
                  <a:schemeClr val="tx1"/>
                </a:solidFill>
              </a:defRPr>
            </a:lvl1pPr>
            <a:extLst/>
          </a:lstStyle>
          <a:p>
            <a:fld id="{D3F1D1C4-C2D9-4231-9FB2-B2D9D97AA41D}" type="slidenum">
              <a:rPr lang="el-GR" smtClean="0"/>
              <a:pPr/>
              <a:t>‹#›</a:t>
            </a:fld>
            <a:endParaRPr lang="el-GR" dirty="0"/>
          </a:p>
        </p:txBody>
      </p:sp>
      <p:sp>
        <p:nvSpPr>
          <p:cNvPr id="2" name="1 - Τίτλος"/>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l-GR"/>
              <a:t>Kλικ για επεξεργασία του τίτλου</a:t>
            </a:r>
            <a:endParaRPr kumimoji="0" lang="en-US"/>
          </a:p>
        </p:txBody>
      </p:sp>
      <p:sp>
        <p:nvSpPr>
          <p:cNvPr id="8" name="7 - Ελεύθερη σχεδίαση"/>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 Ελεύθερη σχεδίαση"/>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 Ορθογώνιο τρίγωνο"/>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10 - Ευθεία γραμμή σύνδεσης"/>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 Διάσημα"/>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12 - Διάσημα"/>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1481329"/>
            <a:ext cx="8229600" cy="4386071"/>
          </a:xfrm>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29/10/2025</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dirty="0"/>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844013" y="274640"/>
            <a:ext cx="1777470" cy="5592761"/>
          </a:xfrm>
        </p:spPr>
        <p:txBody>
          <a:bodyPr vert="eaVert"/>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274641"/>
            <a:ext cx="6324600" cy="5592760"/>
          </a:xfrm>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29/10/2025</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dirty="0"/>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 Ελεύθερη σχεδίαση"/>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 Ελεύθερη σχεδίαση"/>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 Ορθογώνιο τρίγωνο"/>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14 - Ευθεία γραμμή σύνδεσης"/>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 Θέση τίτλου"/>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l-GR"/>
              <a:t>Kλικ για επεξεργασία του τίτλου</a:t>
            </a:r>
            <a:endParaRPr kumimoji="0" lang="en-US"/>
          </a:p>
        </p:txBody>
      </p:sp>
      <p:sp>
        <p:nvSpPr>
          <p:cNvPr id="30" name="29 - Θέση κειμένου"/>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l-GR"/>
              <a:t>Kλικ για επεξεργασία των στυλ του υποδείγματος</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10" name="9 - Θέση ημερομηνίας"/>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342CEA3-3058-4D43-AE35-B3DA76CB4003}" type="datetimeFigureOut">
              <a:rPr lang="el-GR" smtClean="0"/>
              <a:pPr/>
              <a:t>29/10/2025</a:t>
            </a:fld>
            <a:endParaRPr lang="el-GR" dirty="0"/>
          </a:p>
        </p:txBody>
      </p:sp>
      <p:sp>
        <p:nvSpPr>
          <p:cNvPr id="22" name="21 - Θέση υποσέλιδου"/>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l-GR" dirty="0"/>
          </a:p>
        </p:txBody>
      </p:sp>
      <p:sp>
        <p:nvSpPr>
          <p:cNvPr id="18" name="17 - Θέση αριθμού διαφάνειας"/>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3F1D1C4-C2D9-4231-9FB2-B2D9D97AA41D}" type="slidenum">
              <a:rPr lang="el-GR" smtClean="0"/>
              <a:pPr/>
              <a:t>‹#›</a:t>
            </a:fld>
            <a:endParaRPr lang="el-GR"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thruBlk="1"/>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diagramDrawing" Target="../diagrams/drawing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QuickStyle" Target="../diagrams/quickStyle2.xml"/><Relationship Id="rId5" Type="http://schemas.openxmlformats.org/officeDocument/2006/relationships/diagramQuickStyle" Target="../diagrams/quickStyle1.xml"/><Relationship Id="rId10" Type="http://schemas.openxmlformats.org/officeDocument/2006/relationships/diagramLayout" Target="../diagrams/layout2.xml"/><Relationship Id="rId4" Type="http://schemas.openxmlformats.org/officeDocument/2006/relationships/diagramLayout" Target="../diagrams/layout1.xml"/><Relationship Id="rId9" Type="http://schemas.openxmlformats.org/officeDocument/2006/relationships/diagramData" Target="../diagrams/data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4.png"/><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5.xml"/><Relationship Id="rId5" Type="http://schemas.openxmlformats.org/officeDocument/2006/relationships/image" Target="../media/image44.jpeg"/><Relationship Id="rId4" Type="http://schemas.openxmlformats.org/officeDocument/2006/relationships/image" Target="../media/image43.jpeg"/></Relationships>
</file>

<file path=ppt/slides/_rels/slide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xmlns="" id="{0959F59E-86AC-4677-BFB0-9CD55AB107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5" name="Rectangle 24">
            <a:extLst>
              <a:ext uri="{FF2B5EF4-FFF2-40B4-BE49-F238E27FC236}">
                <a16:creationId xmlns:a16="http://schemas.microsoft.com/office/drawing/2014/main" xmlns="" id="{997ED08E-7CE7-4539-8E16-6A356378B3D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7090"/>
            <a:ext cx="5493395"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7" name="Εικόνα 6" descr="Εικόνα που περιέχει υπογραφή, υπαίθριος&#10;&#10;Η περιγραφή δημιουργήθηκε αυτόματα">
            <a:extLst>
              <a:ext uri="{FF2B5EF4-FFF2-40B4-BE49-F238E27FC236}">
                <a16:creationId xmlns:a16="http://schemas.microsoft.com/office/drawing/2014/main" xmlns="" id="{73080E43-3465-4CED-911D-2E73F93679B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73231" y="650497"/>
            <a:ext cx="3864926" cy="5571066"/>
          </a:xfrm>
          <a:prstGeom prst="rect">
            <a:avLst/>
          </a:prstGeom>
        </p:spPr>
      </p:pic>
      <p:sp>
        <p:nvSpPr>
          <p:cNvPr id="27" name="Rectangle 26">
            <a:extLst>
              <a:ext uri="{FF2B5EF4-FFF2-40B4-BE49-F238E27FC236}">
                <a16:creationId xmlns:a16="http://schemas.microsoft.com/office/drawing/2014/main" xmlns="" id="{39F96DC1-4B54-4B36-B945-425E4C04AF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76753" y="487090"/>
            <a:ext cx="2809487" cy="1856232"/>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9" name="Rectangle 28">
            <a:extLst>
              <a:ext uri="{FF2B5EF4-FFF2-40B4-BE49-F238E27FC236}">
                <a16:creationId xmlns:a16="http://schemas.microsoft.com/office/drawing/2014/main" xmlns="" id="{A4F450A1-0760-4C39-82E4-515AA4FC947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76753" y="2511639"/>
            <a:ext cx="2809487" cy="1856232"/>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9" name="Εικόνα 8" descr="Εικόνα που περιέχει ρολόι, οθόνη&#10;&#10;Η περιγραφή δημιουργήθηκε αυτόματα">
            <a:extLst>
              <a:ext uri="{FF2B5EF4-FFF2-40B4-BE49-F238E27FC236}">
                <a16:creationId xmlns:a16="http://schemas.microsoft.com/office/drawing/2014/main" xmlns="" id="{FA3E1E9B-9546-4BAD-977D-59E3F39CEDF6}"/>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097404" y="2844184"/>
            <a:ext cx="2565710" cy="1188778"/>
          </a:xfrm>
          <a:prstGeom prst="rect">
            <a:avLst/>
          </a:prstGeom>
        </p:spPr>
      </p:pic>
      <p:sp>
        <p:nvSpPr>
          <p:cNvPr id="31" name="Rectangle 30">
            <a:extLst>
              <a:ext uri="{FF2B5EF4-FFF2-40B4-BE49-F238E27FC236}">
                <a16:creationId xmlns:a16="http://schemas.microsoft.com/office/drawing/2014/main" xmlns="" id="{0185CD32-2E94-4663-81AE-CC54E44AC2F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76753" y="4528738"/>
            <a:ext cx="2809487" cy="1856232"/>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5" name="Εικόνα 14" descr="Εικόνα που περιέχει εσωτερικό, οθόνη&#10;&#10;Η περιγραφή δημιουργήθηκε αυτόματα">
            <a:extLst>
              <a:ext uri="{FF2B5EF4-FFF2-40B4-BE49-F238E27FC236}">
                <a16:creationId xmlns:a16="http://schemas.microsoft.com/office/drawing/2014/main" xmlns="" id="{FF3D7583-A312-4F69-803A-50BFBA17353D}"/>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097404" y="4930951"/>
            <a:ext cx="2565710" cy="1049090"/>
          </a:xfrm>
          <a:prstGeom prst="rect">
            <a:avLst/>
          </a:prstGeom>
        </p:spPr>
      </p:pic>
      <p:pic>
        <p:nvPicPr>
          <p:cNvPr id="11" name="Εικόνα 10" descr="Εικόνα που περιέχει ρολόι&#10;&#10;Η περιγραφή δημιουργήθηκε αυτόματα">
            <a:extLst>
              <a:ext uri="{FF2B5EF4-FFF2-40B4-BE49-F238E27FC236}">
                <a16:creationId xmlns:a16="http://schemas.microsoft.com/office/drawing/2014/main" xmlns="" id="{D4C1DF4A-8DE6-4E78-A1C5-1BD7B94552A6}"/>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097404" y="779693"/>
            <a:ext cx="2565710" cy="1044820"/>
          </a:xfrm>
          <a:prstGeom prst="rect">
            <a:avLst/>
          </a:prstGeom>
        </p:spPr>
      </p:pic>
      <p:pic>
        <p:nvPicPr>
          <p:cNvPr id="12" name="11 - Εικόνα" descr="IMG_20191223_202808.jpg"/>
          <p:cNvPicPr>
            <a:picLocks noChangeAspect="1"/>
          </p:cNvPicPr>
          <p:nvPr/>
        </p:nvPicPr>
        <p:blipFill>
          <a:blip r:embed="rId6" cstate="print"/>
          <a:stretch>
            <a:fillRect/>
          </a:stretch>
        </p:blipFill>
        <p:spPr>
          <a:xfrm>
            <a:off x="0" y="-24"/>
            <a:ext cx="9144000" cy="6858000"/>
          </a:xfrm>
          <a:prstGeom prst="rect">
            <a:avLst/>
          </a:prstGeom>
        </p:spPr>
      </p:pic>
      <p:sp>
        <p:nvSpPr>
          <p:cNvPr id="14" name="13 - Ορθογώνιο"/>
          <p:cNvSpPr/>
          <p:nvPr/>
        </p:nvSpPr>
        <p:spPr>
          <a:xfrm>
            <a:off x="3428992" y="285728"/>
            <a:ext cx="402385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l-GR"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ΣΕΜΙΝΑΡΙΟ</a:t>
            </a:r>
          </a:p>
        </p:txBody>
      </p:sp>
      <p:sp>
        <p:nvSpPr>
          <p:cNvPr id="16" name="15 - Ορθογώνιο"/>
          <p:cNvSpPr/>
          <p:nvPr/>
        </p:nvSpPr>
        <p:spPr>
          <a:xfrm>
            <a:off x="4219639" y="1357298"/>
            <a:ext cx="505260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l-GR"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ΤΑΧΟΓΡΑΦΟΥ</a:t>
            </a:r>
          </a:p>
        </p:txBody>
      </p:sp>
      <p:sp>
        <p:nvSpPr>
          <p:cNvPr id="19" name="18 - Ορθογώνιο"/>
          <p:cNvSpPr/>
          <p:nvPr/>
        </p:nvSpPr>
        <p:spPr>
          <a:xfrm>
            <a:off x="3137807" y="3844117"/>
            <a:ext cx="6014440" cy="1323439"/>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l-GR" sz="2000" dirty="0">
                <a:ln w="50800"/>
                <a:latin typeface="Arial" pitchFamily="34" charset="0"/>
                <a:cs typeface="Arial" pitchFamily="34" charset="0"/>
              </a:rPr>
              <a:t>Υπαστυνόμος Β΄</a:t>
            </a:r>
          </a:p>
          <a:p>
            <a:pPr algn="ctr"/>
            <a:r>
              <a:rPr lang="el-GR" sz="2000" b="1" dirty="0" err="1">
                <a:ln w="50800"/>
                <a:latin typeface="Arial" pitchFamily="34" charset="0"/>
                <a:cs typeface="Arial" pitchFamily="34" charset="0"/>
              </a:rPr>
              <a:t>Κούτσουλας</a:t>
            </a:r>
            <a:r>
              <a:rPr lang="el-GR" sz="2000" b="1" dirty="0">
                <a:ln w="50800"/>
                <a:latin typeface="Arial" pitchFamily="34" charset="0"/>
                <a:cs typeface="Arial" pitchFamily="34" charset="0"/>
              </a:rPr>
              <a:t> Δημήτριος</a:t>
            </a:r>
          </a:p>
          <a:p>
            <a:pPr algn="ctr"/>
            <a:r>
              <a:rPr lang="el-GR" sz="2000" dirty="0">
                <a:ln w="50800"/>
                <a:latin typeface="Arial" pitchFamily="34" charset="0"/>
                <a:cs typeface="Arial" pitchFamily="34" charset="0"/>
              </a:rPr>
              <a:t>Τμήμα Τροχαίας </a:t>
            </a:r>
            <a:r>
              <a:rPr lang="el-GR" sz="2000" dirty="0" err="1">
                <a:ln w="50800"/>
                <a:latin typeface="Arial" pitchFamily="34" charset="0"/>
                <a:cs typeface="Arial" pitchFamily="34" charset="0"/>
              </a:rPr>
              <a:t>Λητής</a:t>
            </a:r>
            <a:endParaRPr lang="el-GR" sz="2000" dirty="0">
              <a:ln w="50800"/>
              <a:latin typeface="Arial" pitchFamily="34" charset="0"/>
              <a:cs typeface="Arial" pitchFamily="34" charset="0"/>
            </a:endParaRPr>
          </a:p>
          <a:p>
            <a:pPr algn="ctr"/>
            <a:r>
              <a:rPr lang="el-GR" sz="2000" dirty="0">
                <a:ln w="50800"/>
                <a:latin typeface="Arial" pitchFamily="34" charset="0"/>
                <a:cs typeface="Arial" pitchFamily="34" charset="0"/>
              </a:rPr>
              <a:t>Θεσσαλονίκης</a:t>
            </a:r>
          </a:p>
        </p:txBody>
      </p:sp>
      <p:sp>
        <p:nvSpPr>
          <p:cNvPr id="2" name="18 - Ορθογώνιο">
            <a:extLst>
              <a:ext uri="{FF2B5EF4-FFF2-40B4-BE49-F238E27FC236}">
                <a16:creationId xmlns:a16="http://schemas.microsoft.com/office/drawing/2014/main" xmlns="" id="{B581216B-4CC5-E9C3-9027-41DF72256282}"/>
              </a:ext>
            </a:extLst>
          </p:cNvPr>
          <p:cNvSpPr/>
          <p:nvPr/>
        </p:nvSpPr>
        <p:spPr>
          <a:xfrm>
            <a:off x="1768763" y="2429627"/>
            <a:ext cx="6014440" cy="1323439"/>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l-GR" sz="2000" dirty="0" smtClean="0">
                <a:ln w="50800"/>
                <a:latin typeface="Arial" pitchFamily="34" charset="0"/>
                <a:cs typeface="Arial" pitchFamily="34" charset="0"/>
              </a:rPr>
              <a:t>Υπαστυνόμος</a:t>
            </a:r>
            <a:r>
              <a:rPr lang="en-US" sz="2000" dirty="0" smtClean="0">
                <a:ln w="50800"/>
                <a:latin typeface="Arial" pitchFamily="34" charset="0"/>
                <a:cs typeface="Arial" pitchFamily="34" charset="0"/>
              </a:rPr>
              <a:t> </a:t>
            </a:r>
            <a:r>
              <a:rPr lang="el-GR" sz="2000" dirty="0" smtClean="0">
                <a:ln w="50800"/>
                <a:latin typeface="Arial" pitchFamily="34" charset="0"/>
                <a:cs typeface="Arial" pitchFamily="34" charset="0"/>
              </a:rPr>
              <a:t>Α΄</a:t>
            </a:r>
            <a:endParaRPr lang="el-GR" sz="2000" dirty="0">
              <a:ln w="50800"/>
              <a:latin typeface="Arial" pitchFamily="34" charset="0"/>
              <a:cs typeface="Arial" pitchFamily="34" charset="0"/>
            </a:endParaRPr>
          </a:p>
          <a:p>
            <a:pPr algn="ctr"/>
            <a:r>
              <a:rPr lang="el-GR" sz="2000" b="1" dirty="0" err="1">
                <a:ln w="50800"/>
                <a:latin typeface="Arial" pitchFamily="34" charset="0"/>
                <a:cs typeface="Arial" pitchFamily="34" charset="0"/>
              </a:rPr>
              <a:t>Μπαμπαλέρης</a:t>
            </a:r>
            <a:r>
              <a:rPr lang="el-GR" sz="2000" b="1" dirty="0">
                <a:ln w="50800"/>
                <a:latin typeface="Arial" pitchFamily="34" charset="0"/>
                <a:cs typeface="Arial" pitchFamily="34" charset="0"/>
              </a:rPr>
              <a:t> Ανδρέας</a:t>
            </a:r>
          </a:p>
          <a:p>
            <a:pPr algn="ctr"/>
            <a:r>
              <a:rPr lang="el-GR" sz="2000" dirty="0">
                <a:ln w="50800"/>
                <a:latin typeface="Arial" pitchFamily="34" charset="0"/>
                <a:cs typeface="Arial" pitchFamily="34" charset="0"/>
              </a:rPr>
              <a:t>Τμήμα Τροχαίας </a:t>
            </a:r>
            <a:r>
              <a:rPr lang="el-GR" sz="2000" dirty="0" smtClean="0">
                <a:ln w="50800"/>
                <a:latin typeface="Arial" pitchFamily="34" charset="0"/>
                <a:cs typeface="Arial" pitchFamily="34" charset="0"/>
              </a:rPr>
              <a:t>Σερρών</a:t>
            </a:r>
          </a:p>
          <a:p>
            <a:pPr algn="ctr"/>
            <a:r>
              <a:rPr lang="el-GR" sz="2000" dirty="0" smtClean="0">
                <a:ln w="50800"/>
                <a:latin typeface="Arial" pitchFamily="34" charset="0"/>
                <a:cs typeface="Arial" pitchFamily="34" charset="0"/>
              </a:rPr>
              <a:t>Ο.Ε.Π.Τ.Α.</a:t>
            </a:r>
            <a:endParaRPr lang="el-GR" sz="2000" dirty="0">
              <a:ln w="50800"/>
              <a:latin typeface="Arial" pitchFamily="34" charset="0"/>
              <a:cs typeface="Arial" pitchFamily="34" charset="0"/>
            </a:endParaRPr>
          </a:p>
        </p:txBody>
      </p:sp>
      <p:sp>
        <p:nvSpPr>
          <p:cNvPr id="3" name="18 - Ορθογώνιο">
            <a:extLst>
              <a:ext uri="{FF2B5EF4-FFF2-40B4-BE49-F238E27FC236}">
                <a16:creationId xmlns:a16="http://schemas.microsoft.com/office/drawing/2014/main" xmlns="" id="{4A6E077C-AF50-F101-1FDD-F036E9E37415}"/>
              </a:ext>
            </a:extLst>
          </p:cNvPr>
          <p:cNvSpPr/>
          <p:nvPr/>
        </p:nvSpPr>
        <p:spPr>
          <a:xfrm>
            <a:off x="4348076" y="5258607"/>
            <a:ext cx="6014440" cy="1323439"/>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l-GR" sz="2000" dirty="0" smtClean="0">
                <a:ln w="50800"/>
                <a:latin typeface="Arial" pitchFamily="34" charset="0"/>
                <a:cs typeface="Arial" pitchFamily="34" charset="0"/>
              </a:rPr>
              <a:t>Υπαστυνόμος Β’</a:t>
            </a:r>
            <a:endParaRPr lang="el-GR" sz="2000" dirty="0">
              <a:ln w="50800"/>
              <a:latin typeface="Arial" pitchFamily="34" charset="0"/>
              <a:cs typeface="Arial" pitchFamily="34" charset="0"/>
            </a:endParaRPr>
          </a:p>
          <a:p>
            <a:pPr algn="ctr"/>
            <a:r>
              <a:rPr lang="el-GR" sz="2000" b="1" dirty="0">
                <a:ln w="50800"/>
                <a:latin typeface="Arial" pitchFamily="34" charset="0"/>
                <a:cs typeface="Arial" pitchFamily="34" charset="0"/>
              </a:rPr>
              <a:t>Βλάχος Ιωσήφ</a:t>
            </a:r>
          </a:p>
          <a:p>
            <a:pPr algn="ctr"/>
            <a:r>
              <a:rPr lang="el-GR" sz="2000" dirty="0">
                <a:ln w="50800"/>
                <a:latin typeface="Arial" pitchFamily="34" charset="0"/>
                <a:cs typeface="Arial" pitchFamily="34" charset="0"/>
              </a:rPr>
              <a:t>Τμήμα Τροχαίας </a:t>
            </a:r>
            <a:r>
              <a:rPr lang="el-GR" sz="2000" dirty="0" err="1">
                <a:ln w="50800"/>
                <a:latin typeface="Arial" pitchFamily="34" charset="0"/>
                <a:cs typeface="Arial" pitchFamily="34" charset="0"/>
              </a:rPr>
              <a:t>Αυτ</a:t>
            </a:r>
            <a:r>
              <a:rPr lang="el-GR" sz="2000" dirty="0">
                <a:ln w="50800"/>
                <a:latin typeface="Arial" pitchFamily="34" charset="0"/>
                <a:cs typeface="Arial" pitchFamily="34" charset="0"/>
              </a:rPr>
              <a:t>/</a:t>
            </a:r>
            <a:r>
              <a:rPr lang="el-GR" sz="2000" dirty="0" err="1">
                <a:ln w="50800"/>
                <a:latin typeface="Arial" pitchFamily="34" charset="0"/>
                <a:cs typeface="Arial" pitchFamily="34" charset="0"/>
              </a:rPr>
              <a:t>μων</a:t>
            </a:r>
            <a:endParaRPr lang="el-GR" sz="2000" dirty="0">
              <a:ln w="50800"/>
              <a:latin typeface="Arial" pitchFamily="34" charset="0"/>
              <a:cs typeface="Arial" pitchFamily="34" charset="0"/>
            </a:endParaRPr>
          </a:p>
          <a:p>
            <a:pPr algn="ctr"/>
            <a:r>
              <a:rPr lang="el-GR" sz="2000" dirty="0">
                <a:ln w="50800"/>
                <a:latin typeface="Arial" pitchFamily="34" charset="0"/>
                <a:cs typeface="Arial" pitchFamily="34" charset="0"/>
              </a:rPr>
              <a:t>ΠΑΘΕ Πιερίας</a:t>
            </a:r>
          </a:p>
        </p:txBody>
      </p:sp>
    </p:spTree>
    <p:extLst>
      <p:ext uri="{BB962C8B-B14F-4D97-AF65-F5344CB8AC3E}">
        <p14:creationId xmlns:p14="http://schemas.microsoft.com/office/powerpoint/2010/main" xmlns="" val="3469987859"/>
      </p:ext>
    </p:extLst>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13833"/>
            <a:ext cx="9144000" cy="562513"/>
          </a:xfrm>
        </p:spPr>
        <p:txBody>
          <a:bodyPr>
            <a:noAutofit/>
          </a:bodyPr>
          <a:lstStyle/>
          <a:p>
            <a:r>
              <a:rPr lang="el-GR" sz="4000" dirty="0">
                <a:solidFill>
                  <a:schemeClr val="accent1">
                    <a:lumMod val="20000"/>
                    <a:lumOff val="80000"/>
                  </a:schemeClr>
                </a:solidFill>
                <a:latin typeface="Arial" pitchFamily="34" charset="0"/>
                <a:cs typeface="Arial" pitchFamily="34" charset="0"/>
              </a:rPr>
              <a:t>Νομικό Πλαίσιο</a:t>
            </a:r>
            <a:endParaRPr lang="el-GR" sz="4000" dirty="0">
              <a:latin typeface="Arial" pitchFamily="34" charset="0"/>
              <a:cs typeface="Arial" pitchFamily="34" charset="0"/>
            </a:endParaRPr>
          </a:p>
        </p:txBody>
      </p:sp>
      <p:graphicFrame>
        <p:nvGraphicFramePr>
          <p:cNvPr id="3" name="2 - Διάγραμμα"/>
          <p:cNvGraphicFramePr/>
          <p:nvPr/>
        </p:nvGraphicFramePr>
        <p:xfrm>
          <a:off x="155575" y="1644417"/>
          <a:ext cx="4560441"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26" name="AutoShape 2" descr="ΝΟΜΙΚΟ ΠΛΑΙΣΙΟ - ΕΝΔΟΟΙΚΟΓΕΝΕΙΑΚΗ ΒΙ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pic>
        <p:nvPicPr>
          <p:cNvPr id="7"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graphicFrame>
        <p:nvGraphicFramePr>
          <p:cNvPr id="6" name="2 - Διάγραμμα"/>
          <p:cNvGraphicFramePr/>
          <p:nvPr/>
        </p:nvGraphicFramePr>
        <p:xfrm>
          <a:off x="4963751" y="1624449"/>
          <a:ext cx="4211960" cy="4064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4" name="Ορθογώνιο 3"/>
          <p:cNvSpPr/>
          <p:nvPr/>
        </p:nvSpPr>
        <p:spPr>
          <a:xfrm>
            <a:off x="2699792" y="5688449"/>
            <a:ext cx="6456334" cy="738664"/>
          </a:xfrm>
          <a:prstGeom prst="rect">
            <a:avLst/>
          </a:prstGeom>
        </p:spPr>
        <p:txBody>
          <a:bodyPr wrap="square">
            <a:spAutoFit/>
          </a:bodyPr>
          <a:lstStyle/>
          <a:p>
            <a:pPr algn="just">
              <a:buFont typeface="Wingdings 3"/>
              <a:buNone/>
            </a:pPr>
            <a:r>
              <a:rPr lang="el-GR" sz="1400" dirty="0">
                <a:latin typeface="Arial" pitchFamily="34" charset="0"/>
                <a:cs typeface="Arial" pitchFamily="34" charset="0"/>
              </a:rPr>
              <a:t>   Η φύση της διαδρομής/οδηγού που έχει αναληφθεί θα καθορίσει ποιο σύνολο κανόνων ισχύει, δηλαδή οι Ευρωπαϊκοί Κανονισμοί ή η Διεθνής Συμφωνία (πχ.</a:t>
            </a:r>
            <a:r>
              <a:rPr lang="en-US" sz="1400" dirty="0">
                <a:latin typeface="Arial" pitchFamily="34" charset="0"/>
                <a:cs typeface="Arial" pitchFamily="34" charset="0"/>
              </a:rPr>
              <a:t>AETR</a:t>
            </a:r>
            <a:r>
              <a:rPr lang="el-GR" sz="1400" dirty="0">
                <a:latin typeface="Arial" pitchFamily="34" charset="0"/>
                <a:cs typeface="Arial" pitchFamily="34" charset="0"/>
              </a:rPr>
              <a:t>) ή οι εγχώριοι κανόνες</a:t>
            </a:r>
          </a:p>
        </p:txBody>
      </p:sp>
      <p:sp>
        <p:nvSpPr>
          <p:cNvPr id="5" name="TextBox 4"/>
          <p:cNvSpPr txBox="1"/>
          <p:nvPr/>
        </p:nvSpPr>
        <p:spPr>
          <a:xfrm>
            <a:off x="0" y="548680"/>
            <a:ext cx="9144000" cy="954107"/>
          </a:xfrm>
          <a:prstGeom prst="rect">
            <a:avLst/>
          </a:prstGeom>
          <a:noFill/>
        </p:spPr>
        <p:txBody>
          <a:bodyPr wrap="square" rtlCol="0">
            <a:spAutoFit/>
          </a:bodyPr>
          <a:lstStyle/>
          <a:p>
            <a:pPr algn="just"/>
            <a:r>
              <a:rPr lang="el-GR" sz="1400" dirty="0">
                <a:latin typeface="Arial" pitchFamily="34" charset="0"/>
                <a:cs typeface="Arial" pitchFamily="34" charset="0"/>
              </a:rPr>
              <a:t>Πρόθεση του παρακάτω νομικού πλαισίου είναι η βελτίωση των κοινωνικών συνθηκών όσων απασχολούνται στον κλάδο των οδικών μεταφορών, η βελτίωση της οδικής ασφάλειας, καθώς και η αντιμετώπιση ζητημάτων ανταγωνισμού με τις οδικές, τις σιδηροδρομικές και τις εσωτερικές πλωτές μεταφορές. </a:t>
            </a:r>
          </a:p>
          <a:p>
            <a:pPr algn="just"/>
            <a:r>
              <a:rPr lang="el-GR" sz="1400" dirty="0">
                <a:latin typeface="Arial" pitchFamily="34" charset="0"/>
                <a:cs typeface="Arial" pitchFamily="34" charset="0"/>
              </a:rPr>
              <a:t>«Αρωγός» στην προσπάθεια αυτή και η τεχνολογία (βλέπε ταχογράφος).</a:t>
            </a:r>
          </a:p>
        </p:txBody>
      </p:sp>
    </p:spTree>
    <p:extLst>
      <p:ext uri="{BB962C8B-B14F-4D97-AF65-F5344CB8AC3E}">
        <p14:creationId xmlns:p14="http://schemas.microsoft.com/office/powerpoint/2010/main" xmlns="" val="1026041780"/>
      </p:ext>
    </p:extLst>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43092EAF-F10B-A037-C35E-059692E2C1E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pic>
        <p:nvPicPr>
          <p:cNvPr id="4" name="Εικόνα 3">
            <a:extLst>
              <a:ext uri="{FF2B5EF4-FFF2-40B4-BE49-F238E27FC236}">
                <a16:creationId xmlns:a16="http://schemas.microsoft.com/office/drawing/2014/main" xmlns="" id="{5E31C80C-C328-2DDF-8BE8-C75DD89B501C}"/>
              </a:ext>
            </a:extLst>
          </p:cNvPr>
          <p:cNvPicPr>
            <a:picLocks noChangeAspect="1"/>
          </p:cNvPicPr>
          <p:nvPr/>
        </p:nvPicPr>
        <p:blipFill>
          <a:blip r:embed="rId3" cstate="print"/>
          <a:stretch>
            <a:fillRect/>
          </a:stretch>
        </p:blipFill>
        <p:spPr>
          <a:xfrm>
            <a:off x="251520" y="188640"/>
            <a:ext cx="8640960" cy="5544616"/>
          </a:xfrm>
          <a:prstGeom prst="rect">
            <a:avLst/>
          </a:prstGeom>
        </p:spPr>
      </p:pic>
    </p:spTree>
    <p:extLst>
      <p:ext uri="{BB962C8B-B14F-4D97-AF65-F5344CB8AC3E}">
        <p14:creationId xmlns:p14="http://schemas.microsoft.com/office/powerpoint/2010/main" xmlns="" val="3165548075"/>
      </p:ext>
    </p:extLst>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43092EAF-F10B-A037-C35E-059692E2C1E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pic>
        <p:nvPicPr>
          <p:cNvPr id="5" name="Εικόνα 4">
            <a:extLst>
              <a:ext uri="{FF2B5EF4-FFF2-40B4-BE49-F238E27FC236}">
                <a16:creationId xmlns:a16="http://schemas.microsoft.com/office/drawing/2014/main" xmlns="" id="{A60288DB-0CEB-4568-CF05-6E04FE665329}"/>
              </a:ext>
            </a:extLst>
          </p:cNvPr>
          <p:cNvPicPr>
            <a:picLocks noChangeAspect="1"/>
          </p:cNvPicPr>
          <p:nvPr/>
        </p:nvPicPr>
        <p:blipFill>
          <a:blip r:embed="rId3" cstate="print"/>
          <a:stretch>
            <a:fillRect/>
          </a:stretch>
        </p:blipFill>
        <p:spPr>
          <a:xfrm>
            <a:off x="215516" y="332656"/>
            <a:ext cx="8712968" cy="4729143"/>
          </a:xfrm>
          <a:prstGeom prst="rect">
            <a:avLst/>
          </a:prstGeom>
        </p:spPr>
      </p:pic>
      <p:sp>
        <p:nvSpPr>
          <p:cNvPr id="7" name="TextBox 6">
            <a:extLst>
              <a:ext uri="{FF2B5EF4-FFF2-40B4-BE49-F238E27FC236}">
                <a16:creationId xmlns:a16="http://schemas.microsoft.com/office/drawing/2014/main" xmlns="" id="{BA4BE900-1522-73E7-DC37-CC923472DD1E}"/>
              </a:ext>
            </a:extLst>
          </p:cNvPr>
          <p:cNvSpPr txBox="1"/>
          <p:nvPr/>
        </p:nvSpPr>
        <p:spPr>
          <a:xfrm>
            <a:off x="1115616" y="5187105"/>
            <a:ext cx="7812868" cy="646331"/>
          </a:xfrm>
          <a:prstGeom prst="rect">
            <a:avLst/>
          </a:prstGeom>
          <a:noFill/>
        </p:spPr>
        <p:txBody>
          <a:bodyPr wrap="square">
            <a:spAutoFit/>
          </a:bodyPr>
          <a:lstStyle/>
          <a:p>
            <a:pPr algn="just"/>
            <a:r>
              <a:rPr lang="el-GR" sz="1800" dirty="0">
                <a:latin typeface="Arial" panose="020B0604020202020204" pitchFamily="34" charset="0"/>
                <a:ea typeface="Segoe UI"/>
                <a:cs typeface="Arial" pitchFamily="34" charset="0"/>
              </a:rPr>
              <a:t>Η Ελβετία (CH) έχει υπογράψει την AETR και μολονότι δεν αποτελεί κράτος μέλος της ΕΕ συμμορφώνεται με τον (ΕΚ) 561/06</a:t>
            </a:r>
            <a:endParaRPr lang="el-GR" dirty="0">
              <a:latin typeface="Arial" panose="020B0604020202020204" pitchFamily="34" charset="0"/>
              <a:cs typeface="Arial" panose="020B0604020202020204" pitchFamily="34" charset="0"/>
            </a:endParaRPr>
          </a:p>
        </p:txBody>
      </p:sp>
      <p:sp>
        <p:nvSpPr>
          <p:cNvPr id="8" name="Ορθογώνιο 7">
            <a:extLst>
              <a:ext uri="{FF2B5EF4-FFF2-40B4-BE49-F238E27FC236}">
                <a16:creationId xmlns:a16="http://schemas.microsoft.com/office/drawing/2014/main" xmlns="" id="{D6DFFB04-6FA5-9055-E4FE-1C325BEB47C0}"/>
              </a:ext>
            </a:extLst>
          </p:cNvPr>
          <p:cNvSpPr/>
          <p:nvPr/>
        </p:nvSpPr>
        <p:spPr>
          <a:xfrm>
            <a:off x="215516" y="5229200"/>
            <a:ext cx="785818" cy="288032"/>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xmlns="" val="3670684663"/>
      </p:ext>
    </p:extLst>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3628" y="-29638"/>
            <a:ext cx="8229600" cy="1143000"/>
          </a:xfrm>
        </p:spPr>
        <p:txBody>
          <a:bodyPr>
            <a:normAutofit/>
          </a:bodyPr>
          <a:lstStyle/>
          <a:p>
            <a:pPr algn="ctr"/>
            <a:r>
              <a:rPr lang="el-GR" sz="4000" dirty="0">
                <a:latin typeface="Arial" pitchFamily="34" charset="0"/>
                <a:cs typeface="Arial" pitchFamily="34" charset="0"/>
              </a:rPr>
              <a:t>(ΕΚ)561/06 &amp; (ΕΕ)165/2014</a:t>
            </a:r>
          </a:p>
        </p:txBody>
      </p:sp>
      <p:sp>
        <p:nvSpPr>
          <p:cNvPr id="3" name="2 - Θέση περιεχομένου"/>
          <p:cNvSpPr>
            <a:spLocks noGrp="1"/>
          </p:cNvSpPr>
          <p:nvPr>
            <p:ph idx="1"/>
          </p:nvPr>
        </p:nvSpPr>
        <p:spPr>
          <a:xfrm>
            <a:off x="323528" y="836712"/>
            <a:ext cx="8396844" cy="5172605"/>
          </a:xfrm>
        </p:spPr>
        <p:txBody>
          <a:bodyPr>
            <a:noAutofit/>
          </a:bodyPr>
          <a:lstStyle/>
          <a:p>
            <a:pPr algn="just"/>
            <a:r>
              <a:rPr lang="el-GR" sz="1200" b="1" dirty="0">
                <a:latin typeface="Arial" pitchFamily="34" charset="0"/>
                <a:cs typeface="Arial" pitchFamily="34" charset="0"/>
              </a:rPr>
              <a:t>Οι ανωτέρω Κανονισμοί προβλέφθηκαν με την Κοινοτική Οδηγία 2006/22/ΕΚ  και η ελληνική νομοθεσία προσαρμόστηκε με Π.Δ. 167/2006 [</a:t>
            </a:r>
            <a:r>
              <a:rPr lang="el-GR" sz="1200" b="1" i="1" dirty="0">
                <a:latin typeface="Arial" pitchFamily="34" charset="0"/>
                <a:cs typeface="Arial" pitchFamily="34" charset="0"/>
              </a:rPr>
              <a:t>ΦΕΚ Α΄179, 22-08-2006</a:t>
            </a:r>
            <a:r>
              <a:rPr lang="el-GR" sz="1200" b="1" dirty="0">
                <a:latin typeface="Arial" pitchFamily="34" charset="0"/>
                <a:cs typeface="Arial" pitchFamily="34" charset="0"/>
              </a:rPr>
              <a:t>]</a:t>
            </a:r>
          </a:p>
          <a:p>
            <a:pPr algn="just">
              <a:buNone/>
            </a:pPr>
            <a:endParaRPr lang="el-GR" sz="800" b="1" dirty="0">
              <a:latin typeface="Arial" pitchFamily="34" charset="0"/>
              <a:cs typeface="Arial" pitchFamily="34" charset="0"/>
            </a:endParaRPr>
          </a:p>
          <a:p>
            <a:pPr algn="just"/>
            <a:r>
              <a:rPr lang="el-GR" sz="1200" b="1" i="1" u="sng" dirty="0">
                <a:latin typeface="Arial" pitchFamily="34" charset="0"/>
                <a:cs typeface="Arial" pitchFamily="34" charset="0"/>
              </a:rPr>
              <a:t>Νόμοι</a:t>
            </a:r>
          </a:p>
          <a:p>
            <a:pPr algn="just">
              <a:buNone/>
            </a:pPr>
            <a:r>
              <a:rPr lang="el-GR" sz="1200" b="1" i="1" dirty="0">
                <a:latin typeface="Arial" pitchFamily="34" charset="0"/>
                <a:cs typeface="Arial" pitchFamily="34" charset="0"/>
              </a:rPr>
              <a:t>      Άρθρα 9 εώς 15 του Ν.3534/2007 [ΦΕΚ Α΄40, 23-02-2007], όπως τροπ. με άρθρο 117 του Ν.4070/2012 </a:t>
            </a:r>
          </a:p>
          <a:p>
            <a:pPr algn="just"/>
            <a:endParaRPr lang="el-GR" sz="800" b="1" i="1" dirty="0">
              <a:latin typeface="Arial" pitchFamily="34" charset="0"/>
              <a:cs typeface="Arial" pitchFamily="34" charset="0"/>
            </a:endParaRPr>
          </a:p>
          <a:p>
            <a:pPr algn="just"/>
            <a:r>
              <a:rPr lang="el-GR" sz="1200" b="1" i="1" u="sng" dirty="0">
                <a:latin typeface="Arial" pitchFamily="34" charset="0"/>
                <a:cs typeface="Arial" pitchFamily="34" charset="0"/>
              </a:rPr>
              <a:t>Υπουργικές Αποφάσεις </a:t>
            </a:r>
            <a:endParaRPr lang="el-GR" sz="1200" b="1" i="1" dirty="0">
              <a:latin typeface="Arial" pitchFamily="34" charset="0"/>
              <a:cs typeface="Arial" pitchFamily="34" charset="0"/>
            </a:endParaRPr>
          </a:p>
          <a:p>
            <a:pPr algn="just">
              <a:buNone/>
            </a:pPr>
            <a:r>
              <a:rPr lang="el-GR" sz="1200" b="1" i="1" dirty="0">
                <a:latin typeface="Arial" pitchFamily="34" charset="0"/>
                <a:cs typeface="Arial" pitchFamily="34" charset="0"/>
              </a:rPr>
              <a:t>      ΥΑ 5030-1980 [ΦΕΚ Β΄307, 09.01/26.03.1980]</a:t>
            </a:r>
          </a:p>
          <a:p>
            <a:pPr algn="just">
              <a:buNone/>
            </a:pPr>
            <a:r>
              <a:rPr lang="el-GR" sz="1200" b="1" i="1" dirty="0">
                <a:latin typeface="Arial" pitchFamily="34" charset="0"/>
                <a:cs typeface="Arial" pitchFamily="34" charset="0"/>
              </a:rPr>
              <a:t>      Φ450/23759/1220 (3) [ΦΕΚ Β΄1740, 15-06-2016, ΑΔΑ: ΩΟΩ64653ΟΞ-ΚΘΡ]</a:t>
            </a:r>
          </a:p>
          <a:p>
            <a:pPr algn="just">
              <a:buNone/>
            </a:pPr>
            <a:r>
              <a:rPr lang="el-GR" sz="1200" b="1" i="1" dirty="0">
                <a:latin typeface="Arial" pitchFamily="34" charset="0"/>
                <a:cs typeface="Arial" pitchFamily="34" charset="0"/>
              </a:rPr>
              <a:t>      Φ450/23935/860 (3) [ΦΕΚ Β΄2732, 04-08-2017]</a:t>
            </a:r>
          </a:p>
          <a:p>
            <a:pPr algn="just">
              <a:buNone/>
            </a:pPr>
            <a:r>
              <a:rPr lang="el-GR" sz="1200" b="1" i="1" dirty="0">
                <a:latin typeface="Arial" pitchFamily="34" charset="0"/>
                <a:cs typeface="Arial" pitchFamily="34" charset="0"/>
              </a:rPr>
              <a:t>      Φ450/89969/2023 [ΦΕΚ Β΄1858, 24-03-2023]</a:t>
            </a:r>
            <a:endParaRPr lang="el-GR" sz="1200" b="1" dirty="0">
              <a:latin typeface="Arial" pitchFamily="34" charset="0"/>
              <a:cs typeface="Arial" pitchFamily="34" charset="0"/>
            </a:endParaRPr>
          </a:p>
          <a:p>
            <a:pPr algn="just">
              <a:buNone/>
            </a:pPr>
            <a:endParaRPr lang="el-GR" sz="800" b="1" i="1" dirty="0">
              <a:latin typeface="Arial" pitchFamily="34" charset="0"/>
              <a:cs typeface="Arial" pitchFamily="34" charset="0"/>
            </a:endParaRPr>
          </a:p>
          <a:p>
            <a:pPr algn="just"/>
            <a:r>
              <a:rPr lang="el-GR" sz="1200" b="1" i="1" u="sng" dirty="0">
                <a:latin typeface="Arial" pitchFamily="34" charset="0"/>
                <a:cs typeface="Arial" pitchFamily="34" charset="0"/>
              </a:rPr>
              <a:t>Εγκύκλιοι</a:t>
            </a:r>
          </a:p>
          <a:p>
            <a:pPr algn="just">
              <a:buNone/>
            </a:pPr>
            <a:r>
              <a:rPr lang="el-GR" sz="1200" b="1" i="1" dirty="0">
                <a:latin typeface="Arial" pitchFamily="34" charset="0"/>
                <a:cs typeface="Arial" pitchFamily="34" charset="0"/>
              </a:rPr>
              <a:t>      Φ450/10735/1241, 23-03-2012, ΑΔΑ: Β44Χ1-Ζ3Ε</a:t>
            </a:r>
          </a:p>
          <a:p>
            <a:pPr algn="just">
              <a:buNone/>
            </a:pPr>
            <a:r>
              <a:rPr lang="el-GR" sz="1200" b="1" i="1" dirty="0">
                <a:latin typeface="Arial" pitchFamily="34" charset="0"/>
                <a:cs typeface="Arial" pitchFamily="34" charset="0"/>
              </a:rPr>
              <a:t>      Β1/18079/2048, 23-4-2012, ΑΔΑ: Β4ΩΝ1-ΝΡ1</a:t>
            </a:r>
          </a:p>
          <a:p>
            <a:pPr algn="just">
              <a:buNone/>
            </a:pPr>
            <a:r>
              <a:rPr lang="el-GR" sz="1200" b="1" i="1" dirty="0">
                <a:latin typeface="Arial" pitchFamily="34" charset="0"/>
                <a:cs typeface="Arial" pitchFamily="34" charset="0"/>
              </a:rPr>
              <a:t>      Φ450/746/79, 31-12-2012, ΑΔΑ: ΒΕΦΔ1-Τ2Δ</a:t>
            </a:r>
            <a:endParaRPr lang="en-US" sz="1200" b="1" i="1" dirty="0">
              <a:latin typeface="Arial" pitchFamily="34" charset="0"/>
              <a:cs typeface="Arial" pitchFamily="34" charset="0"/>
            </a:endParaRPr>
          </a:p>
          <a:p>
            <a:pPr algn="just">
              <a:buNone/>
            </a:pPr>
            <a:r>
              <a:rPr lang="en-US" sz="1200" b="1" i="1" dirty="0">
                <a:latin typeface="Arial" pitchFamily="34" charset="0"/>
                <a:cs typeface="Arial" pitchFamily="34" charset="0"/>
              </a:rPr>
              <a:t>    </a:t>
            </a:r>
            <a:r>
              <a:rPr lang="el-GR" sz="1200" b="1" i="1" dirty="0">
                <a:latin typeface="Arial" pitchFamily="34" charset="0"/>
                <a:cs typeface="Arial" pitchFamily="34" charset="0"/>
              </a:rPr>
              <a:t> </a:t>
            </a:r>
            <a:r>
              <a:rPr lang="en-US" sz="1200" b="1" i="1" dirty="0">
                <a:latin typeface="Arial" pitchFamily="34" charset="0"/>
                <a:cs typeface="Arial" pitchFamily="34" charset="0"/>
              </a:rPr>
              <a:t> B1/</a:t>
            </a:r>
            <a:r>
              <a:rPr lang="el-GR" sz="1200" b="1" i="1" dirty="0">
                <a:latin typeface="Arial" pitchFamily="34" charset="0"/>
                <a:cs typeface="Arial" pitchFamily="34" charset="0"/>
              </a:rPr>
              <a:t>οικ63961/3213, 20-10-2015, ΑΔΑ: Ω8ΞΘ4653ΟΞ-ΓΤΒ</a:t>
            </a:r>
          </a:p>
          <a:p>
            <a:pPr algn="just">
              <a:buNone/>
            </a:pPr>
            <a:r>
              <a:rPr lang="el-GR" sz="1200" b="1" i="1" dirty="0">
                <a:latin typeface="Arial" pitchFamily="34" charset="0"/>
                <a:cs typeface="Arial" pitchFamily="34" charset="0"/>
              </a:rPr>
              <a:t>      Β1/80620/4202, 13-01-2016, ΑΔΑ: ΩΙ9Α4653ΟΞ-Ο9Γ</a:t>
            </a:r>
          </a:p>
          <a:p>
            <a:pPr algn="just">
              <a:buNone/>
            </a:pPr>
            <a:r>
              <a:rPr lang="el-GR" sz="1200" b="1" i="1" dirty="0">
                <a:latin typeface="Arial" pitchFamily="34" charset="0"/>
                <a:cs typeface="Arial" pitchFamily="34" charset="0"/>
              </a:rPr>
              <a:t>      Φ450/οικ.29204/1468, 26-04-2016, ΑΔΑ: 6ΠΘΦ4653ΟΞ-ΔΨ8 [κατήργησε τον (ΕΟΚ)3821/85]</a:t>
            </a:r>
          </a:p>
          <a:p>
            <a:pPr algn="just">
              <a:buNone/>
            </a:pPr>
            <a:r>
              <a:rPr lang="el-GR" sz="1200" b="1" i="1" dirty="0">
                <a:latin typeface="Arial" pitchFamily="34" charset="0"/>
                <a:cs typeface="Arial" pitchFamily="34" charset="0"/>
              </a:rPr>
              <a:t>      οικ.48585/2677, 18-06-2019, ΑΔΑ: ΨΗ5Θ465ΧΘΞ-ΕΦΜ</a:t>
            </a:r>
          </a:p>
          <a:p>
            <a:pPr algn="just">
              <a:buNone/>
            </a:pPr>
            <a:r>
              <a:rPr lang="el-GR" sz="1200" b="1" i="1" dirty="0">
                <a:latin typeface="Arial" pitchFamily="34" charset="0"/>
                <a:cs typeface="Arial" pitchFamily="34" charset="0"/>
              </a:rPr>
              <a:t>      207038, 30-06-2022, ΑΔΑ: Ψ6ΔΝ465ΧΘΞ-ΥΒΩ</a:t>
            </a:r>
          </a:p>
          <a:p>
            <a:pPr algn="just">
              <a:buNone/>
            </a:pPr>
            <a:r>
              <a:rPr lang="el-GR" sz="1200" b="1" i="1" dirty="0">
                <a:latin typeface="Arial" pitchFamily="34" charset="0"/>
                <a:cs typeface="Arial" pitchFamily="34" charset="0"/>
              </a:rPr>
              <a:t>      Φ450/</a:t>
            </a:r>
            <a:r>
              <a:rPr lang="el-GR" sz="1200" b="1" i="1" dirty="0" err="1">
                <a:latin typeface="Arial" pitchFamily="34" charset="0"/>
                <a:cs typeface="Arial" pitchFamily="34" charset="0"/>
              </a:rPr>
              <a:t>οικ</a:t>
            </a:r>
            <a:r>
              <a:rPr lang="el-GR" sz="1200" b="1" i="1" dirty="0">
                <a:latin typeface="Arial" pitchFamily="34" charset="0"/>
                <a:cs typeface="Arial" pitchFamily="34" charset="0"/>
              </a:rPr>
              <a:t> 108226, 06-04-2023, ΑΔΑ: Ψ7ΚΛ465ΧΘΞ-8ΛΧ</a:t>
            </a:r>
          </a:p>
          <a:p>
            <a:pPr algn="just">
              <a:buNone/>
            </a:pPr>
            <a:r>
              <a:rPr lang="el-GR" sz="1200" b="1" i="1" dirty="0">
                <a:latin typeface="Arial" pitchFamily="34" charset="0"/>
                <a:cs typeface="Arial" pitchFamily="34" charset="0"/>
              </a:rPr>
              <a:t>      255576, 28-08-2023, ΑΔΑ: ΩΧΥ7465ΧΘΞ-ΑΒΕ</a:t>
            </a:r>
          </a:p>
        </p:txBody>
      </p:sp>
      <p:pic>
        <p:nvPicPr>
          <p:cNvPr id="5"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Tree>
    <p:extLst>
      <p:ext uri="{BB962C8B-B14F-4D97-AF65-F5344CB8AC3E}">
        <p14:creationId xmlns:p14="http://schemas.microsoft.com/office/powerpoint/2010/main" xmlns="" val="626843028"/>
      </p:ext>
    </p:extLst>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43092EAF-F10B-A037-C35E-059692E2C1E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pic>
        <p:nvPicPr>
          <p:cNvPr id="4" name="Εικόνα 3">
            <a:extLst>
              <a:ext uri="{FF2B5EF4-FFF2-40B4-BE49-F238E27FC236}">
                <a16:creationId xmlns:a16="http://schemas.microsoft.com/office/drawing/2014/main" xmlns="" id="{FA4C40CD-C396-891E-C0D3-D08C9963579D}"/>
              </a:ext>
            </a:extLst>
          </p:cNvPr>
          <p:cNvPicPr>
            <a:picLocks noChangeAspect="1"/>
          </p:cNvPicPr>
          <p:nvPr/>
        </p:nvPicPr>
        <p:blipFill>
          <a:blip r:embed="rId3" cstate="print"/>
          <a:stretch>
            <a:fillRect/>
          </a:stretch>
        </p:blipFill>
        <p:spPr>
          <a:xfrm>
            <a:off x="251520" y="332656"/>
            <a:ext cx="8640960" cy="4675900"/>
          </a:xfrm>
          <a:prstGeom prst="rect">
            <a:avLst/>
          </a:prstGeom>
        </p:spPr>
      </p:pic>
      <p:sp>
        <p:nvSpPr>
          <p:cNvPr id="6" name="Ορθογώνιο 5">
            <a:extLst>
              <a:ext uri="{FF2B5EF4-FFF2-40B4-BE49-F238E27FC236}">
                <a16:creationId xmlns:a16="http://schemas.microsoft.com/office/drawing/2014/main" xmlns="" id="{85B83A5C-C564-0870-C5DD-E3E4249988DF}"/>
              </a:ext>
            </a:extLst>
          </p:cNvPr>
          <p:cNvSpPr/>
          <p:nvPr/>
        </p:nvSpPr>
        <p:spPr>
          <a:xfrm>
            <a:off x="215516" y="5229200"/>
            <a:ext cx="785818" cy="288032"/>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TextBox 7">
            <a:extLst>
              <a:ext uri="{FF2B5EF4-FFF2-40B4-BE49-F238E27FC236}">
                <a16:creationId xmlns:a16="http://schemas.microsoft.com/office/drawing/2014/main" xmlns="" id="{70E00770-6EF3-5650-F21E-7FE29E93CA0F}"/>
              </a:ext>
            </a:extLst>
          </p:cNvPr>
          <p:cNvSpPr txBox="1"/>
          <p:nvPr/>
        </p:nvSpPr>
        <p:spPr>
          <a:xfrm>
            <a:off x="1115616" y="5229200"/>
            <a:ext cx="7776864" cy="923330"/>
          </a:xfrm>
          <a:prstGeom prst="rect">
            <a:avLst/>
          </a:prstGeom>
          <a:noFill/>
        </p:spPr>
        <p:txBody>
          <a:bodyPr wrap="square" rtlCol="0">
            <a:spAutoFit/>
          </a:bodyPr>
          <a:lstStyle/>
          <a:p>
            <a:pPr algn="just"/>
            <a:r>
              <a:rPr lang="el-GR" dirty="0">
                <a:latin typeface="Arial" panose="020B0604020202020204" pitchFamily="34" charset="0"/>
                <a:cs typeface="Arial" panose="020B0604020202020204" pitchFamily="34" charset="0"/>
              </a:rPr>
              <a:t>Στον Ευρωπαϊκό Οικονομικό Χώρο (ΕΟΧ) συγκαταλέγονται οι χώρες : Νορβηγία, Ισλανδία και Λιχτενστάιν [</a:t>
            </a:r>
            <a:r>
              <a:rPr lang="el-GR" i="1" dirty="0">
                <a:latin typeface="Arial" panose="020B0604020202020204" pitchFamily="34" charset="0"/>
                <a:cs typeface="Arial" panose="020B0604020202020204" pitchFamily="34" charset="0"/>
              </a:rPr>
              <a:t>οι οποίες συμμορφώνονται με τον (ΕΚ) 561/2006</a:t>
            </a:r>
            <a:r>
              <a:rPr lang="el-GR"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xmlns="" val="3048571458"/>
      </p:ext>
    </p:extLst>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5C1A28FB-B006-5C5A-B7ED-B9D5410482E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pic>
        <p:nvPicPr>
          <p:cNvPr id="4" name="Εικόνα 3">
            <a:extLst>
              <a:ext uri="{FF2B5EF4-FFF2-40B4-BE49-F238E27FC236}">
                <a16:creationId xmlns:a16="http://schemas.microsoft.com/office/drawing/2014/main" xmlns="" id="{8127E64C-E2BA-10EF-C12E-194E643B61A5}"/>
              </a:ext>
            </a:extLst>
          </p:cNvPr>
          <p:cNvPicPr>
            <a:picLocks noChangeAspect="1"/>
          </p:cNvPicPr>
          <p:nvPr/>
        </p:nvPicPr>
        <p:blipFill>
          <a:blip r:embed="rId3" cstate="print"/>
          <a:stretch>
            <a:fillRect/>
          </a:stretch>
        </p:blipFill>
        <p:spPr>
          <a:xfrm>
            <a:off x="2011420" y="188640"/>
            <a:ext cx="6932729" cy="5820677"/>
          </a:xfrm>
          <a:prstGeom prst="rect">
            <a:avLst/>
          </a:prstGeom>
        </p:spPr>
      </p:pic>
      <p:pic>
        <p:nvPicPr>
          <p:cNvPr id="6" name="Εικόνα 5">
            <a:extLst>
              <a:ext uri="{FF2B5EF4-FFF2-40B4-BE49-F238E27FC236}">
                <a16:creationId xmlns:a16="http://schemas.microsoft.com/office/drawing/2014/main" xmlns="" id="{66910F70-6127-CE38-B8C3-5A53636B74AA}"/>
              </a:ext>
            </a:extLst>
          </p:cNvPr>
          <p:cNvPicPr>
            <a:picLocks noChangeAspect="1"/>
          </p:cNvPicPr>
          <p:nvPr/>
        </p:nvPicPr>
        <p:blipFill>
          <a:blip r:embed="rId4" cstate="print"/>
          <a:stretch>
            <a:fillRect/>
          </a:stretch>
        </p:blipFill>
        <p:spPr>
          <a:xfrm>
            <a:off x="199851" y="188640"/>
            <a:ext cx="1730231" cy="1656184"/>
          </a:xfrm>
          <a:prstGeom prst="rect">
            <a:avLst/>
          </a:prstGeom>
        </p:spPr>
      </p:pic>
    </p:spTree>
    <p:extLst>
      <p:ext uri="{BB962C8B-B14F-4D97-AF65-F5344CB8AC3E}">
        <p14:creationId xmlns:p14="http://schemas.microsoft.com/office/powerpoint/2010/main" xmlns="" val="2114464168"/>
      </p:ext>
    </p:extLst>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43092EAF-F10B-A037-C35E-059692E2C1E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pic>
        <p:nvPicPr>
          <p:cNvPr id="5" name="Εικόνα 4">
            <a:extLst>
              <a:ext uri="{FF2B5EF4-FFF2-40B4-BE49-F238E27FC236}">
                <a16:creationId xmlns:a16="http://schemas.microsoft.com/office/drawing/2014/main" xmlns="" id="{17EF403E-5EEE-7648-71B7-83ECB10D2060}"/>
              </a:ext>
            </a:extLst>
          </p:cNvPr>
          <p:cNvPicPr>
            <a:picLocks noChangeAspect="1"/>
          </p:cNvPicPr>
          <p:nvPr/>
        </p:nvPicPr>
        <p:blipFill>
          <a:blip r:embed="rId3" cstate="print"/>
          <a:stretch>
            <a:fillRect/>
          </a:stretch>
        </p:blipFill>
        <p:spPr>
          <a:xfrm>
            <a:off x="215516" y="255140"/>
            <a:ext cx="8712968" cy="4728018"/>
          </a:xfrm>
          <a:prstGeom prst="rect">
            <a:avLst/>
          </a:prstGeom>
        </p:spPr>
      </p:pic>
      <p:sp>
        <p:nvSpPr>
          <p:cNvPr id="7" name="TextBox 6">
            <a:extLst>
              <a:ext uri="{FF2B5EF4-FFF2-40B4-BE49-F238E27FC236}">
                <a16:creationId xmlns:a16="http://schemas.microsoft.com/office/drawing/2014/main" xmlns="" id="{9D6137CE-BDA4-5546-A3E6-152E356A65B4}"/>
              </a:ext>
            </a:extLst>
          </p:cNvPr>
          <p:cNvSpPr txBox="1"/>
          <p:nvPr/>
        </p:nvSpPr>
        <p:spPr>
          <a:xfrm>
            <a:off x="1173223" y="5041644"/>
            <a:ext cx="7740860" cy="1077218"/>
          </a:xfrm>
          <a:prstGeom prst="rect">
            <a:avLst/>
          </a:prstGeom>
          <a:noFill/>
        </p:spPr>
        <p:txBody>
          <a:bodyPr wrap="square">
            <a:spAutoFit/>
          </a:bodyPr>
          <a:lstStyle/>
          <a:p>
            <a:pPr algn="just"/>
            <a:r>
              <a:rPr lang="el-GR" sz="1600" dirty="0"/>
              <a:t>Συμφωνία Εμπορίου και Συνεργασίας (</a:t>
            </a:r>
            <a:r>
              <a:rPr lang="en-US" sz="1600" dirty="0"/>
              <a:t>TCA) </a:t>
            </a:r>
            <a:r>
              <a:rPr lang="el-GR" sz="1600" dirty="0"/>
              <a:t>μεταξύ της Ευρωπαϊκής Ένωσης και της Ευρωπαϊκής Κοινότητας Ατομικής Ενέργειας (αφενός) και του Ηνωμένου Βασιλείου της Μεγάλης Βρετανίας και της Βόρειας Ιρλανδίας (αφετέρου)</a:t>
            </a:r>
          </a:p>
        </p:txBody>
      </p:sp>
      <p:sp>
        <p:nvSpPr>
          <p:cNvPr id="8" name="Ορθογώνιο 7">
            <a:extLst>
              <a:ext uri="{FF2B5EF4-FFF2-40B4-BE49-F238E27FC236}">
                <a16:creationId xmlns:a16="http://schemas.microsoft.com/office/drawing/2014/main" xmlns="" id="{EDBA1831-2501-2572-A767-559BC6B14C3B}"/>
              </a:ext>
            </a:extLst>
          </p:cNvPr>
          <p:cNvSpPr/>
          <p:nvPr/>
        </p:nvSpPr>
        <p:spPr>
          <a:xfrm>
            <a:off x="215516" y="5064189"/>
            <a:ext cx="785818" cy="28803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solidFill>
                <a:srgbClr val="0070C0"/>
              </a:solidFill>
            </a:endParaRPr>
          </a:p>
        </p:txBody>
      </p:sp>
    </p:spTree>
    <p:extLst>
      <p:ext uri="{BB962C8B-B14F-4D97-AF65-F5344CB8AC3E}">
        <p14:creationId xmlns:p14="http://schemas.microsoft.com/office/powerpoint/2010/main" xmlns="" val="3360761458"/>
      </p:ext>
    </p:extLst>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5C1A28FB-B006-5C5A-B7ED-B9D5410482E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pic>
        <p:nvPicPr>
          <p:cNvPr id="5" name="Εικόνα 4">
            <a:extLst>
              <a:ext uri="{FF2B5EF4-FFF2-40B4-BE49-F238E27FC236}">
                <a16:creationId xmlns:a16="http://schemas.microsoft.com/office/drawing/2014/main" xmlns="" id="{F2B5EA20-460C-4F19-9309-6C038E5CCB3F}"/>
              </a:ext>
            </a:extLst>
          </p:cNvPr>
          <p:cNvPicPr>
            <a:picLocks noChangeAspect="1"/>
          </p:cNvPicPr>
          <p:nvPr/>
        </p:nvPicPr>
        <p:blipFill>
          <a:blip r:embed="rId3" cstate="print"/>
          <a:stretch>
            <a:fillRect/>
          </a:stretch>
        </p:blipFill>
        <p:spPr>
          <a:xfrm>
            <a:off x="2051720" y="188640"/>
            <a:ext cx="6900010" cy="5876733"/>
          </a:xfrm>
          <a:prstGeom prst="rect">
            <a:avLst/>
          </a:prstGeom>
        </p:spPr>
      </p:pic>
      <p:pic>
        <p:nvPicPr>
          <p:cNvPr id="7" name="Εικόνα 6">
            <a:extLst>
              <a:ext uri="{FF2B5EF4-FFF2-40B4-BE49-F238E27FC236}">
                <a16:creationId xmlns:a16="http://schemas.microsoft.com/office/drawing/2014/main" xmlns="" id="{EAC314F9-89E6-B0F8-B858-E1F5E0D764CF}"/>
              </a:ext>
            </a:extLst>
          </p:cNvPr>
          <p:cNvPicPr>
            <a:picLocks noChangeAspect="1"/>
          </p:cNvPicPr>
          <p:nvPr/>
        </p:nvPicPr>
        <p:blipFill>
          <a:blip r:embed="rId4" cstate="print"/>
          <a:stretch>
            <a:fillRect/>
          </a:stretch>
        </p:blipFill>
        <p:spPr>
          <a:xfrm>
            <a:off x="215665" y="188641"/>
            <a:ext cx="1704550" cy="2232248"/>
          </a:xfrm>
          <a:prstGeom prst="rect">
            <a:avLst/>
          </a:prstGeom>
        </p:spPr>
      </p:pic>
    </p:spTree>
    <p:extLst>
      <p:ext uri="{BB962C8B-B14F-4D97-AF65-F5344CB8AC3E}">
        <p14:creationId xmlns:p14="http://schemas.microsoft.com/office/powerpoint/2010/main" xmlns="" val="1937768493"/>
      </p:ext>
    </p:extLst>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43092EAF-F10B-A037-C35E-059692E2C1E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pic>
        <p:nvPicPr>
          <p:cNvPr id="4" name="Εικόνα 3">
            <a:extLst>
              <a:ext uri="{FF2B5EF4-FFF2-40B4-BE49-F238E27FC236}">
                <a16:creationId xmlns:a16="http://schemas.microsoft.com/office/drawing/2014/main" xmlns="" id="{C30AA1C8-2473-0A49-754D-C5C358B9387F}"/>
              </a:ext>
            </a:extLst>
          </p:cNvPr>
          <p:cNvPicPr>
            <a:picLocks noChangeAspect="1"/>
          </p:cNvPicPr>
          <p:nvPr/>
        </p:nvPicPr>
        <p:blipFill>
          <a:blip r:embed="rId3" cstate="print"/>
          <a:stretch>
            <a:fillRect/>
          </a:stretch>
        </p:blipFill>
        <p:spPr>
          <a:xfrm>
            <a:off x="559663" y="132044"/>
            <a:ext cx="3994825" cy="5601211"/>
          </a:xfrm>
          <a:prstGeom prst="rect">
            <a:avLst/>
          </a:prstGeom>
        </p:spPr>
      </p:pic>
      <p:pic>
        <p:nvPicPr>
          <p:cNvPr id="7" name="Εικόνα 6">
            <a:extLst>
              <a:ext uri="{FF2B5EF4-FFF2-40B4-BE49-F238E27FC236}">
                <a16:creationId xmlns:a16="http://schemas.microsoft.com/office/drawing/2014/main" xmlns="" id="{FF09540C-87E6-7ADA-4863-F3F65DDF1510}"/>
              </a:ext>
            </a:extLst>
          </p:cNvPr>
          <p:cNvPicPr>
            <a:picLocks noChangeAspect="1"/>
          </p:cNvPicPr>
          <p:nvPr/>
        </p:nvPicPr>
        <p:blipFill>
          <a:blip r:embed="rId4" cstate="print"/>
          <a:stretch>
            <a:fillRect/>
          </a:stretch>
        </p:blipFill>
        <p:spPr>
          <a:xfrm>
            <a:off x="4714444" y="628394"/>
            <a:ext cx="3974827" cy="5601211"/>
          </a:xfrm>
          <a:prstGeom prst="rect">
            <a:avLst/>
          </a:prstGeom>
        </p:spPr>
      </p:pic>
      <p:sp>
        <p:nvSpPr>
          <p:cNvPr id="8" name="TextBox 7">
            <a:extLst>
              <a:ext uri="{FF2B5EF4-FFF2-40B4-BE49-F238E27FC236}">
                <a16:creationId xmlns:a16="http://schemas.microsoft.com/office/drawing/2014/main" xmlns="" id="{CE9B540A-75BA-44CF-4C25-D65342D27AE6}"/>
              </a:ext>
            </a:extLst>
          </p:cNvPr>
          <p:cNvSpPr txBox="1"/>
          <p:nvPr/>
        </p:nvSpPr>
        <p:spPr>
          <a:xfrm>
            <a:off x="4443604" y="6363211"/>
            <a:ext cx="4516508" cy="461665"/>
          </a:xfrm>
          <a:prstGeom prst="rect">
            <a:avLst/>
          </a:prstGeom>
          <a:noFill/>
        </p:spPr>
        <p:txBody>
          <a:bodyPr wrap="square" rtlCol="0">
            <a:spAutoFit/>
          </a:bodyPr>
          <a:lstStyle/>
          <a:p>
            <a:pPr algn="r"/>
            <a:r>
              <a:rPr lang="el-GR" sz="2400" dirty="0"/>
              <a:t>ΑΔΑ : 9Ζ7Φ465ΧΘΞ-8ΤΤ</a:t>
            </a:r>
          </a:p>
        </p:txBody>
      </p:sp>
      <p:sp>
        <p:nvSpPr>
          <p:cNvPr id="9" name="Ορθογώνιο 8">
            <a:extLst>
              <a:ext uri="{FF2B5EF4-FFF2-40B4-BE49-F238E27FC236}">
                <a16:creationId xmlns:a16="http://schemas.microsoft.com/office/drawing/2014/main" xmlns="" id="{F21C9F10-FBB8-C99F-6787-EC68D34F62D2}"/>
              </a:ext>
            </a:extLst>
          </p:cNvPr>
          <p:cNvSpPr/>
          <p:nvPr/>
        </p:nvSpPr>
        <p:spPr>
          <a:xfrm>
            <a:off x="5076056" y="3789040"/>
            <a:ext cx="3312368" cy="6480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xmlns="" val="4272232490"/>
      </p:ext>
    </p:extLst>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43092EAF-F10B-A037-C35E-059692E2C1E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pic>
        <p:nvPicPr>
          <p:cNvPr id="7" name="Εικόνα 6">
            <a:extLst>
              <a:ext uri="{FF2B5EF4-FFF2-40B4-BE49-F238E27FC236}">
                <a16:creationId xmlns:a16="http://schemas.microsoft.com/office/drawing/2014/main" xmlns="" id="{01C060C9-2941-4E8E-20CF-D5C1277B7201}"/>
              </a:ext>
            </a:extLst>
          </p:cNvPr>
          <p:cNvPicPr>
            <a:picLocks noChangeAspect="1"/>
          </p:cNvPicPr>
          <p:nvPr/>
        </p:nvPicPr>
        <p:blipFill>
          <a:blip r:embed="rId3" cstate="print"/>
          <a:stretch>
            <a:fillRect/>
          </a:stretch>
        </p:blipFill>
        <p:spPr>
          <a:xfrm>
            <a:off x="179512" y="332656"/>
            <a:ext cx="8784976" cy="4727311"/>
          </a:xfrm>
          <a:prstGeom prst="rect">
            <a:avLst/>
          </a:prstGeom>
        </p:spPr>
      </p:pic>
      <p:sp>
        <p:nvSpPr>
          <p:cNvPr id="8" name="2 - Θέση περιεχομένου">
            <a:extLst>
              <a:ext uri="{FF2B5EF4-FFF2-40B4-BE49-F238E27FC236}">
                <a16:creationId xmlns:a16="http://schemas.microsoft.com/office/drawing/2014/main" xmlns="" id="{3149D187-0F88-221F-3A34-1B0EF1C97D9E}"/>
              </a:ext>
            </a:extLst>
          </p:cNvPr>
          <p:cNvSpPr txBox="1">
            <a:spLocks/>
          </p:cNvSpPr>
          <p:nvPr/>
        </p:nvSpPr>
        <p:spPr>
          <a:xfrm>
            <a:off x="179512" y="4795120"/>
            <a:ext cx="8784976" cy="1224136"/>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endParaRPr lang="el-GR" sz="1800" dirty="0">
              <a:latin typeface="Arial" panose="020B0604020202020204" pitchFamily="34" charset="0"/>
              <a:cs typeface="Arial" panose="020B0604020202020204" pitchFamily="34" charset="0"/>
            </a:endParaRPr>
          </a:p>
          <a:p>
            <a:r>
              <a:rPr lang="el-GR" sz="1800" b="1" dirty="0">
                <a:latin typeface="Arial" panose="020B0604020202020204" pitchFamily="34" charset="0"/>
                <a:cs typeface="Arial" pitchFamily="34" charset="0"/>
              </a:rPr>
              <a:t>Νομοθετικό Διάταγμα 202 </a:t>
            </a:r>
            <a:r>
              <a:rPr lang="el-GR" sz="1800" dirty="0">
                <a:latin typeface="Arial" panose="020B0604020202020204" pitchFamily="34" charset="0"/>
                <a:cs typeface="Arial" pitchFamily="34" charset="0"/>
              </a:rPr>
              <a:t> [</a:t>
            </a:r>
            <a:r>
              <a:rPr lang="el-GR" sz="1800" i="1" dirty="0">
                <a:latin typeface="Arial" panose="020B0604020202020204" pitchFamily="34" charset="0"/>
                <a:cs typeface="Arial" pitchFamily="34" charset="0"/>
              </a:rPr>
              <a:t>ΦΕΚ Α΄282/05-10-1973</a:t>
            </a:r>
            <a:r>
              <a:rPr lang="el-GR" sz="1800" dirty="0">
                <a:latin typeface="Arial" panose="020B0604020202020204" pitchFamily="34" charset="0"/>
                <a:cs typeface="Arial" pitchFamily="34" charset="0"/>
              </a:rPr>
              <a:t>]</a:t>
            </a:r>
          </a:p>
          <a:p>
            <a:r>
              <a:rPr lang="en-US" sz="1800" b="1" dirty="0">
                <a:latin typeface="Arial" panose="020B0604020202020204" pitchFamily="34" charset="0"/>
                <a:cs typeface="Arial" pitchFamily="34" charset="0"/>
              </a:rPr>
              <a:t>N. 4313/2014 </a:t>
            </a:r>
            <a:r>
              <a:rPr lang="el-GR" sz="1800" b="1" dirty="0">
                <a:latin typeface="Arial" panose="020B0604020202020204" pitchFamily="34" charset="0"/>
                <a:cs typeface="Arial" pitchFamily="34" charset="0"/>
              </a:rPr>
              <a:t>άρθρο 47παρ3 </a:t>
            </a:r>
            <a:r>
              <a:rPr lang="el-GR" sz="1800" dirty="0">
                <a:latin typeface="Arial" panose="020B0604020202020204" pitchFamily="34" charset="0"/>
                <a:cs typeface="Arial" pitchFamily="34" charset="0"/>
              </a:rPr>
              <a:t> [</a:t>
            </a:r>
            <a:r>
              <a:rPr lang="el-GR" sz="1800" i="1" dirty="0">
                <a:latin typeface="Arial" panose="020B0604020202020204" pitchFamily="34" charset="0"/>
                <a:cs typeface="Arial" pitchFamily="34" charset="0"/>
              </a:rPr>
              <a:t>ΦΕΚ Α΄261/17-12-2014</a:t>
            </a:r>
            <a:r>
              <a:rPr lang="el-GR" sz="1800" dirty="0">
                <a:latin typeface="Arial" panose="020B0604020202020204" pitchFamily="34" charset="0"/>
                <a:cs typeface="Arial" pitchFamily="34" charset="0"/>
              </a:rPr>
              <a:t>] σελίδα 7966 (24 </a:t>
            </a:r>
            <a:r>
              <a:rPr lang="en-US" sz="1800" dirty="0">
                <a:latin typeface="Arial" panose="020B0604020202020204" pitchFamily="34" charset="0"/>
                <a:cs typeface="Arial" pitchFamily="34" charset="0"/>
              </a:rPr>
              <a:t>of 69)</a:t>
            </a:r>
            <a:endParaRPr lang="el-GR" sz="1800" dirty="0">
              <a:latin typeface="Arial" panose="020B0604020202020204" pitchFamily="34" charset="0"/>
              <a:cs typeface="Arial" pitchFamily="34" charset="0"/>
            </a:endParaRPr>
          </a:p>
        </p:txBody>
      </p:sp>
    </p:spTree>
    <p:extLst>
      <p:ext uri="{BB962C8B-B14F-4D97-AF65-F5344CB8AC3E}">
        <p14:creationId xmlns:p14="http://schemas.microsoft.com/office/powerpoint/2010/main" xmlns="" val="2784220979"/>
      </p:ext>
    </p:extLst>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04800" y="0"/>
            <a:ext cx="8686800" cy="1196752"/>
          </a:xfrm>
        </p:spPr>
        <p:txBody>
          <a:bodyPr>
            <a:normAutofit fontScale="90000"/>
          </a:bodyPr>
          <a:lstStyle/>
          <a:p>
            <a:pPr algn="ctr"/>
            <a:r>
              <a:rPr lang="el-GR" dirty="0"/>
              <a:t/>
            </a:r>
            <a:br>
              <a:rPr lang="el-GR" dirty="0"/>
            </a:br>
            <a:r>
              <a:rPr lang="el-GR" sz="4400" dirty="0">
                <a:latin typeface="Arial" pitchFamily="34" charset="0"/>
                <a:cs typeface="Arial" pitchFamily="34" charset="0"/>
              </a:rPr>
              <a:t>Πεδίο εφαρμογής</a:t>
            </a:r>
            <a:br>
              <a:rPr lang="el-GR" sz="4400" dirty="0">
                <a:latin typeface="Arial" pitchFamily="34" charset="0"/>
                <a:cs typeface="Arial" pitchFamily="34" charset="0"/>
              </a:rPr>
            </a:br>
            <a:r>
              <a:rPr lang="el-GR" sz="4400" dirty="0">
                <a:latin typeface="Arial" pitchFamily="34" charset="0"/>
                <a:cs typeface="Arial" pitchFamily="34" charset="0"/>
              </a:rPr>
              <a:t>Διεθνή  Συμφωνία  </a:t>
            </a:r>
            <a:r>
              <a:rPr lang="en-US" sz="4400" dirty="0">
                <a:latin typeface="Arial" pitchFamily="34" charset="0"/>
                <a:cs typeface="Arial" pitchFamily="34" charset="0"/>
              </a:rPr>
              <a:t>AETR</a:t>
            </a:r>
            <a:r>
              <a:rPr lang="el-GR" dirty="0"/>
              <a:t/>
            </a:r>
            <a:br>
              <a:rPr lang="el-GR" dirty="0"/>
            </a:br>
            <a:endParaRPr lang="el-GR" dirty="0"/>
          </a:p>
        </p:txBody>
      </p:sp>
      <p:sp>
        <p:nvSpPr>
          <p:cNvPr id="3" name="2 - Θέση περιεχομένου"/>
          <p:cNvSpPr>
            <a:spLocks noGrp="1"/>
          </p:cNvSpPr>
          <p:nvPr>
            <p:ph idx="1"/>
          </p:nvPr>
        </p:nvSpPr>
        <p:spPr>
          <a:xfrm>
            <a:off x="107504" y="1268760"/>
            <a:ext cx="8856984" cy="5303838"/>
          </a:xfrm>
        </p:spPr>
        <p:txBody>
          <a:bodyPr>
            <a:normAutofit/>
          </a:bodyPr>
          <a:lstStyle/>
          <a:p>
            <a:pPr marL="274320" indent="-274320" algn="just">
              <a:buNone/>
              <a:defRPr/>
            </a:pPr>
            <a:r>
              <a:rPr lang="en-US" sz="1800" dirty="0">
                <a:latin typeface="Arial" pitchFamily="34" charset="0"/>
                <a:cs typeface="Arial" pitchFamily="34" charset="0"/>
              </a:rPr>
              <a:t>          </a:t>
            </a:r>
            <a:r>
              <a:rPr lang="el-GR" sz="1800" dirty="0">
                <a:latin typeface="Arial" pitchFamily="34" charset="0"/>
                <a:cs typeface="Arial" pitchFamily="34" charset="0"/>
              </a:rPr>
              <a:t>Η Ευρωπαϊκή Συμφωνία της Γενεύης του 1970 για την</a:t>
            </a:r>
            <a:r>
              <a:rPr lang="en-US" sz="1800" dirty="0">
                <a:latin typeface="Arial" panose="020B0604020202020204" pitchFamily="34" charset="0"/>
                <a:cs typeface="Arial" pitchFamily="34" charset="0"/>
              </a:rPr>
              <a:t> </a:t>
            </a:r>
            <a:r>
              <a:rPr lang="el-GR" sz="1800" dirty="0">
                <a:latin typeface="Arial" panose="020B0604020202020204" pitchFamily="34" charset="0"/>
                <a:cs typeface="Arial" pitchFamily="34" charset="0"/>
              </a:rPr>
              <a:t>Εργασία των Πληρωμάτων των Οχημάτων που εκτελούν Διεθνείς Οδικές Μεταφορές («AETR»), όπως έχει κυρωθεί στην Ελλάδα µε το Ν.Δ. 202/1973 (ΦΕΚ Α' 282) και όπως ισχύει σήμερα, εφαρμόζεται αντί του Κανονισμού (ΕΚ)</a:t>
            </a:r>
            <a:r>
              <a:rPr lang="en-US" sz="1800" dirty="0">
                <a:latin typeface="Arial" panose="020B0604020202020204" pitchFamily="34" charset="0"/>
                <a:cs typeface="Arial" pitchFamily="34" charset="0"/>
              </a:rPr>
              <a:t> </a:t>
            </a:r>
            <a:r>
              <a:rPr lang="el-GR" sz="1800" dirty="0">
                <a:latin typeface="Arial" panose="020B0604020202020204" pitchFamily="34" charset="0"/>
                <a:cs typeface="Arial" pitchFamily="34" charset="0"/>
              </a:rPr>
              <a:t>561/06 στις δραστηριότητες διεθνών οδικών μεταφορών που αναλαμβάνονται εν μέρει </a:t>
            </a:r>
            <a:r>
              <a:rPr lang="el-GR" sz="1800" u="sng" dirty="0">
                <a:latin typeface="Arial" panose="020B0604020202020204" pitchFamily="34" charset="0"/>
                <a:cs typeface="Arial" pitchFamily="34" charset="0"/>
              </a:rPr>
              <a:t>εκτός</a:t>
            </a:r>
            <a:r>
              <a:rPr lang="el-GR" sz="1800" dirty="0">
                <a:latin typeface="Arial" panose="020B0604020202020204" pitchFamily="34" charset="0"/>
                <a:cs typeface="Arial" pitchFamily="34" charset="0"/>
              </a:rPr>
              <a:t> των περιοχών που καθορίζονται στον (ΕΚ)</a:t>
            </a:r>
            <a:r>
              <a:rPr lang="en-US" sz="1800" dirty="0">
                <a:latin typeface="Arial" panose="020B0604020202020204" pitchFamily="34" charset="0"/>
                <a:cs typeface="Arial" pitchFamily="34" charset="0"/>
              </a:rPr>
              <a:t> </a:t>
            </a:r>
            <a:r>
              <a:rPr lang="el-GR" sz="1800" dirty="0">
                <a:latin typeface="Arial" pitchFamily="34" charset="0"/>
                <a:cs typeface="Arial" pitchFamily="34" charset="0"/>
              </a:rPr>
              <a:t>561/06</a:t>
            </a:r>
          </a:p>
          <a:p>
            <a:pPr marL="274320" indent="-274320" algn="just">
              <a:defRPr/>
            </a:pPr>
            <a:r>
              <a:rPr lang="el-GR" sz="1800" dirty="0">
                <a:latin typeface="Arial" pitchFamily="34" charset="0"/>
                <a:cs typeface="Arial" pitchFamily="34" charset="0"/>
              </a:rPr>
              <a:t>για τα οχήματα που έχουν λάβει άδεια κυκλοφορίας στην Κοινότητα ή στις χώρες που είναι συμβαλλόμενα μέρη της AETR, για το σύνολο της διαδρομής</a:t>
            </a:r>
          </a:p>
          <a:p>
            <a:pPr marL="274320" indent="-274320" algn="just">
              <a:defRPr/>
            </a:pPr>
            <a:r>
              <a:rPr lang="el-GR" sz="1800" dirty="0">
                <a:latin typeface="Arial" pitchFamily="34" charset="0"/>
                <a:cs typeface="Arial" pitchFamily="34" charset="0"/>
              </a:rPr>
              <a:t>για τα οχήματα που έχουν λάβει άδεια κυκλοφορίας σε Τρίτη χώρα, η οποία δεν είναι συμβαλλόμενο μέρος της AETR, μόνο για το μέρος της διαδρομής που πραγματοποιείται στο έδαφος της Κοινότητας ή των χωρών οι οποίες είναι συμβαλλόμενα μέρη της AETR</a:t>
            </a:r>
          </a:p>
          <a:p>
            <a:pPr marL="274320" indent="-274320" algn="just">
              <a:defRPr/>
            </a:pPr>
            <a:endParaRPr lang="el-GR" sz="1200" dirty="0">
              <a:latin typeface="Arial" pitchFamily="34" charset="0"/>
              <a:cs typeface="Arial" pitchFamily="34" charset="0"/>
            </a:endParaRPr>
          </a:p>
          <a:p>
            <a:pPr marL="274320" indent="-274320" algn="just">
              <a:buNone/>
              <a:defRPr/>
            </a:pPr>
            <a:r>
              <a:rPr lang="el-GR" sz="1800" dirty="0">
                <a:latin typeface="Arial" pitchFamily="34" charset="0"/>
                <a:cs typeface="Arial" pitchFamily="34" charset="0"/>
              </a:rPr>
              <a:t>        </a:t>
            </a:r>
            <a:r>
              <a:rPr lang="el-GR" sz="1800" i="1" dirty="0">
                <a:latin typeface="Arial" pitchFamily="34" charset="0"/>
                <a:cs typeface="Arial" pitchFamily="34" charset="0"/>
              </a:rPr>
              <a:t>Η χρήση του όρου «εν μέρει» καταδεικνύει ότι ένα μέρος της διαδρομής πρέπει να έχει πραγματοποιηθεί εκτός της περιοχής της Κοινότητας, του ΕΟΧ και της Ελβετίας</a:t>
            </a:r>
          </a:p>
        </p:txBody>
      </p:sp>
      <p:sp>
        <p:nvSpPr>
          <p:cNvPr id="4" name="Slide Number Placeholder 3"/>
          <p:cNvSpPr>
            <a:spLocks noGrp="1"/>
          </p:cNvSpPr>
          <p:nvPr>
            <p:ph type="sldNum" sz="quarter" idx="12"/>
          </p:nvPr>
        </p:nvSpPr>
        <p:spPr/>
        <p:txBody>
          <a:bodyPr/>
          <a:lstStyle/>
          <a:p>
            <a:fld id="{EAEE0E8A-E117-4BB2-8ACD-4CB5A23FD9B8}" type="slidenum">
              <a:rPr lang="el-GR" smtClean="0"/>
              <a:pPr/>
              <a:t>12</a:t>
            </a:fld>
            <a:endParaRPr lang="el-GR"/>
          </a:p>
        </p:txBody>
      </p:sp>
      <p:pic>
        <p:nvPicPr>
          <p:cNvPr id="5"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Tree>
    <p:extLst>
      <p:ext uri="{BB962C8B-B14F-4D97-AF65-F5344CB8AC3E}">
        <p14:creationId xmlns:p14="http://schemas.microsoft.com/office/powerpoint/2010/main" xmlns="" val="1621309761"/>
      </p:ext>
    </p:extLst>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3905"/>
            <a:ext cx="8229600" cy="822807"/>
          </a:xfrm>
        </p:spPr>
        <p:txBody>
          <a:bodyPr/>
          <a:lstStyle/>
          <a:p>
            <a:pPr algn="ctr"/>
            <a:r>
              <a:rPr lang="el-GR" sz="4000" dirty="0">
                <a:latin typeface="Arial" pitchFamily="34" charset="0"/>
                <a:cs typeface="Arial" pitchFamily="34" charset="0"/>
              </a:rPr>
              <a:t>ΠΑΡΑΤΗΡΗΣΕΙΣ</a:t>
            </a:r>
          </a:p>
        </p:txBody>
      </p:sp>
      <p:sp>
        <p:nvSpPr>
          <p:cNvPr id="3" name="2 - Θέση περιεχομένου"/>
          <p:cNvSpPr>
            <a:spLocks noGrp="1"/>
          </p:cNvSpPr>
          <p:nvPr>
            <p:ph idx="1"/>
          </p:nvPr>
        </p:nvSpPr>
        <p:spPr>
          <a:xfrm>
            <a:off x="107504" y="692696"/>
            <a:ext cx="8686800" cy="4517124"/>
          </a:xfrm>
        </p:spPr>
        <p:txBody>
          <a:bodyPr>
            <a:noAutofit/>
          </a:bodyPr>
          <a:lstStyle/>
          <a:p>
            <a:pPr algn="just">
              <a:buFont typeface="Arial" charset="0"/>
              <a:buNone/>
            </a:pPr>
            <a:r>
              <a:rPr lang="el-GR" sz="2000" dirty="0">
                <a:latin typeface="Arial" pitchFamily="34" charset="0"/>
                <a:ea typeface="Segoe UI"/>
                <a:cs typeface="Arial" pitchFamily="34" charset="0"/>
              </a:rPr>
              <a:t>    </a:t>
            </a:r>
            <a:r>
              <a:rPr lang="en-US" sz="2000" dirty="0">
                <a:latin typeface="Arial" pitchFamily="34" charset="0"/>
                <a:ea typeface="Segoe UI"/>
                <a:cs typeface="Arial" pitchFamily="34" charset="0"/>
              </a:rPr>
              <a:t>  </a:t>
            </a:r>
            <a:r>
              <a:rPr lang="el-GR" sz="2000" dirty="0">
                <a:latin typeface="Arial" pitchFamily="34" charset="0"/>
                <a:ea typeface="Segoe UI"/>
                <a:cs typeface="Arial" pitchFamily="34" charset="0"/>
              </a:rPr>
              <a:t>- Η σχεδόν πλήρης ευθυγράμμιση της συμφωνίας AETR με τον (ΕΚ) 561/06 πραγματοποιήθηκε στις 26 Σεπτεμβρίου 2010</a:t>
            </a:r>
          </a:p>
          <a:p>
            <a:pPr algn="just">
              <a:buFont typeface="Arial" charset="0"/>
              <a:buNone/>
            </a:pPr>
            <a:endParaRPr lang="en-US" sz="800" dirty="0">
              <a:latin typeface="Arial" pitchFamily="34" charset="0"/>
              <a:ea typeface="Segoe UI"/>
              <a:cs typeface="Arial" pitchFamily="34" charset="0"/>
            </a:endParaRPr>
          </a:p>
          <a:p>
            <a:pPr algn="just">
              <a:buFont typeface="Arial" charset="0"/>
              <a:buNone/>
            </a:pPr>
            <a:r>
              <a:rPr lang="en-US" sz="2000" dirty="0">
                <a:latin typeface="Arial" pitchFamily="34" charset="0"/>
                <a:ea typeface="Segoe UI"/>
                <a:cs typeface="Arial" pitchFamily="34" charset="0"/>
              </a:rPr>
              <a:t>      -</a:t>
            </a:r>
            <a:r>
              <a:rPr lang="el-GR" sz="2000" dirty="0">
                <a:latin typeface="Arial" pitchFamily="34" charset="0"/>
                <a:ea typeface="Segoe UI"/>
                <a:cs typeface="Arial" pitchFamily="34" charset="0"/>
              </a:rPr>
              <a:t> Για τις παραβάσεις της Ευρωπαϊκής Συμφωνίας της Γενεύης (1970) για την Εργασία των Πληρωμάτων των Οχημάτων που εκτελούν Διεθνείς Οδικές Μεταφορές (</a:t>
            </a:r>
            <a:r>
              <a:rPr lang="en-US" sz="2000" dirty="0">
                <a:latin typeface="Arial" pitchFamily="34" charset="0"/>
                <a:ea typeface="Segoe UI"/>
                <a:cs typeface="Arial" pitchFamily="34" charset="0"/>
              </a:rPr>
              <a:t>AETR</a:t>
            </a:r>
            <a:r>
              <a:rPr lang="el-GR" sz="2000" dirty="0">
                <a:latin typeface="Arial" pitchFamily="34" charset="0"/>
                <a:ea typeface="Segoe UI"/>
                <a:cs typeface="Arial" pitchFamily="34" charset="0"/>
              </a:rPr>
              <a:t>) από τους οδηγούς και τις μεταφορικές επιχειρήσεις επιβάλλονται τα πρόστιμα και οι διοικητικές κυρώσεις που προβλέπονται από τις εκάστοτε ισχύουσες διατάξεις για την εφαρμογή του Κανονισμού 561/2006 του Ευρωπαϊκού Κοινοβουλίου και του Συμβουλίου του Κανονισμού 3821/1985, όπως αντικαταστάθηκε από τον Κανονισμό 165/2014 του Ευρωπαϊκού Κοινοβουλίου και του Συμβουλίου.  </a:t>
            </a:r>
          </a:p>
          <a:p>
            <a:pPr algn="just">
              <a:buFont typeface="Arial" charset="0"/>
              <a:buNone/>
            </a:pPr>
            <a:endParaRPr lang="el-GR" sz="800" dirty="0">
              <a:latin typeface="Arial" pitchFamily="34" charset="0"/>
              <a:ea typeface="Segoe UI"/>
              <a:cs typeface="Arial" pitchFamily="34" charset="0"/>
            </a:endParaRPr>
          </a:p>
          <a:p>
            <a:pPr algn="just">
              <a:buFont typeface="Arial" charset="0"/>
              <a:buNone/>
            </a:pPr>
            <a:r>
              <a:rPr lang="el-GR" sz="2000" dirty="0">
                <a:latin typeface="Arial" pitchFamily="34" charset="0"/>
                <a:ea typeface="Segoe UI"/>
                <a:cs typeface="Arial" pitchFamily="34" charset="0"/>
              </a:rPr>
              <a:t>    </a:t>
            </a:r>
            <a:r>
              <a:rPr lang="en-US" sz="2000" dirty="0">
                <a:latin typeface="Arial" pitchFamily="34" charset="0"/>
                <a:ea typeface="Segoe UI"/>
                <a:cs typeface="Arial" pitchFamily="34" charset="0"/>
              </a:rPr>
              <a:t>  </a:t>
            </a:r>
            <a:r>
              <a:rPr lang="el-GR" sz="2000" dirty="0">
                <a:latin typeface="Arial" pitchFamily="34" charset="0"/>
                <a:ea typeface="Segoe UI"/>
                <a:cs typeface="Arial" pitchFamily="34" charset="0"/>
              </a:rPr>
              <a:t>- Οχήματα ταξινομημένα σε «Τρίτη χώρα» ή σε «χώρα της AETR» πρέπει να συμμορφώνονται με τον ΕΚ 561/06, όταν εκτελούν μεταφορές που πραγματοποιούνται εξ ολοκλήρου στις περιοχές που εφαρμόζεται ο Κανονισμός</a:t>
            </a:r>
          </a:p>
        </p:txBody>
      </p:sp>
      <p:sp>
        <p:nvSpPr>
          <p:cNvPr id="4" name="Slide Number Placeholder 3"/>
          <p:cNvSpPr>
            <a:spLocks noGrp="1"/>
          </p:cNvSpPr>
          <p:nvPr>
            <p:ph type="sldNum" sz="quarter" idx="12"/>
          </p:nvPr>
        </p:nvSpPr>
        <p:spPr/>
        <p:txBody>
          <a:bodyPr/>
          <a:lstStyle/>
          <a:p>
            <a:fld id="{EAEE0E8A-E117-4BB2-8ACD-4CB5A23FD9B8}" type="slidenum">
              <a:rPr lang="el-GR" smtClean="0"/>
              <a:pPr/>
              <a:t>13</a:t>
            </a:fld>
            <a:endParaRPr lang="el-GR"/>
          </a:p>
        </p:txBody>
      </p:sp>
      <p:pic>
        <p:nvPicPr>
          <p:cNvPr id="5"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Tree>
    <p:extLst>
      <p:ext uri="{BB962C8B-B14F-4D97-AF65-F5344CB8AC3E}">
        <p14:creationId xmlns:p14="http://schemas.microsoft.com/office/powerpoint/2010/main" xmlns="" val="3603876100"/>
      </p:ext>
    </p:extLst>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A927BF59-2DE5-BFEA-23FC-76CE2AFB6F8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pic>
        <p:nvPicPr>
          <p:cNvPr id="10" name="Εικόνα 9">
            <a:extLst>
              <a:ext uri="{FF2B5EF4-FFF2-40B4-BE49-F238E27FC236}">
                <a16:creationId xmlns:a16="http://schemas.microsoft.com/office/drawing/2014/main" xmlns="" id="{6BD11224-03CA-4FB3-571D-C9AE4B393FA0}"/>
              </a:ext>
            </a:extLst>
          </p:cNvPr>
          <p:cNvPicPr>
            <a:picLocks noChangeAspect="1"/>
          </p:cNvPicPr>
          <p:nvPr/>
        </p:nvPicPr>
        <p:blipFill>
          <a:blip r:embed="rId3" cstate="print"/>
          <a:stretch>
            <a:fillRect/>
          </a:stretch>
        </p:blipFill>
        <p:spPr>
          <a:xfrm>
            <a:off x="179512" y="260648"/>
            <a:ext cx="8784976" cy="5400600"/>
          </a:xfrm>
          <a:prstGeom prst="rect">
            <a:avLst/>
          </a:prstGeom>
        </p:spPr>
      </p:pic>
    </p:spTree>
    <p:extLst>
      <p:ext uri="{BB962C8B-B14F-4D97-AF65-F5344CB8AC3E}">
        <p14:creationId xmlns:p14="http://schemas.microsoft.com/office/powerpoint/2010/main" xmlns="" val="351694637"/>
      </p:ext>
    </p:extLst>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78B39DD5-9382-19F8-7BB2-C2ABD5ECA9E6}"/>
              </a:ext>
            </a:extLst>
          </p:cNvPr>
          <p:cNvPicPr>
            <a:picLocks noChangeAspect="1"/>
          </p:cNvPicPr>
          <p:nvPr/>
        </p:nvPicPr>
        <p:blipFill>
          <a:blip r:embed="rId2" cstate="print"/>
          <a:stretch>
            <a:fillRect/>
          </a:stretch>
        </p:blipFill>
        <p:spPr>
          <a:xfrm>
            <a:off x="1534563" y="1099826"/>
            <a:ext cx="6074874" cy="4984143"/>
          </a:xfrm>
          <a:prstGeom prst="rect">
            <a:avLst/>
          </a:prstGeom>
          <a:ln>
            <a:solidFill>
              <a:schemeClr val="tx1"/>
            </a:solidFill>
          </a:ln>
        </p:spPr>
      </p:pic>
      <p:sp>
        <p:nvSpPr>
          <p:cNvPr id="3" name="2 - Ορθογώνιο"/>
          <p:cNvSpPr/>
          <p:nvPr/>
        </p:nvSpPr>
        <p:spPr>
          <a:xfrm>
            <a:off x="323528" y="553660"/>
            <a:ext cx="8496944" cy="590931"/>
          </a:xfrm>
          <a:prstGeom prst="rect">
            <a:avLst/>
          </a:prstGeom>
        </p:spPr>
        <p:txBody>
          <a:bodyPr wrap="square">
            <a:spAutoFit/>
          </a:bodyPr>
          <a:lstStyle/>
          <a:p>
            <a:pPr marL="273050" indent="-273050" algn="ctr">
              <a:lnSpc>
                <a:spcPct val="90000"/>
              </a:lnSpc>
              <a:spcBef>
                <a:spcPts val="1800"/>
              </a:spcBef>
            </a:pPr>
            <a:r>
              <a:rPr lang="el-GR" dirty="0">
                <a:latin typeface="Arial" pitchFamily="34" charset="0"/>
                <a:ea typeface="Segoe UI"/>
                <a:cs typeface="Arial" pitchFamily="34" charset="0"/>
              </a:rPr>
              <a:t>Ένα φορτηγό με πολωνική άδεια κυκλοφορίας σε διαδρομή από την Πολωνία στην Ισπανία εμπίπτει στο πεδίο εφαρμογής του Κανονισμού (ΕΚ)</a:t>
            </a:r>
            <a:r>
              <a:rPr lang="en-US" dirty="0">
                <a:latin typeface="Arial" pitchFamily="34" charset="0"/>
                <a:ea typeface="Segoe UI"/>
                <a:cs typeface="Arial" pitchFamily="34" charset="0"/>
              </a:rPr>
              <a:t> </a:t>
            </a:r>
            <a:r>
              <a:rPr lang="el-GR" dirty="0">
                <a:latin typeface="Arial" pitchFamily="34" charset="0"/>
                <a:ea typeface="Segoe UI"/>
                <a:cs typeface="Arial" pitchFamily="34" charset="0"/>
              </a:rPr>
              <a:t>561/06. </a:t>
            </a:r>
            <a:endParaRPr lang="el-GR" dirty="0">
              <a:latin typeface="Arial" pitchFamily="34" charset="0"/>
              <a:cs typeface="Arial" pitchFamily="34" charset="0"/>
            </a:endParaRPr>
          </a:p>
        </p:txBody>
      </p:sp>
      <p:pic>
        <p:nvPicPr>
          <p:cNvPr id="5"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6" name="1 - TextBox"/>
          <p:cNvSpPr txBox="1"/>
          <p:nvPr/>
        </p:nvSpPr>
        <p:spPr>
          <a:xfrm>
            <a:off x="0" y="0"/>
            <a:ext cx="2071670"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2400" dirty="0">
                <a:latin typeface="Arial" pitchFamily="34" charset="0"/>
                <a:cs typeface="Arial" pitchFamily="34" charset="0"/>
              </a:rPr>
              <a:t>Παράδειγμα 1</a:t>
            </a:r>
            <a:endParaRPr lang="el-GR" sz="2400" dirty="0"/>
          </a:p>
        </p:txBody>
      </p:sp>
      <p:cxnSp>
        <p:nvCxnSpPr>
          <p:cNvPr id="8" name="Ευθύγραμμο βέλος σύνδεσης 7">
            <a:extLst>
              <a:ext uri="{FF2B5EF4-FFF2-40B4-BE49-F238E27FC236}">
                <a16:creationId xmlns:a16="http://schemas.microsoft.com/office/drawing/2014/main" xmlns="" id="{4DE8060B-BBBC-F4FE-686A-759C48B6884C}"/>
              </a:ext>
            </a:extLst>
          </p:cNvPr>
          <p:cNvCxnSpPr/>
          <p:nvPr/>
        </p:nvCxnSpPr>
        <p:spPr>
          <a:xfrm flipH="1">
            <a:off x="2987824" y="3717032"/>
            <a:ext cx="1728192" cy="129614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61573019"/>
      </p:ext>
    </p:extLst>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Θέση κειμένου 2"/>
          <p:cNvSpPr txBox="1">
            <a:spLocks/>
          </p:cNvSpPr>
          <p:nvPr/>
        </p:nvSpPr>
        <p:spPr bwMode="auto">
          <a:xfrm>
            <a:off x="0" y="461665"/>
            <a:ext cx="9144000" cy="945356"/>
          </a:xfrm>
          <a:prstGeom prst="rect">
            <a:avLst/>
          </a:prstGeom>
          <a:noFill/>
          <a:ln w="9525">
            <a:noFill/>
            <a:miter lim="800000"/>
            <a:headEnd/>
            <a:tailEnd/>
          </a:ln>
        </p:spPr>
        <p:txBody>
          <a:bodyPr/>
          <a:lstStyle/>
          <a:p>
            <a:pPr marL="273050" indent="-11113" algn="ctr">
              <a:lnSpc>
                <a:spcPct val="90000"/>
              </a:lnSpc>
              <a:spcBef>
                <a:spcPts val="1800"/>
              </a:spcBef>
            </a:pPr>
            <a:r>
              <a:rPr lang="el-GR" sz="1600" dirty="0">
                <a:latin typeface="Arial" pitchFamily="34" charset="0"/>
                <a:ea typeface="Segoe UI"/>
                <a:cs typeface="Arial" pitchFamily="34" charset="0"/>
              </a:rPr>
              <a:t>Ένα όχημα του </a:t>
            </a:r>
            <a:r>
              <a:rPr lang="el-GR" dirty="0">
                <a:latin typeface="Arial" pitchFamily="34" charset="0"/>
                <a:ea typeface="Segoe UI"/>
                <a:cs typeface="Arial" pitchFamily="34" charset="0"/>
              </a:rPr>
              <a:t>οποίου</a:t>
            </a:r>
            <a:r>
              <a:rPr lang="el-GR" sz="1600" dirty="0">
                <a:latin typeface="Arial" pitchFamily="34" charset="0"/>
                <a:ea typeface="Segoe UI"/>
                <a:cs typeface="Arial" pitchFamily="34" charset="0"/>
              </a:rPr>
              <a:t> η άδεια κυκλοφορίας έχει εκδοθεί στο Μαρόκο (τρίτη χώρα) πρέπει να τηρεί τους κανόνες </a:t>
            </a:r>
            <a:r>
              <a:rPr lang="en-US" sz="1600" dirty="0">
                <a:latin typeface="Arial" pitchFamily="34" charset="0"/>
                <a:ea typeface="Segoe UI"/>
                <a:cs typeface="Arial" pitchFamily="34" charset="0"/>
              </a:rPr>
              <a:t>AETR</a:t>
            </a:r>
            <a:r>
              <a:rPr lang="el-GR" sz="1600" dirty="0">
                <a:latin typeface="Arial" pitchFamily="34" charset="0"/>
                <a:ea typeface="Segoe UI"/>
                <a:cs typeface="Arial" pitchFamily="34" charset="0"/>
              </a:rPr>
              <a:t>, ενώ μεταβαίνει προς την ΕΕ ή διέρχεται από αυτή</a:t>
            </a:r>
          </a:p>
        </p:txBody>
      </p:sp>
      <p:pic>
        <p:nvPicPr>
          <p:cNvPr id="5"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6" name="1 - TextBox"/>
          <p:cNvSpPr txBox="1"/>
          <p:nvPr/>
        </p:nvSpPr>
        <p:spPr>
          <a:xfrm>
            <a:off x="0" y="0"/>
            <a:ext cx="2071670"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2400" dirty="0">
                <a:latin typeface="Arial" pitchFamily="34" charset="0"/>
                <a:cs typeface="Arial" pitchFamily="34" charset="0"/>
              </a:rPr>
              <a:t>Παράδειγμα 2</a:t>
            </a:r>
            <a:endParaRPr lang="el-GR" sz="2400" dirty="0"/>
          </a:p>
        </p:txBody>
      </p:sp>
      <p:pic>
        <p:nvPicPr>
          <p:cNvPr id="2" name="Εικόνα 1">
            <a:extLst>
              <a:ext uri="{FF2B5EF4-FFF2-40B4-BE49-F238E27FC236}">
                <a16:creationId xmlns:a16="http://schemas.microsoft.com/office/drawing/2014/main" xmlns="" id="{F2964316-DEAC-0917-595F-F43FF86A44D6}"/>
              </a:ext>
            </a:extLst>
          </p:cNvPr>
          <p:cNvPicPr>
            <a:picLocks noChangeAspect="1"/>
          </p:cNvPicPr>
          <p:nvPr/>
        </p:nvPicPr>
        <p:blipFill>
          <a:blip r:embed="rId3" cstate="print"/>
          <a:stretch>
            <a:fillRect/>
          </a:stretch>
        </p:blipFill>
        <p:spPr>
          <a:xfrm>
            <a:off x="1534563" y="1099826"/>
            <a:ext cx="6074874" cy="4984143"/>
          </a:xfrm>
          <a:prstGeom prst="rect">
            <a:avLst/>
          </a:prstGeom>
          <a:ln>
            <a:solidFill>
              <a:schemeClr val="tx1"/>
            </a:solidFill>
          </a:ln>
        </p:spPr>
      </p:pic>
      <p:cxnSp>
        <p:nvCxnSpPr>
          <p:cNvPr id="4" name="Ευθύγραμμο βέλος σύνδεσης 3">
            <a:extLst>
              <a:ext uri="{FF2B5EF4-FFF2-40B4-BE49-F238E27FC236}">
                <a16:creationId xmlns:a16="http://schemas.microsoft.com/office/drawing/2014/main" xmlns="" id="{8A0E63A6-6763-FBAB-04B2-983278554BAF}"/>
              </a:ext>
            </a:extLst>
          </p:cNvPr>
          <p:cNvCxnSpPr>
            <a:cxnSpLocks/>
          </p:cNvCxnSpPr>
          <p:nvPr/>
        </p:nvCxnSpPr>
        <p:spPr>
          <a:xfrm flipH="1" flipV="1">
            <a:off x="3244499" y="4943936"/>
            <a:ext cx="175373" cy="814238"/>
          </a:xfrm>
          <a:prstGeom prst="straightConnector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8" name="Ευθύγραμμο βέλος σύνδεσης 7">
            <a:extLst>
              <a:ext uri="{FF2B5EF4-FFF2-40B4-BE49-F238E27FC236}">
                <a16:creationId xmlns:a16="http://schemas.microsoft.com/office/drawing/2014/main" xmlns="" id="{F9C39E1C-6CF9-C756-0E9F-7D3D480FAE2C}"/>
              </a:ext>
            </a:extLst>
          </p:cNvPr>
          <p:cNvCxnSpPr>
            <a:cxnSpLocks/>
          </p:cNvCxnSpPr>
          <p:nvPr/>
        </p:nvCxnSpPr>
        <p:spPr>
          <a:xfrm flipV="1">
            <a:off x="3244499" y="2636912"/>
            <a:ext cx="2695653" cy="219620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Ευθύγραμμο βέλος σύνδεσης 8">
            <a:extLst>
              <a:ext uri="{FF2B5EF4-FFF2-40B4-BE49-F238E27FC236}">
                <a16:creationId xmlns:a16="http://schemas.microsoft.com/office/drawing/2014/main" xmlns="" id="{348AA6C6-7635-36A6-F4C4-DBECAC36D00F}"/>
              </a:ext>
            </a:extLst>
          </p:cNvPr>
          <p:cNvCxnSpPr>
            <a:cxnSpLocks/>
          </p:cNvCxnSpPr>
          <p:nvPr/>
        </p:nvCxnSpPr>
        <p:spPr>
          <a:xfrm flipH="1">
            <a:off x="3388905" y="3293840"/>
            <a:ext cx="2952328" cy="17514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4487399"/>
      </p:ext>
    </p:extLst>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0" y="475570"/>
            <a:ext cx="9144000" cy="1200329"/>
          </a:xfrm>
          <a:prstGeom prst="rect">
            <a:avLst/>
          </a:prstGeom>
        </p:spPr>
        <p:txBody>
          <a:bodyPr wrap="square">
            <a:spAutoFit/>
          </a:bodyPr>
          <a:lstStyle/>
          <a:p>
            <a:pPr marL="273050" indent="-11113" algn="ctr">
              <a:lnSpc>
                <a:spcPct val="90000"/>
              </a:lnSpc>
              <a:spcBef>
                <a:spcPts val="1800"/>
              </a:spcBef>
            </a:pPr>
            <a:r>
              <a:rPr lang="el-GR" sz="1600" dirty="0">
                <a:latin typeface="Arial" pitchFamily="34" charset="0"/>
                <a:ea typeface="Segoe UI"/>
                <a:cs typeface="Arial" pitchFamily="34" charset="0"/>
              </a:rPr>
              <a:t>Ένα φορτηγό με πολωνική άδεια κυκλοφορίας (με έναν οδηγό), πραγματοποιεί διαδρομή πολλών στάσεων προς την ΕΕ από την Ρωσία, πρέπει να τηρεί τους κανόνες</a:t>
            </a:r>
            <a:r>
              <a:rPr lang="en-US" sz="1600" dirty="0">
                <a:latin typeface="Arial" pitchFamily="34" charset="0"/>
                <a:ea typeface="Segoe UI"/>
                <a:cs typeface="Arial" pitchFamily="34" charset="0"/>
              </a:rPr>
              <a:t> </a:t>
            </a:r>
            <a:r>
              <a:rPr lang="el-GR" sz="1600" dirty="0">
                <a:latin typeface="Arial" pitchFamily="34" charset="0"/>
                <a:ea typeface="Segoe UI"/>
                <a:cs typeface="Arial" pitchFamily="34" charset="0"/>
              </a:rPr>
              <a:t>ΑΕΤ</a:t>
            </a:r>
            <a:r>
              <a:rPr lang="en-US" sz="1600" dirty="0">
                <a:latin typeface="Arial" pitchFamily="34" charset="0"/>
                <a:ea typeface="Segoe UI"/>
                <a:cs typeface="Arial" pitchFamily="34" charset="0"/>
              </a:rPr>
              <a:t>R</a:t>
            </a:r>
            <a:r>
              <a:rPr lang="el-GR" sz="1600" dirty="0">
                <a:latin typeface="Arial" pitchFamily="34" charset="0"/>
                <a:ea typeface="Segoe UI"/>
                <a:cs typeface="Arial" pitchFamily="34" charset="0"/>
              </a:rPr>
              <a:t>. Η διαδρομή που απεικονίζεται είναι η διαδρομή ενός οχήματος που μεταφέρει αποστολές στη Γαλλία, την Πορτογαλία και την Ισπανία και στη συνέχεια επαναφορτώνει μια αποστολή από την Ισπανία προς την Ρωσία.</a:t>
            </a:r>
          </a:p>
        </p:txBody>
      </p:sp>
      <p:pic>
        <p:nvPicPr>
          <p:cNvPr id="5"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6" name="1 - TextBox"/>
          <p:cNvSpPr txBox="1"/>
          <p:nvPr/>
        </p:nvSpPr>
        <p:spPr>
          <a:xfrm>
            <a:off x="0" y="0"/>
            <a:ext cx="2071670"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sz="2400" dirty="0">
                <a:latin typeface="Arial" pitchFamily="34" charset="0"/>
                <a:cs typeface="Arial" pitchFamily="34" charset="0"/>
              </a:rPr>
              <a:t>Παράδειγμα 3</a:t>
            </a:r>
            <a:endParaRPr lang="el-GR" sz="2400" dirty="0"/>
          </a:p>
        </p:txBody>
      </p:sp>
      <p:pic>
        <p:nvPicPr>
          <p:cNvPr id="3" name="Εικόνα 2">
            <a:extLst>
              <a:ext uri="{FF2B5EF4-FFF2-40B4-BE49-F238E27FC236}">
                <a16:creationId xmlns:a16="http://schemas.microsoft.com/office/drawing/2014/main" xmlns="" id="{B29A374D-927E-06C3-7306-17A1B7595B48}"/>
              </a:ext>
            </a:extLst>
          </p:cNvPr>
          <p:cNvPicPr>
            <a:picLocks noChangeAspect="1"/>
          </p:cNvPicPr>
          <p:nvPr/>
        </p:nvPicPr>
        <p:blipFill>
          <a:blip r:embed="rId3" cstate="print"/>
          <a:stretch>
            <a:fillRect/>
          </a:stretch>
        </p:blipFill>
        <p:spPr>
          <a:xfrm>
            <a:off x="1865149" y="1689804"/>
            <a:ext cx="5413701" cy="4441682"/>
          </a:xfrm>
          <a:prstGeom prst="rect">
            <a:avLst/>
          </a:prstGeom>
          <a:ln>
            <a:solidFill>
              <a:schemeClr val="tx1"/>
            </a:solidFill>
          </a:ln>
        </p:spPr>
      </p:pic>
      <p:cxnSp>
        <p:nvCxnSpPr>
          <p:cNvPr id="7" name="Ευθύγραμμο βέλος σύνδεσης 6">
            <a:extLst>
              <a:ext uri="{FF2B5EF4-FFF2-40B4-BE49-F238E27FC236}">
                <a16:creationId xmlns:a16="http://schemas.microsoft.com/office/drawing/2014/main" xmlns="" id="{2E5CB12B-01C8-750A-9B17-7A33A295DAD8}"/>
              </a:ext>
            </a:extLst>
          </p:cNvPr>
          <p:cNvCxnSpPr>
            <a:cxnSpLocks/>
          </p:cNvCxnSpPr>
          <p:nvPr/>
        </p:nvCxnSpPr>
        <p:spPr>
          <a:xfrm flipH="1">
            <a:off x="3779912" y="3212976"/>
            <a:ext cx="2376264" cy="129614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Ευθύγραμμο βέλος σύνδεσης 8">
            <a:extLst>
              <a:ext uri="{FF2B5EF4-FFF2-40B4-BE49-F238E27FC236}">
                <a16:creationId xmlns:a16="http://schemas.microsoft.com/office/drawing/2014/main" xmlns="" id="{F7F7607A-9EC8-6421-520B-C4CF67E63C4F}"/>
              </a:ext>
            </a:extLst>
          </p:cNvPr>
          <p:cNvCxnSpPr/>
          <p:nvPr/>
        </p:nvCxnSpPr>
        <p:spPr>
          <a:xfrm flipH="1">
            <a:off x="2915816" y="4509120"/>
            <a:ext cx="720080" cy="57606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Ευθύγραμμο βέλος σύνδεσης 10">
            <a:extLst>
              <a:ext uri="{FF2B5EF4-FFF2-40B4-BE49-F238E27FC236}">
                <a16:creationId xmlns:a16="http://schemas.microsoft.com/office/drawing/2014/main" xmlns="" id="{21A0BFAF-C501-BD98-E884-CC447A775BAC}"/>
              </a:ext>
            </a:extLst>
          </p:cNvPr>
          <p:cNvCxnSpPr/>
          <p:nvPr/>
        </p:nvCxnSpPr>
        <p:spPr>
          <a:xfrm>
            <a:off x="2880207" y="5229200"/>
            <a:ext cx="395649" cy="14401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Ευθύγραμμο βέλος σύνδεσης 12">
            <a:extLst>
              <a:ext uri="{FF2B5EF4-FFF2-40B4-BE49-F238E27FC236}">
                <a16:creationId xmlns:a16="http://schemas.microsoft.com/office/drawing/2014/main" xmlns="" id="{39F5833D-C2B6-492E-5D96-92877D401486}"/>
              </a:ext>
            </a:extLst>
          </p:cNvPr>
          <p:cNvCxnSpPr>
            <a:cxnSpLocks/>
          </p:cNvCxnSpPr>
          <p:nvPr/>
        </p:nvCxnSpPr>
        <p:spPr>
          <a:xfrm flipV="1">
            <a:off x="3347864" y="3462818"/>
            <a:ext cx="2736304" cy="191039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26668829"/>
      </p:ext>
    </p:extLst>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Τίτλος"/>
          <p:cNvSpPr>
            <a:spLocks noGrp="1"/>
          </p:cNvSpPr>
          <p:nvPr>
            <p:ph type="title"/>
          </p:nvPr>
        </p:nvSpPr>
        <p:spPr/>
        <p:txBody>
          <a:bodyPr>
            <a:normAutofit/>
          </a:bodyPr>
          <a:lstStyle/>
          <a:p>
            <a:pPr algn="ctr"/>
            <a:r>
              <a:rPr lang="el-GR" sz="4000" b="1" u="sng" dirty="0">
                <a:effectLst/>
                <a:latin typeface="Arial" pitchFamily="34" charset="0"/>
                <a:cs typeface="Arial" pitchFamily="34" charset="0"/>
              </a:rPr>
              <a:t>ΕΓΧΩΡΙΟΙ ΚΑΝΟΝΕΣ</a:t>
            </a:r>
          </a:p>
        </p:txBody>
      </p:sp>
      <p:sp>
        <p:nvSpPr>
          <p:cNvPr id="8" name="7 - Θέση περιεχομένου"/>
          <p:cNvSpPr>
            <a:spLocks noGrp="1"/>
          </p:cNvSpPr>
          <p:nvPr>
            <p:ph idx="1"/>
          </p:nvPr>
        </p:nvSpPr>
        <p:spPr>
          <a:xfrm>
            <a:off x="323528" y="1481328"/>
            <a:ext cx="8496944" cy="4525963"/>
          </a:xfrm>
        </p:spPr>
        <p:txBody>
          <a:bodyPr>
            <a:normAutofit/>
          </a:bodyPr>
          <a:lstStyle/>
          <a:p>
            <a:r>
              <a:rPr lang="el-GR" sz="2800" dirty="0">
                <a:latin typeface="Arial" pitchFamily="34" charset="0"/>
                <a:cs typeface="Arial" pitchFamily="34" charset="0"/>
              </a:rPr>
              <a:t>Β.Δ. της 28-01-1938 [ΦΕΚ Α΄35, 04-02-1938]</a:t>
            </a:r>
          </a:p>
          <a:p>
            <a:pPr marL="109728" indent="0">
              <a:buNone/>
            </a:pPr>
            <a:endParaRPr lang="el-GR" sz="2800" dirty="0">
              <a:latin typeface="Arial" pitchFamily="34" charset="0"/>
              <a:cs typeface="Arial" pitchFamily="34" charset="0"/>
            </a:endParaRPr>
          </a:p>
          <a:p>
            <a:r>
              <a:rPr lang="el-GR" sz="2800" dirty="0">
                <a:latin typeface="Arial" pitchFamily="34" charset="0"/>
                <a:cs typeface="Arial" pitchFamily="34" charset="0"/>
              </a:rPr>
              <a:t>Π.Δ. 882/1980 [ΦΕΚ Α΄218, 25-09-1980]</a:t>
            </a:r>
          </a:p>
          <a:p>
            <a:pPr marL="109728" indent="0">
              <a:buNone/>
            </a:pPr>
            <a:endParaRPr lang="el-GR" sz="2800" dirty="0">
              <a:latin typeface="Arial" pitchFamily="34" charset="0"/>
              <a:cs typeface="Arial" pitchFamily="34" charset="0"/>
            </a:endParaRPr>
          </a:p>
          <a:p>
            <a:r>
              <a:rPr lang="el-GR" sz="2800" dirty="0">
                <a:latin typeface="Arial" pitchFamily="34" charset="0"/>
                <a:cs typeface="Arial" pitchFamily="34" charset="0"/>
              </a:rPr>
              <a:t>Π.Δ.93/1986 [ΦΕΚ Α΄33, 28-03-1986]</a:t>
            </a:r>
          </a:p>
          <a:p>
            <a:pPr marL="109728" indent="0">
              <a:buNone/>
            </a:pPr>
            <a:endParaRPr lang="el-GR" sz="2800" dirty="0">
              <a:latin typeface="Arial" pitchFamily="34" charset="0"/>
              <a:cs typeface="Arial" pitchFamily="34" charset="0"/>
            </a:endParaRPr>
          </a:p>
          <a:p>
            <a:r>
              <a:rPr lang="el-GR" sz="2800" dirty="0">
                <a:latin typeface="Arial" pitchFamily="34" charset="0"/>
                <a:cs typeface="Arial" pitchFamily="34" charset="0"/>
              </a:rPr>
              <a:t>Άρθρο </a:t>
            </a:r>
            <a:r>
              <a:rPr lang="en-US" sz="2800" dirty="0" smtClean="0">
                <a:latin typeface="Arial" pitchFamily="34" charset="0"/>
                <a:cs typeface="Arial" pitchFamily="34" charset="0"/>
              </a:rPr>
              <a:t>1</a:t>
            </a:r>
            <a:r>
              <a:rPr lang="el-GR" sz="2800" dirty="0" smtClean="0">
                <a:latin typeface="Arial" pitchFamily="34" charset="0"/>
                <a:cs typeface="Arial" pitchFamily="34" charset="0"/>
              </a:rPr>
              <a:t>7 </a:t>
            </a:r>
            <a:r>
              <a:rPr lang="el-GR" sz="2800" dirty="0">
                <a:latin typeface="Arial" pitchFamily="34" charset="0"/>
                <a:cs typeface="Arial" pitchFamily="34" charset="0"/>
              </a:rPr>
              <a:t>παρ.</a:t>
            </a:r>
            <a:r>
              <a:rPr lang="en-US" sz="2800" dirty="0">
                <a:latin typeface="Arial" pitchFamily="34" charset="0"/>
                <a:cs typeface="Arial" pitchFamily="34" charset="0"/>
              </a:rPr>
              <a:t>5</a:t>
            </a:r>
            <a:r>
              <a:rPr lang="el-GR" sz="2800" dirty="0">
                <a:latin typeface="Arial" pitchFamily="34" charset="0"/>
                <a:cs typeface="Arial" pitchFamily="34" charset="0"/>
              </a:rPr>
              <a:t> Κώδικα Οδικής Κυκλοφορίας</a:t>
            </a:r>
          </a:p>
          <a:p>
            <a:pPr marL="109728" indent="0">
              <a:buNone/>
            </a:pPr>
            <a:endParaRPr lang="en-US" sz="2800" dirty="0">
              <a:latin typeface="Arial" pitchFamily="34" charset="0"/>
              <a:cs typeface="Arial" pitchFamily="34" charset="0"/>
            </a:endParaRPr>
          </a:p>
          <a:p>
            <a:r>
              <a:rPr lang="el-GR" sz="2800" dirty="0">
                <a:latin typeface="Arial" pitchFamily="34" charset="0"/>
                <a:cs typeface="Arial" pitchFamily="34" charset="0"/>
              </a:rPr>
              <a:t>Άρθρο </a:t>
            </a:r>
            <a:r>
              <a:rPr lang="el-GR" sz="2800" dirty="0" smtClean="0">
                <a:latin typeface="Arial" pitchFamily="34" charset="0"/>
                <a:cs typeface="Arial" pitchFamily="34" charset="0"/>
              </a:rPr>
              <a:t>24 παρ.10 </a:t>
            </a:r>
            <a:r>
              <a:rPr lang="el-GR" sz="2800" dirty="0">
                <a:latin typeface="Arial" pitchFamily="34" charset="0"/>
                <a:cs typeface="Arial" pitchFamily="34" charset="0"/>
              </a:rPr>
              <a:t>Κώδικα Οδικής Κυκλοφορίας</a:t>
            </a:r>
          </a:p>
          <a:p>
            <a:endParaRPr lang="el-GR" sz="2800" dirty="0"/>
          </a:p>
        </p:txBody>
      </p:sp>
      <p:sp>
        <p:nvSpPr>
          <p:cNvPr id="4" name="Slide Number Placeholder 3"/>
          <p:cNvSpPr>
            <a:spLocks noGrp="1"/>
          </p:cNvSpPr>
          <p:nvPr>
            <p:ph type="sldNum" sz="quarter" idx="12"/>
          </p:nvPr>
        </p:nvSpPr>
        <p:spPr/>
        <p:txBody>
          <a:bodyPr/>
          <a:lstStyle/>
          <a:p>
            <a:fld id="{EAEE0E8A-E117-4BB2-8ACD-4CB5A23FD9B8}" type="slidenum">
              <a:rPr lang="el-GR" smtClean="0"/>
              <a:pPr/>
              <a:t>18</a:t>
            </a:fld>
            <a:endParaRPr lang="el-GR"/>
          </a:p>
        </p:txBody>
      </p:sp>
      <p:pic>
        <p:nvPicPr>
          <p:cNvPr id="5"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Tree>
    <p:extLst>
      <p:ext uri="{BB962C8B-B14F-4D97-AF65-F5344CB8AC3E}">
        <p14:creationId xmlns:p14="http://schemas.microsoft.com/office/powerpoint/2010/main" xmlns="" val="1156375411"/>
      </p:ext>
    </p:extLst>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Τίτλος"/>
          <p:cNvSpPr>
            <a:spLocks noGrp="1"/>
          </p:cNvSpPr>
          <p:nvPr>
            <p:ph type="title"/>
          </p:nvPr>
        </p:nvSpPr>
        <p:spPr>
          <a:xfrm>
            <a:off x="457200" y="90378"/>
            <a:ext cx="8229600" cy="1143000"/>
          </a:xfrm>
        </p:spPr>
        <p:txBody>
          <a:bodyPr>
            <a:normAutofit fontScale="90000"/>
          </a:bodyPr>
          <a:lstStyle/>
          <a:p>
            <a:pPr algn="ctr"/>
            <a:r>
              <a:rPr lang="el-GR" sz="4400" dirty="0">
                <a:latin typeface="Arial" pitchFamily="34" charset="0"/>
                <a:cs typeface="Arial" pitchFamily="34" charset="0"/>
              </a:rPr>
              <a:t>Πεδίο εφαρμογής</a:t>
            </a:r>
            <a:r>
              <a:rPr lang="el-GR" dirty="0"/>
              <a:t/>
            </a:r>
            <a:br>
              <a:rPr lang="el-GR" dirty="0"/>
            </a:br>
            <a:endParaRPr lang="el-GR" sz="4400" dirty="0">
              <a:latin typeface="Arial" pitchFamily="34" charset="0"/>
              <a:cs typeface="Arial" pitchFamily="34" charset="0"/>
            </a:endParaRPr>
          </a:p>
        </p:txBody>
      </p:sp>
      <p:sp>
        <p:nvSpPr>
          <p:cNvPr id="8" name="7 - Θέση περιεχομένου"/>
          <p:cNvSpPr>
            <a:spLocks noGrp="1"/>
          </p:cNvSpPr>
          <p:nvPr>
            <p:ph idx="1"/>
          </p:nvPr>
        </p:nvSpPr>
        <p:spPr>
          <a:xfrm>
            <a:off x="417672" y="824956"/>
            <a:ext cx="8229600" cy="4997152"/>
          </a:xfrm>
        </p:spPr>
        <p:txBody>
          <a:bodyPr>
            <a:normAutofit fontScale="77500" lnSpcReduction="20000"/>
          </a:bodyPr>
          <a:lstStyle/>
          <a:p>
            <a:pPr marL="274320" indent="-274320" algn="just">
              <a:buNone/>
              <a:defRPr/>
            </a:pPr>
            <a:r>
              <a:rPr lang="el-GR" sz="2600" b="1" dirty="0">
                <a:solidFill>
                  <a:srgbClr val="FF0000"/>
                </a:solidFill>
                <a:latin typeface="Arial" pitchFamily="34" charset="0"/>
                <a:cs typeface="Arial" pitchFamily="34" charset="0"/>
              </a:rPr>
              <a:t>Οι κανόνες εφαρμόζονται στις οδικές μεταφορές :</a:t>
            </a:r>
          </a:p>
          <a:p>
            <a:pPr marL="274320" indent="-274320" algn="just">
              <a:buNone/>
              <a:defRPr/>
            </a:pPr>
            <a:endParaRPr lang="el-GR" sz="2600" b="1" dirty="0">
              <a:solidFill>
                <a:srgbClr val="FF0000"/>
              </a:solidFill>
              <a:latin typeface="Arial" pitchFamily="34" charset="0"/>
              <a:cs typeface="Arial" pitchFamily="34" charset="0"/>
            </a:endParaRPr>
          </a:p>
          <a:p>
            <a:pPr marL="274320" indent="-274320" algn="just">
              <a:defRPr/>
            </a:pPr>
            <a:r>
              <a:rPr lang="el-GR" sz="2600" u="sng" dirty="0">
                <a:solidFill>
                  <a:srgbClr val="FF0000"/>
                </a:solidFill>
                <a:latin typeface="Arial" pitchFamily="34" charset="0"/>
                <a:cs typeface="Arial" pitchFamily="34" charset="0"/>
              </a:rPr>
              <a:t>εμπορευμάτων</a:t>
            </a:r>
            <a:r>
              <a:rPr lang="el-GR" sz="2600" dirty="0">
                <a:latin typeface="Arial" pitchFamily="34" charset="0"/>
                <a:cs typeface="Arial" pitchFamily="34" charset="0"/>
              </a:rPr>
              <a:t>, όταν το μέγιστο επιτρεπόμενο βάρος των οχημάτων, συμπεριλαμβανομένου οποιουδήποτε ρυμουλκούμενου ή ημιρυμουλκούμενου, υπερβαίνει τους 3,5 τόνους </a:t>
            </a:r>
          </a:p>
          <a:p>
            <a:pPr marL="0" indent="0">
              <a:buNone/>
              <a:defRPr/>
            </a:pPr>
            <a:r>
              <a:rPr lang="el-GR" sz="2600" b="1" dirty="0">
                <a:solidFill>
                  <a:schemeClr val="accent2"/>
                </a:solidFill>
                <a:latin typeface="Arial" pitchFamily="34" charset="0"/>
                <a:cs typeface="Arial" pitchFamily="34" charset="0"/>
              </a:rPr>
              <a:t>     (από 01.07.2026 &gt; 2,5 τόνους)</a:t>
            </a:r>
          </a:p>
          <a:p>
            <a:pPr marL="0" indent="0">
              <a:buNone/>
              <a:defRPr/>
            </a:pPr>
            <a:endParaRPr lang="el-GR" sz="2600" dirty="0">
              <a:latin typeface="Arial" pitchFamily="34" charset="0"/>
              <a:cs typeface="Arial" pitchFamily="34" charset="0"/>
            </a:endParaRPr>
          </a:p>
          <a:p>
            <a:pPr marL="274320" indent="-274320" algn="just">
              <a:defRPr/>
            </a:pPr>
            <a:r>
              <a:rPr lang="el-GR" sz="2600" u="sng" dirty="0">
                <a:solidFill>
                  <a:srgbClr val="FF0000"/>
                </a:solidFill>
                <a:latin typeface="Arial" pitchFamily="34" charset="0"/>
                <a:cs typeface="Arial" pitchFamily="34" charset="0"/>
              </a:rPr>
              <a:t>επιβατών</a:t>
            </a:r>
            <a:r>
              <a:rPr lang="el-GR" sz="2600" dirty="0">
                <a:latin typeface="Arial" pitchFamily="34" charset="0"/>
                <a:cs typeface="Arial" pitchFamily="34" charset="0"/>
              </a:rPr>
              <a:t>,</a:t>
            </a:r>
            <a:r>
              <a:rPr lang="el-GR" sz="2600" dirty="0">
                <a:solidFill>
                  <a:srgbClr val="FF0000"/>
                </a:solidFill>
                <a:latin typeface="Arial" pitchFamily="34" charset="0"/>
                <a:cs typeface="Arial" pitchFamily="34" charset="0"/>
              </a:rPr>
              <a:t> </a:t>
            </a:r>
            <a:r>
              <a:rPr lang="el-GR" sz="2600" dirty="0">
                <a:latin typeface="Arial" pitchFamily="34" charset="0"/>
                <a:cs typeface="Arial" pitchFamily="34" charset="0"/>
              </a:rPr>
              <a:t>με οχήματα τα οποία είναι κατασκευασμένα ή διαμορφωμένα με μόνιμο τρόπο και κατάλληλα για τη μεταφορά άνω των εννέα ατόμων, συμπεριλαμβανομένου του οδηγού, και προορίζονται για το σκοπό αυτόν,</a:t>
            </a:r>
          </a:p>
          <a:p>
            <a:pPr marL="274320" indent="-274320" algn="just">
              <a:defRPr/>
            </a:pPr>
            <a:endParaRPr lang="el-GR" sz="2600" dirty="0">
              <a:latin typeface="Arial" pitchFamily="34" charset="0"/>
              <a:cs typeface="Arial" pitchFamily="34" charset="0"/>
            </a:endParaRPr>
          </a:p>
          <a:p>
            <a:pPr marL="274320" indent="-274320" algn="just">
              <a:buNone/>
              <a:defRPr/>
            </a:pPr>
            <a:r>
              <a:rPr lang="el-GR" sz="2600" dirty="0">
                <a:latin typeface="Arial" pitchFamily="34" charset="0"/>
                <a:cs typeface="Arial" pitchFamily="34" charset="0"/>
              </a:rPr>
              <a:t>   </a:t>
            </a:r>
            <a:endParaRPr lang="el-GR" sz="2600" b="1" dirty="0">
              <a:solidFill>
                <a:srgbClr val="FF0000"/>
              </a:solidFill>
              <a:latin typeface="Arial" pitchFamily="34" charset="0"/>
              <a:cs typeface="Arial" pitchFamily="34" charset="0"/>
            </a:endParaRPr>
          </a:p>
          <a:p>
            <a:pPr marL="274320" indent="-274320" algn="just">
              <a:buNone/>
              <a:defRPr/>
            </a:pPr>
            <a:endParaRPr lang="el-GR" sz="2600" b="1" dirty="0">
              <a:solidFill>
                <a:srgbClr val="FF0000"/>
              </a:solidFill>
              <a:latin typeface="Arial" pitchFamily="34" charset="0"/>
              <a:cs typeface="Arial" pitchFamily="34" charset="0"/>
            </a:endParaRPr>
          </a:p>
          <a:p>
            <a:pPr marL="274320" indent="-274320" algn="just">
              <a:buNone/>
              <a:defRPr/>
            </a:pPr>
            <a:endParaRPr lang="el-GR" sz="2600" b="1" dirty="0">
              <a:solidFill>
                <a:srgbClr val="FF0000"/>
              </a:solidFill>
              <a:latin typeface="Arial" pitchFamily="34" charset="0"/>
              <a:cs typeface="Arial" pitchFamily="34" charset="0"/>
            </a:endParaRPr>
          </a:p>
          <a:p>
            <a:pPr marL="274320" indent="-274320" algn="just">
              <a:buNone/>
              <a:defRPr/>
            </a:pPr>
            <a:endParaRPr lang="el-GR" sz="2600" b="1" dirty="0">
              <a:solidFill>
                <a:srgbClr val="FF0000"/>
              </a:solidFill>
              <a:latin typeface="Arial" pitchFamily="34" charset="0"/>
              <a:cs typeface="Arial" pitchFamily="34" charset="0"/>
            </a:endParaRPr>
          </a:p>
          <a:p>
            <a:pPr marL="274320" indent="-274320">
              <a:buNone/>
              <a:defRPr/>
            </a:pPr>
            <a:r>
              <a:rPr lang="el-GR" sz="2600" b="1" dirty="0">
                <a:solidFill>
                  <a:srgbClr val="FF0000"/>
                </a:solidFill>
                <a:latin typeface="Arial" pitchFamily="34" charset="0"/>
                <a:cs typeface="Arial" pitchFamily="34" charset="0"/>
              </a:rPr>
              <a:t>     </a:t>
            </a:r>
            <a:r>
              <a:rPr lang="el-GR" sz="2600" dirty="0">
                <a:solidFill>
                  <a:srgbClr val="FF0000"/>
                </a:solidFill>
                <a:latin typeface="Arial" pitchFamily="34" charset="0"/>
                <a:cs typeface="Arial" pitchFamily="34" charset="0"/>
              </a:rPr>
              <a:t> </a:t>
            </a:r>
            <a:endParaRPr lang="el-GR" sz="2600" dirty="0">
              <a:latin typeface="Arial" pitchFamily="34" charset="0"/>
              <a:cs typeface="Arial" pitchFamily="34" charset="0"/>
            </a:endParaRPr>
          </a:p>
          <a:p>
            <a:endParaRPr lang="el-GR" dirty="0"/>
          </a:p>
        </p:txBody>
      </p:sp>
      <p:sp>
        <p:nvSpPr>
          <p:cNvPr id="5" name="Slide Number Placeholder 4"/>
          <p:cNvSpPr>
            <a:spLocks noGrp="1"/>
          </p:cNvSpPr>
          <p:nvPr>
            <p:ph type="sldNum" sz="quarter" idx="12"/>
          </p:nvPr>
        </p:nvSpPr>
        <p:spPr/>
        <p:txBody>
          <a:bodyPr/>
          <a:lstStyle/>
          <a:p>
            <a:fld id="{EAEE0E8A-E117-4BB2-8ACD-4CB5A23FD9B8}" type="slidenum">
              <a:rPr lang="el-GR" smtClean="0"/>
              <a:pPr/>
              <a:t>19</a:t>
            </a:fld>
            <a:endParaRPr lang="el-GR"/>
          </a:p>
        </p:txBody>
      </p:sp>
      <p:pic>
        <p:nvPicPr>
          <p:cNvPr id="6"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85818" y="4121908"/>
            <a:ext cx="7810500" cy="1143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785818" y="5327122"/>
            <a:ext cx="7810500" cy="307777"/>
          </a:xfrm>
          <a:prstGeom prst="rect">
            <a:avLst/>
          </a:prstGeom>
          <a:noFill/>
        </p:spPr>
        <p:txBody>
          <a:bodyPr wrap="square" rtlCol="0">
            <a:spAutoFit/>
          </a:bodyPr>
          <a:lstStyle/>
          <a:p>
            <a:r>
              <a:rPr lang="el-GR" sz="1400" dirty="0">
                <a:latin typeface="Arial" pitchFamily="34" charset="0"/>
                <a:cs typeface="Arial" pitchFamily="34" charset="0"/>
              </a:rPr>
              <a:t>           Άνω των 3,5 τόνων                                                              Άνω των 9 θέσεων</a:t>
            </a:r>
          </a:p>
        </p:txBody>
      </p:sp>
    </p:spTree>
    <p:extLst>
      <p:ext uri="{BB962C8B-B14F-4D97-AF65-F5344CB8AC3E}">
        <p14:creationId xmlns:p14="http://schemas.microsoft.com/office/powerpoint/2010/main" xmlns="" val="3276295564"/>
      </p:ext>
    </p:extLst>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lstStyle/>
          <a:p>
            <a:r>
              <a:rPr lang="el-GR" dirty="0" smtClean="0"/>
              <a:t>-Εβδομαδιαία περίοδος ανάπαυσης</a:t>
            </a:r>
          </a:p>
          <a:p>
            <a:r>
              <a:rPr lang="el-GR" dirty="0" smtClean="0"/>
              <a:t>-Ημερήσια περίοδος ανάπαυσης</a:t>
            </a:r>
          </a:p>
          <a:p>
            <a:r>
              <a:rPr lang="el-GR" dirty="0" smtClean="0"/>
              <a:t>-Ημερήσιος χρόνος οδήγησης</a:t>
            </a:r>
          </a:p>
          <a:p>
            <a:r>
              <a:rPr lang="el-GR" dirty="0" smtClean="0"/>
              <a:t>-Εβδομαδιαίος χρόνος οδήγησης</a:t>
            </a:r>
            <a:endParaRPr lang="el-GR" dirty="0"/>
          </a:p>
        </p:txBody>
      </p:sp>
      <p:sp>
        <p:nvSpPr>
          <p:cNvPr id="3" name="2 - Τίτλος"/>
          <p:cNvSpPr>
            <a:spLocks noGrp="1"/>
          </p:cNvSpPr>
          <p:nvPr>
            <p:ph type="title"/>
          </p:nvPr>
        </p:nvSpPr>
        <p:spPr/>
        <p:txBody>
          <a:bodyPr>
            <a:normAutofit fontScale="90000"/>
          </a:bodyPr>
          <a:lstStyle/>
          <a:p>
            <a:r>
              <a:rPr lang="el-GR" dirty="0" smtClean="0"/>
              <a:t>ΧΡΟΝΟΙ ΑΝΑΠΑΥΣΗΣ - ΟΔΗΓΗΣΗΣ</a:t>
            </a:r>
            <a:endParaRPr lang="el-GR" dirty="0"/>
          </a:p>
        </p:txBody>
      </p:sp>
      <p:pic>
        <p:nvPicPr>
          <p:cNvPr id="4"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lstStyle/>
          <a:p>
            <a:r>
              <a:rPr lang="el-GR" b="1" u="sng" dirty="0" smtClean="0"/>
              <a:t>«διάλειμμα»</a:t>
            </a:r>
            <a:r>
              <a:rPr lang="el-GR" dirty="0" smtClean="0"/>
              <a:t>: κάθε περίοδος κατά τη διάρκεια της οποίας ο οδηγός δεν επιτρέπεται να οδηγεί ή να εκτελεί κάποια άλλη εργασία και η οποία εξυπηρετεί αποκλειστικά την ανάπαυσή του</a:t>
            </a:r>
          </a:p>
          <a:p>
            <a:r>
              <a:rPr lang="el-GR" b="1" u="sng" dirty="0" smtClean="0"/>
              <a:t>«εβδομάδα»</a:t>
            </a:r>
            <a:r>
              <a:rPr lang="el-GR" dirty="0" smtClean="0"/>
              <a:t>: η χρονική περίοδος από τη Δευτέρα, ώρα 00.00 έως την Κυριακή, ώρα 24.00</a:t>
            </a:r>
            <a:endParaRPr lang="el-GR" dirty="0"/>
          </a:p>
        </p:txBody>
      </p:sp>
      <p:sp>
        <p:nvSpPr>
          <p:cNvPr id="3" name="2 - Τίτλος"/>
          <p:cNvSpPr>
            <a:spLocks noGrp="1"/>
          </p:cNvSpPr>
          <p:nvPr>
            <p:ph type="title"/>
          </p:nvPr>
        </p:nvSpPr>
        <p:spPr/>
        <p:txBody>
          <a:bodyPr/>
          <a:lstStyle/>
          <a:p>
            <a:pPr algn="ctr"/>
            <a:r>
              <a:rPr lang="el-GR" dirty="0" smtClean="0"/>
              <a:t>ΒΑΣΙΚΟΙ ΟΡΙΣΜΟΙ</a:t>
            </a:r>
            <a:endParaRPr lang="el-GR" dirty="0"/>
          </a:p>
        </p:txBody>
      </p:sp>
      <p:pic>
        <p:nvPicPr>
          <p:cNvPr id="4"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lstStyle/>
          <a:p>
            <a:r>
              <a:rPr lang="el-GR" b="1" u="sng" dirty="0" smtClean="0"/>
              <a:t>«ημερήσια διάρκεια οδήγησης»</a:t>
            </a:r>
            <a:r>
              <a:rPr lang="el-GR" dirty="0" smtClean="0"/>
              <a:t>: το σύνολο της διάρκειας οδήγησης που σωρεύεται μεταξύ του τέλους μιας περιόδου ημερήσιας ανάπαυσης και της αρχής της επόμενης περιόδου ημερήσιας ανάπαυσης ή μεταξύ μιας περιόδου ημερήσιας ανάπαυσης και μιας περιόδου εβδομαδιαίας ανάπαυσης</a:t>
            </a:r>
            <a:endParaRPr lang="el-GR" dirty="0"/>
          </a:p>
        </p:txBody>
      </p:sp>
      <p:sp>
        <p:nvSpPr>
          <p:cNvPr id="3" name="2 - Τίτλος"/>
          <p:cNvSpPr>
            <a:spLocks noGrp="1"/>
          </p:cNvSpPr>
          <p:nvPr>
            <p:ph type="title"/>
          </p:nvPr>
        </p:nvSpPr>
        <p:spPr/>
        <p:txBody>
          <a:bodyPr/>
          <a:lstStyle/>
          <a:p>
            <a:endParaRPr lang="el-GR"/>
          </a:p>
        </p:txBody>
      </p:sp>
      <p:pic>
        <p:nvPicPr>
          <p:cNvPr id="4"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9" name="TextBox 8"/>
          <p:cNvSpPr txBox="1"/>
          <p:nvPr/>
        </p:nvSpPr>
        <p:spPr>
          <a:xfrm>
            <a:off x="163033" y="1303338"/>
            <a:ext cx="3710216" cy="4339650"/>
          </a:xfrm>
          <a:prstGeom prst="rect">
            <a:avLst/>
          </a:prstGeom>
          <a:noFill/>
        </p:spPr>
        <p:txBody>
          <a:bodyPr wrap="square" rtlCol="0">
            <a:spAutoFit/>
          </a:bodyPr>
          <a:lstStyle/>
          <a:p>
            <a:pPr algn="ctr"/>
            <a:r>
              <a:rPr lang="el-GR" sz="3600" b="1" u="sng" dirty="0">
                <a:latin typeface="Arial" panose="020B0604020202020204" pitchFamily="34" charset="0"/>
                <a:cs typeface="Arial" panose="020B0604020202020204" pitchFamily="34" charset="0"/>
              </a:rPr>
              <a:t>(ΕΚ)561-2006</a:t>
            </a:r>
          </a:p>
          <a:p>
            <a:pPr algn="ctr"/>
            <a:endParaRPr lang="el-GR" sz="2000" b="1" u="sng" dirty="0">
              <a:latin typeface="Arial" panose="020B0604020202020204" pitchFamily="34" charset="0"/>
              <a:cs typeface="Arial" panose="020B0604020202020204" pitchFamily="34" charset="0"/>
            </a:endParaRPr>
          </a:p>
          <a:p>
            <a:pPr algn="ctr"/>
            <a:endParaRPr lang="el-GR" sz="2000" b="1" dirty="0">
              <a:latin typeface="Arial" panose="020B0604020202020204" pitchFamily="34" charset="0"/>
              <a:cs typeface="Arial" panose="020B0604020202020204" pitchFamily="34" charset="0"/>
            </a:endParaRPr>
          </a:p>
          <a:p>
            <a:pPr algn="ctr"/>
            <a:r>
              <a:rPr lang="el-GR" sz="2000" dirty="0">
                <a:latin typeface="Arial" panose="020B0604020202020204" pitchFamily="34" charset="0"/>
                <a:cs typeface="Arial" panose="020B0604020202020204" pitchFamily="34" charset="0"/>
              </a:rPr>
              <a:t>-περίοδοι οδήγησης</a:t>
            </a:r>
          </a:p>
          <a:p>
            <a:pPr algn="ctr"/>
            <a:r>
              <a:rPr lang="el-GR" sz="2000" dirty="0">
                <a:latin typeface="Arial" panose="020B0604020202020204" pitchFamily="34" charset="0"/>
                <a:cs typeface="Arial" panose="020B0604020202020204" pitchFamily="34" charset="0"/>
              </a:rPr>
              <a:t>(άρθρο 6)</a:t>
            </a:r>
          </a:p>
          <a:p>
            <a:pPr algn="ctr"/>
            <a:endParaRPr lang="el-GR" sz="2000" dirty="0">
              <a:latin typeface="Arial" panose="020B0604020202020204" pitchFamily="34" charset="0"/>
              <a:cs typeface="Arial" panose="020B0604020202020204" pitchFamily="34" charset="0"/>
            </a:endParaRPr>
          </a:p>
          <a:p>
            <a:pPr algn="ctr"/>
            <a:endParaRPr lang="el-GR" sz="2000" dirty="0">
              <a:latin typeface="Arial" panose="020B0604020202020204" pitchFamily="34" charset="0"/>
              <a:cs typeface="Arial" panose="020B0604020202020204" pitchFamily="34" charset="0"/>
            </a:endParaRPr>
          </a:p>
          <a:p>
            <a:pPr algn="ctr"/>
            <a:r>
              <a:rPr lang="el-GR" sz="2000" dirty="0">
                <a:latin typeface="Arial" panose="020B0604020202020204" pitchFamily="34" charset="0"/>
                <a:cs typeface="Arial" panose="020B0604020202020204" pitchFamily="34" charset="0"/>
              </a:rPr>
              <a:t>-διαλείμματα </a:t>
            </a:r>
          </a:p>
          <a:p>
            <a:pPr algn="ctr"/>
            <a:r>
              <a:rPr lang="el-GR" sz="2000" dirty="0">
                <a:latin typeface="Arial" panose="020B0604020202020204" pitchFamily="34" charset="0"/>
                <a:cs typeface="Arial" panose="020B0604020202020204" pitchFamily="34" charset="0"/>
              </a:rPr>
              <a:t>(άρθρο 7)</a:t>
            </a:r>
          </a:p>
          <a:p>
            <a:pPr algn="ctr"/>
            <a:endParaRPr lang="el-GR" sz="2000" dirty="0">
              <a:latin typeface="Arial" panose="020B0604020202020204" pitchFamily="34" charset="0"/>
              <a:cs typeface="Arial" panose="020B0604020202020204" pitchFamily="34" charset="0"/>
            </a:endParaRPr>
          </a:p>
          <a:p>
            <a:pPr algn="ctr"/>
            <a:endParaRPr lang="el-GR" sz="2000" dirty="0">
              <a:latin typeface="Arial" panose="020B0604020202020204" pitchFamily="34" charset="0"/>
              <a:cs typeface="Arial" panose="020B0604020202020204" pitchFamily="34" charset="0"/>
            </a:endParaRPr>
          </a:p>
          <a:p>
            <a:pPr algn="ctr"/>
            <a:r>
              <a:rPr lang="el-GR" sz="2000" dirty="0">
                <a:latin typeface="Arial" panose="020B0604020202020204" pitchFamily="34" charset="0"/>
                <a:cs typeface="Arial" panose="020B0604020202020204" pitchFamily="34" charset="0"/>
              </a:rPr>
              <a:t>-περίοδοι ανάπαυσης </a:t>
            </a:r>
          </a:p>
          <a:p>
            <a:pPr algn="ctr"/>
            <a:r>
              <a:rPr lang="el-GR" sz="2000" dirty="0">
                <a:latin typeface="Arial" panose="020B0604020202020204" pitchFamily="34" charset="0"/>
                <a:cs typeface="Arial" panose="020B0604020202020204" pitchFamily="34" charset="0"/>
              </a:rPr>
              <a:t>(άρθρο 8)</a:t>
            </a:r>
          </a:p>
        </p:txBody>
      </p:sp>
      <p:sp>
        <p:nvSpPr>
          <p:cNvPr id="10" name="1 - Τίτλος"/>
          <p:cNvSpPr>
            <a:spLocks noGrp="1"/>
          </p:cNvSpPr>
          <p:nvPr>
            <p:ph type="title"/>
          </p:nvPr>
        </p:nvSpPr>
        <p:spPr>
          <a:xfrm>
            <a:off x="3606" y="0"/>
            <a:ext cx="2627784" cy="1143000"/>
          </a:xfrm>
        </p:spPr>
        <p:txBody>
          <a:bodyPr>
            <a:normAutofit/>
          </a:bodyPr>
          <a:lstStyle/>
          <a:p>
            <a:r>
              <a:rPr lang="en-US" dirty="0">
                <a:solidFill>
                  <a:schemeClr val="accent1">
                    <a:lumMod val="20000"/>
                    <a:lumOff val="80000"/>
                  </a:schemeClr>
                </a:solidFill>
                <a:latin typeface="Arial" pitchFamily="34" charset="0"/>
                <a:cs typeface="Arial" pitchFamily="34" charset="0"/>
              </a:rPr>
              <a:t>   </a:t>
            </a:r>
            <a:r>
              <a:rPr lang="el-GR" sz="4000" dirty="0">
                <a:solidFill>
                  <a:schemeClr val="accent1">
                    <a:lumMod val="20000"/>
                    <a:lumOff val="80000"/>
                  </a:schemeClr>
                </a:solidFill>
                <a:latin typeface="Arial" pitchFamily="34" charset="0"/>
                <a:cs typeface="Arial" pitchFamily="34" charset="0"/>
              </a:rPr>
              <a:t>Ωράρια</a:t>
            </a:r>
            <a:endParaRPr lang="el-GR" sz="4000" dirty="0">
              <a:latin typeface="Arial" pitchFamily="34" charset="0"/>
              <a:cs typeface="Arial" pitchFamily="34" charset="0"/>
            </a:endParaRPr>
          </a:p>
        </p:txBody>
      </p:sp>
      <p:pic>
        <p:nvPicPr>
          <p:cNvPr id="3" name="Εικόνα 2">
            <a:extLst>
              <a:ext uri="{FF2B5EF4-FFF2-40B4-BE49-F238E27FC236}">
                <a16:creationId xmlns:a16="http://schemas.microsoft.com/office/drawing/2014/main" xmlns="" id="{4E91D721-C744-D6CD-1B28-9388B2BF30A5}"/>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931126" y="260648"/>
            <a:ext cx="5008405" cy="6176162"/>
          </a:xfrm>
          <a:prstGeom prst="rect">
            <a:avLst/>
          </a:prstGeom>
        </p:spPr>
      </p:pic>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4" name="1 - Τίτλος"/>
          <p:cNvSpPr txBox="1">
            <a:spLocks/>
          </p:cNvSpPr>
          <p:nvPr/>
        </p:nvSpPr>
        <p:spPr>
          <a:xfrm>
            <a:off x="0" y="0"/>
            <a:ext cx="5500694" cy="582594"/>
          </a:xfrm>
          <a:prstGeom prst="rect">
            <a:avLst/>
          </a:prstGeom>
        </p:spPr>
        <p:style>
          <a:lnRef idx="1">
            <a:schemeClr val="accent1"/>
          </a:lnRef>
          <a:fillRef idx="3">
            <a:schemeClr val="accent1"/>
          </a:fillRef>
          <a:effectRef idx="2">
            <a:schemeClr val="accent1"/>
          </a:effectRef>
          <a:fontRef idx="minor">
            <a:schemeClr val="lt1"/>
          </a:fontRef>
        </p:style>
        <p:txBody>
          <a:bodyPr>
            <a:normAutofit fontScale="90000"/>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l-GR" sz="2800" dirty="0">
                <a:ln w="18415" cmpd="sng">
                  <a:solidFill>
                    <a:schemeClr val="tx1"/>
                  </a:solidFill>
                  <a:prstDash val="solid"/>
                </a:ln>
                <a:solidFill>
                  <a:schemeClr val="bg1"/>
                </a:solidFill>
                <a:effectLst>
                  <a:outerShdw blurRad="63500" dir="3600000" algn="tl" rotWithShape="0">
                    <a:srgbClr val="000000">
                      <a:alpha val="70000"/>
                    </a:srgbClr>
                  </a:outerShdw>
                </a:effectLst>
                <a:latin typeface="Arial" pitchFamily="34" charset="0"/>
                <a:cs typeface="Arial" pitchFamily="34" charset="0"/>
              </a:rPr>
              <a:t>Εβδομαδιαία περίοδος ανάπαυσης</a:t>
            </a:r>
          </a:p>
        </p:txBody>
      </p:sp>
      <p:sp>
        <p:nvSpPr>
          <p:cNvPr id="5" name="3 - Ορθογώνιο"/>
          <p:cNvSpPr/>
          <p:nvPr/>
        </p:nvSpPr>
        <p:spPr>
          <a:xfrm>
            <a:off x="0" y="692696"/>
            <a:ext cx="9144000" cy="2308324"/>
          </a:xfrm>
          <a:prstGeom prst="rect">
            <a:avLst/>
          </a:prstGeom>
        </p:spPr>
        <p:txBody>
          <a:bodyPr wrap="square">
            <a:spAutoFit/>
          </a:bodyPr>
          <a:lstStyle/>
          <a:p>
            <a:pPr algn="just"/>
            <a:r>
              <a:rPr lang="el-GR" b="1" u="sng" dirty="0">
                <a:latin typeface="Arial" pitchFamily="34" charset="0"/>
                <a:cs typeface="Arial" pitchFamily="34" charset="0"/>
              </a:rPr>
              <a:t>Κανονική περίοδος εβδομαδιαίας ανάπαυσης</a:t>
            </a:r>
            <a:r>
              <a:rPr lang="el-GR" b="1" dirty="0">
                <a:latin typeface="Arial" pitchFamily="34" charset="0"/>
                <a:cs typeface="Arial" pitchFamily="34" charset="0"/>
              </a:rPr>
              <a:t> [ </a:t>
            </a:r>
            <a:r>
              <a:rPr lang="el-GR" b="1" u="sng" dirty="0">
                <a:latin typeface="Arial" pitchFamily="34" charset="0"/>
                <a:cs typeface="Arial" pitchFamily="34" charset="0"/>
              </a:rPr>
              <a:t>Α36</a:t>
            </a:r>
            <a:r>
              <a:rPr lang="el-GR" b="1" dirty="0">
                <a:latin typeface="Arial" pitchFamily="34" charset="0"/>
                <a:cs typeface="Arial" pitchFamily="34" charset="0"/>
              </a:rPr>
              <a:t>-</a:t>
            </a:r>
            <a:r>
              <a:rPr lang="el-GR" b="1" u="sng" dirty="0">
                <a:latin typeface="Arial" pitchFamily="34" charset="0"/>
                <a:cs typeface="Arial" pitchFamily="34" charset="0"/>
              </a:rPr>
              <a:t>Α37</a:t>
            </a:r>
            <a:r>
              <a:rPr lang="el-GR" b="1" dirty="0">
                <a:latin typeface="Arial" pitchFamily="34" charset="0"/>
                <a:cs typeface="Arial" pitchFamily="34" charset="0"/>
              </a:rPr>
              <a:t>-</a:t>
            </a:r>
            <a:r>
              <a:rPr lang="el-GR" b="1" u="sng" dirty="0">
                <a:latin typeface="Arial" pitchFamily="34" charset="0"/>
                <a:cs typeface="Arial" pitchFamily="34" charset="0"/>
              </a:rPr>
              <a:t>Α38</a:t>
            </a:r>
            <a:r>
              <a:rPr lang="el-GR" b="1" dirty="0">
                <a:latin typeface="Arial" pitchFamily="34" charset="0"/>
                <a:cs typeface="Arial" pitchFamily="34" charset="0"/>
              </a:rPr>
              <a:t> ]: </a:t>
            </a:r>
          </a:p>
          <a:p>
            <a:pPr algn="just"/>
            <a:r>
              <a:rPr lang="el-GR" dirty="0">
                <a:latin typeface="Arial" pitchFamily="34" charset="0"/>
                <a:cs typeface="Arial" pitchFamily="34" charset="0"/>
              </a:rPr>
              <a:t>-Κάθε περίοδος ανάπαυσης διάρκειας </a:t>
            </a:r>
            <a:r>
              <a:rPr lang="el-GR" u="sng" dirty="0">
                <a:latin typeface="Arial" pitchFamily="34" charset="0"/>
                <a:cs typeface="Arial" pitchFamily="34" charset="0"/>
              </a:rPr>
              <a:t>τουλάχιστον 45 ωρών</a:t>
            </a:r>
            <a:r>
              <a:rPr lang="el-GR" dirty="0">
                <a:latin typeface="Arial" pitchFamily="34" charset="0"/>
                <a:cs typeface="Arial" pitchFamily="34" charset="0"/>
              </a:rPr>
              <a:t>. </a:t>
            </a:r>
          </a:p>
          <a:p>
            <a:pPr algn="just"/>
            <a:endParaRPr lang="el-GR" dirty="0">
              <a:latin typeface="Arial" pitchFamily="34" charset="0"/>
              <a:cs typeface="Arial" pitchFamily="34" charset="0"/>
            </a:endParaRPr>
          </a:p>
          <a:p>
            <a:pPr algn="just"/>
            <a:endParaRPr lang="el-GR" dirty="0">
              <a:latin typeface="Arial" pitchFamily="34" charset="0"/>
              <a:cs typeface="Arial" pitchFamily="34" charset="0"/>
            </a:endParaRPr>
          </a:p>
          <a:p>
            <a:pPr algn="just"/>
            <a:endParaRPr lang="el-GR" dirty="0">
              <a:latin typeface="Arial" pitchFamily="34" charset="0"/>
              <a:cs typeface="Arial" pitchFamily="34" charset="0"/>
            </a:endParaRPr>
          </a:p>
          <a:p>
            <a:pPr algn="just"/>
            <a:endParaRPr lang="el-GR" dirty="0">
              <a:latin typeface="Arial" pitchFamily="34" charset="0"/>
              <a:cs typeface="Arial" pitchFamily="34" charset="0"/>
            </a:endParaRPr>
          </a:p>
          <a:p>
            <a:pPr algn="just"/>
            <a:r>
              <a:rPr lang="el-GR" dirty="0">
                <a:latin typeface="Arial" pitchFamily="34" charset="0"/>
                <a:cs typeface="Arial" pitchFamily="34" charset="0"/>
              </a:rPr>
              <a:t>-Πρέπει να αρχίζει </a:t>
            </a:r>
            <a:r>
              <a:rPr lang="el-GR" u="sng" dirty="0">
                <a:latin typeface="Arial" pitchFamily="34" charset="0"/>
                <a:cs typeface="Arial" pitchFamily="34" charset="0"/>
              </a:rPr>
              <a:t>το αργότερο</a:t>
            </a:r>
            <a:r>
              <a:rPr lang="el-GR" dirty="0">
                <a:latin typeface="Arial" pitchFamily="34" charset="0"/>
                <a:cs typeface="Arial" pitchFamily="34" charset="0"/>
              </a:rPr>
              <a:t> μόλις συμπληρωθούν έξι (6) συνεχόμενα εικοσιτετράωρα από το τέλος της προηγούμενης περιόδου εβδομαδιαίας ανάπαυσης </a:t>
            </a:r>
            <a:r>
              <a:rPr lang="el-GR" b="1" dirty="0">
                <a:latin typeface="Arial" pitchFamily="34" charset="0"/>
                <a:cs typeface="Arial" pitchFamily="34" charset="0"/>
              </a:rPr>
              <a:t>[ </a:t>
            </a:r>
            <a:r>
              <a:rPr lang="el-GR" b="1" u="sng" dirty="0">
                <a:latin typeface="Arial" pitchFamily="34" charset="0"/>
                <a:cs typeface="Arial" pitchFamily="34" charset="0"/>
              </a:rPr>
              <a:t>Α39</a:t>
            </a:r>
            <a:r>
              <a:rPr lang="el-GR" b="1" dirty="0">
                <a:latin typeface="Arial" pitchFamily="34" charset="0"/>
                <a:cs typeface="Arial" pitchFamily="34" charset="0"/>
              </a:rPr>
              <a:t>-</a:t>
            </a:r>
            <a:r>
              <a:rPr lang="el-GR" b="1" u="sng" dirty="0">
                <a:latin typeface="Arial" pitchFamily="34" charset="0"/>
                <a:cs typeface="Arial" pitchFamily="34" charset="0"/>
              </a:rPr>
              <a:t>Α40</a:t>
            </a:r>
            <a:r>
              <a:rPr lang="el-GR" b="1" dirty="0">
                <a:latin typeface="Arial" pitchFamily="34" charset="0"/>
                <a:cs typeface="Arial" pitchFamily="34" charset="0"/>
              </a:rPr>
              <a:t>-</a:t>
            </a:r>
            <a:r>
              <a:rPr lang="el-GR" b="1" u="sng" dirty="0">
                <a:latin typeface="Arial" pitchFamily="34" charset="0"/>
                <a:cs typeface="Arial" pitchFamily="34" charset="0"/>
              </a:rPr>
              <a:t>Α41</a:t>
            </a:r>
            <a:r>
              <a:rPr lang="el-GR" b="1" dirty="0">
                <a:latin typeface="Arial" pitchFamily="34" charset="0"/>
                <a:cs typeface="Arial" pitchFamily="34" charset="0"/>
              </a:rPr>
              <a:t> ]</a:t>
            </a:r>
            <a:r>
              <a:rPr lang="el-GR" dirty="0">
                <a:latin typeface="Arial" pitchFamily="34" charset="0"/>
                <a:cs typeface="Arial" pitchFamily="34" charset="0"/>
              </a:rPr>
              <a:t>. </a:t>
            </a:r>
          </a:p>
        </p:txBody>
      </p:sp>
      <p:graphicFrame>
        <p:nvGraphicFramePr>
          <p:cNvPr id="6" name="2 - Πίνακας"/>
          <p:cNvGraphicFramePr>
            <a:graphicFrameLocks noGrp="1"/>
          </p:cNvGraphicFramePr>
          <p:nvPr/>
        </p:nvGraphicFramePr>
        <p:xfrm>
          <a:off x="179512" y="1412776"/>
          <a:ext cx="8640960" cy="892500"/>
        </p:xfrm>
        <a:graphic>
          <a:graphicData uri="http://schemas.openxmlformats.org/drawingml/2006/table">
            <a:tbl>
              <a:tblPr firstRow="1" bandRow="1">
                <a:tableStyleId>{5C22544A-7EE6-4342-B048-85BDC9FD1C3A}</a:tableStyleId>
              </a:tblPr>
              <a:tblGrid>
                <a:gridCol w="2160240">
                  <a:extLst>
                    <a:ext uri="{9D8B030D-6E8A-4147-A177-3AD203B41FA5}">
                      <a16:colId xmlns:a16="http://schemas.microsoft.com/office/drawing/2014/main" xmlns="" val="20000"/>
                    </a:ext>
                  </a:extLst>
                </a:gridCol>
                <a:gridCol w="2160240">
                  <a:extLst>
                    <a:ext uri="{9D8B030D-6E8A-4147-A177-3AD203B41FA5}">
                      <a16:colId xmlns:a16="http://schemas.microsoft.com/office/drawing/2014/main" xmlns="" val="20001"/>
                    </a:ext>
                  </a:extLst>
                </a:gridCol>
                <a:gridCol w="2160240">
                  <a:extLst>
                    <a:ext uri="{9D8B030D-6E8A-4147-A177-3AD203B41FA5}">
                      <a16:colId xmlns:a16="http://schemas.microsoft.com/office/drawing/2014/main" xmlns="" val="20002"/>
                    </a:ext>
                  </a:extLst>
                </a:gridCol>
                <a:gridCol w="2160240">
                  <a:extLst>
                    <a:ext uri="{9D8B030D-6E8A-4147-A177-3AD203B41FA5}">
                      <a16:colId xmlns:a16="http://schemas.microsoft.com/office/drawing/2014/main" xmlns="" val="20003"/>
                    </a:ext>
                  </a:extLst>
                </a:gridCol>
              </a:tblGrid>
              <a:tr h="446250">
                <a:tc>
                  <a:txBody>
                    <a:bodyPr/>
                    <a:lstStyle/>
                    <a:p>
                      <a:pPr algn="ctr"/>
                      <a:r>
                        <a:rPr lang="el-GR" sz="1200" dirty="0">
                          <a:latin typeface="Times New Roman" pitchFamily="18" charset="0"/>
                          <a:cs typeface="Times New Roman" pitchFamily="18" charset="0"/>
                        </a:rPr>
                        <a:t>1</a:t>
                      </a:r>
                      <a:r>
                        <a:rPr lang="el-GR" sz="1200" baseline="30000" dirty="0">
                          <a:latin typeface="Times New Roman" pitchFamily="18" charset="0"/>
                          <a:cs typeface="Times New Roman" pitchFamily="18" charset="0"/>
                        </a:rPr>
                        <a:t>η</a:t>
                      </a:r>
                      <a:r>
                        <a:rPr lang="el-GR" sz="1200" baseline="0" dirty="0">
                          <a:latin typeface="Times New Roman" pitchFamily="18" charset="0"/>
                          <a:cs typeface="Times New Roman" pitchFamily="18" charset="0"/>
                        </a:rPr>
                        <a:t> εβδομάδα</a:t>
                      </a:r>
                      <a:endParaRPr lang="el-GR" sz="1200" dirty="0">
                        <a:latin typeface="Times New Roman" pitchFamily="18" charset="0"/>
                        <a:cs typeface="Times New Roman" pitchFamily="18" charset="0"/>
                      </a:endParaRPr>
                    </a:p>
                  </a:txBody>
                  <a:tcPr>
                    <a:solidFill>
                      <a:schemeClr val="tx1"/>
                    </a:solidFill>
                  </a:tcPr>
                </a:tc>
                <a:tc>
                  <a:txBody>
                    <a:bodyPr/>
                    <a:lstStyle/>
                    <a:p>
                      <a:pPr algn="ctr"/>
                      <a:r>
                        <a:rPr lang="el-GR" sz="1200" baseline="0" dirty="0">
                          <a:latin typeface="Times New Roman" pitchFamily="18" charset="0"/>
                          <a:cs typeface="Times New Roman" pitchFamily="18" charset="0"/>
                        </a:rPr>
                        <a:t>2</a:t>
                      </a:r>
                      <a:r>
                        <a:rPr lang="el-GR" sz="1200" baseline="30000" dirty="0">
                          <a:latin typeface="Times New Roman" pitchFamily="18" charset="0"/>
                          <a:cs typeface="Times New Roman" pitchFamily="18" charset="0"/>
                        </a:rPr>
                        <a:t>η</a:t>
                      </a:r>
                      <a:r>
                        <a:rPr lang="el-GR" sz="1200" baseline="0" dirty="0">
                          <a:latin typeface="Times New Roman" pitchFamily="18" charset="0"/>
                          <a:cs typeface="Times New Roman" pitchFamily="18" charset="0"/>
                        </a:rPr>
                        <a:t> εβδομάδα</a:t>
                      </a:r>
                      <a:endParaRPr lang="el-GR" sz="1200" dirty="0">
                        <a:latin typeface="Times New Roman" pitchFamily="18" charset="0"/>
                        <a:cs typeface="Times New Roman" pitchFamily="18" charset="0"/>
                      </a:endParaRPr>
                    </a:p>
                  </a:txBody>
                  <a:tcPr>
                    <a:solidFill>
                      <a:schemeClr val="tx1"/>
                    </a:solidFill>
                  </a:tcPr>
                </a:tc>
                <a:tc>
                  <a:txBody>
                    <a:bodyPr/>
                    <a:lstStyle/>
                    <a:p>
                      <a:pPr algn="ctr"/>
                      <a:r>
                        <a:rPr lang="el-GR" sz="1200" baseline="0" dirty="0">
                          <a:latin typeface="Times New Roman" pitchFamily="18" charset="0"/>
                          <a:cs typeface="Times New Roman" pitchFamily="18" charset="0"/>
                        </a:rPr>
                        <a:t>3</a:t>
                      </a:r>
                      <a:r>
                        <a:rPr lang="el-GR" sz="1200" baseline="30000" dirty="0">
                          <a:latin typeface="Times New Roman" pitchFamily="18" charset="0"/>
                          <a:cs typeface="Times New Roman" pitchFamily="18" charset="0"/>
                        </a:rPr>
                        <a:t>η</a:t>
                      </a:r>
                      <a:r>
                        <a:rPr lang="el-GR" sz="1200" baseline="0" dirty="0">
                          <a:latin typeface="Times New Roman" pitchFamily="18" charset="0"/>
                          <a:cs typeface="Times New Roman" pitchFamily="18" charset="0"/>
                        </a:rPr>
                        <a:t> εβδομάδα</a:t>
                      </a:r>
                      <a:endParaRPr lang="el-GR" sz="1200" dirty="0">
                        <a:latin typeface="Times New Roman" pitchFamily="18" charset="0"/>
                        <a:cs typeface="Times New Roman" pitchFamily="18" charset="0"/>
                      </a:endParaRPr>
                    </a:p>
                  </a:txBody>
                  <a:tcPr>
                    <a:solidFill>
                      <a:schemeClr val="tx1"/>
                    </a:solidFill>
                  </a:tcPr>
                </a:tc>
                <a:tc>
                  <a:txBody>
                    <a:bodyPr/>
                    <a:lstStyle/>
                    <a:p>
                      <a:pPr algn="ctr"/>
                      <a:r>
                        <a:rPr lang="el-GR" sz="1200" baseline="0" dirty="0">
                          <a:latin typeface="Times New Roman" pitchFamily="18" charset="0"/>
                          <a:cs typeface="Times New Roman" pitchFamily="18" charset="0"/>
                        </a:rPr>
                        <a:t>4</a:t>
                      </a:r>
                      <a:r>
                        <a:rPr lang="el-GR" sz="1200" baseline="30000" dirty="0">
                          <a:latin typeface="Times New Roman" pitchFamily="18" charset="0"/>
                          <a:cs typeface="Times New Roman" pitchFamily="18" charset="0"/>
                        </a:rPr>
                        <a:t>η</a:t>
                      </a:r>
                      <a:r>
                        <a:rPr lang="el-GR" sz="1200" baseline="0" dirty="0">
                          <a:latin typeface="Times New Roman" pitchFamily="18" charset="0"/>
                          <a:cs typeface="Times New Roman" pitchFamily="18" charset="0"/>
                        </a:rPr>
                        <a:t> εβδομάδα</a:t>
                      </a:r>
                      <a:endParaRPr lang="el-GR" sz="1200" dirty="0">
                        <a:latin typeface="Times New Roman" pitchFamily="18" charset="0"/>
                        <a:cs typeface="Times New Roman" pitchFamily="18" charset="0"/>
                      </a:endParaRPr>
                    </a:p>
                  </a:txBody>
                  <a:tcPr>
                    <a:solidFill>
                      <a:schemeClr val="tx1"/>
                    </a:solidFill>
                  </a:tcPr>
                </a:tc>
                <a:extLst>
                  <a:ext uri="{0D108BD9-81ED-4DB2-BD59-A6C34878D82A}">
                    <a16:rowId xmlns:a16="http://schemas.microsoft.com/office/drawing/2014/main" xmlns="" val="10000"/>
                  </a:ext>
                </a:extLst>
              </a:tr>
              <a:tr h="446250">
                <a:tc>
                  <a:txBody>
                    <a:bodyPr/>
                    <a:lstStyle/>
                    <a:p>
                      <a:pPr algn="ctr"/>
                      <a:r>
                        <a:rPr lang="el-GR" sz="2000" dirty="0">
                          <a:solidFill>
                            <a:schemeClr val="tx1"/>
                          </a:solidFill>
                          <a:latin typeface="Times New Roman" pitchFamily="18" charset="0"/>
                          <a:cs typeface="Times New Roman" pitchFamily="18" charset="0"/>
                        </a:rPr>
                        <a:t>45</a:t>
                      </a:r>
                      <a:r>
                        <a:rPr lang="en-US" sz="2000" dirty="0">
                          <a:solidFill>
                            <a:schemeClr val="tx1"/>
                          </a:solidFill>
                          <a:latin typeface="Times New Roman" pitchFamily="18" charset="0"/>
                          <a:cs typeface="Times New Roman" pitchFamily="18" charset="0"/>
                        </a:rPr>
                        <a:t>h</a:t>
                      </a:r>
                      <a:endParaRPr lang="el-GR" sz="2000" dirty="0">
                        <a:solidFill>
                          <a:schemeClr val="tx1"/>
                        </a:solidFill>
                        <a:latin typeface="Times New Roman" pitchFamily="18" charset="0"/>
                        <a:cs typeface="Times New Roman" pitchFamily="18" charset="0"/>
                      </a:endParaRPr>
                    </a:p>
                  </a:txBody>
                  <a:tcPr>
                    <a:solidFill>
                      <a:schemeClr val="bg2">
                        <a:lumMod val="75000"/>
                      </a:schemeClr>
                    </a:solidFill>
                  </a:tcPr>
                </a:tc>
                <a:tc>
                  <a:txBody>
                    <a:bodyPr/>
                    <a:lstStyle/>
                    <a:p>
                      <a:pPr algn="ctr"/>
                      <a:r>
                        <a:rPr lang="el-GR" sz="2000" dirty="0">
                          <a:solidFill>
                            <a:schemeClr val="tx1"/>
                          </a:solidFill>
                          <a:latin typeface="Times New Roman" pitchFamily="18" charset="0"/>
                          <a:cs typeface="Times New Roman" pitchFamily="18" charset="0"/>
                        </a:rPr>
                        <a:t>45</a:t>
                      </a:r>
                      <a:r>
                        <a:rPr lang="en-US" sz="2000" dirty="0">
                          <a:solidFill>
                            <a:schemeClr val="tx1"/>
                          </a:solidFill>
                          <a:latin typeface="Times New Roman" pitchFamily="18" charset="0"/>
                          <a:cs typeface="Times New Roman" pitchFamily="18" charset="0"/>
                        </a:rPr>
                        <a:t>h</a:t>
                      </a:r>
                      <a:endParaRPr lang="el-GR" sz="2000" dirty="0">
                        <a:solidFill>
                          <a:schemeClr val="tx1"/>
                        </a:solidFill>
                        <a:latin typeface="Times New Roman" pitchFamily="18" charset="0"/>
                        <a:cs typeface="Times New Roman" pitchFamily="18" charset="0"/>
                      </a:endParaRPr>
                    </a:p>
                  </a:txBody>
                  <a:tcPr>
                    <a:solidFill>
                      <a:schemeClr val="bg2">
                        <a:lumMod val="75000"/>
                      </a:schemeClr>
                    </a:solidFill>
                  </a:tcPr>
                </a:tc>
                <a:tc>
                  <a:txBody>
                    <a:bodyPr/>
                    <a:lstStyle/>
                    <a:p>
                      <a:pPr algn="ctr"/>
                      <a:r>
                        <a:rPr lang="el-GR" sz="2000" dirty="0">
                          <a:solidFill>
                            <a:schemeClr val="tx1"/>
                          </a:solidFill>
                          <a:latin typeface="Times New Roman" pitchFamily="18" charset="0"/>
                          <a:cs typeface="Times New Roman" pitchFamily="18" charset="0"/>
                        </a:rPr>
                        <a:t>45</a:t>
                      </a:r>
                      <a:r>
                        <a:rPr lang="en-US" sz="2000" dirty="0">
                          <a:solidFill>
                            <a:schemeClr val="tx1"/>
                          </a:solidFill>
                          <a:latin typeface="Times New Roman" pitchFamily="18" charset="0"/>
                          <a:cs typeface="Times New Roman" pitchFamily="18" charset="0"/>
                        </a:rPr>
                        <a:t>h</a:t>
                      </a:r>
                      <a:endParaRPr lang="el-GR" sz="2000" dirty="0">
                        <a:solidFill>
                          <a:schemeClr val="tx1"/>
                        </a:solidFill>
                        <a:latin typeface="Times New Roman" pitchFamily="18" charset="0"/>
                        <a:cs typeface="Times New Roman" pitchFamily="18" charset="0"/>
                      </a:endParaRPr>
                    </a:p>
                  </a:txBody>
                  <a:tcPr>
                    <a:solidFill>
                      <a:schemeClr val="bg2">
                        <a:lumMod val="75000"/>
                      </a:schemeClr>
                    </a:solidFill>
                  </a:tcPr>
                </a:tc>
                <a:tc>
                  <a:txBody>
                    <a:bodyPr/>
                    <a:lstStyle/>
                    <a:p>
                      <a:pPr algn="ctr"/>
                      <a:r>
                        <a:rPr lang="el-GR" sz="2000" dirty="0">
                          <a:solidFill>
                            <a:schemeClr val="tx1"/>
                          </a:solidFill>
                          <a:latin typeface="Times New Roman" pitchFamily="18" charset="0"/>
                          <a:cs typeface="Times New Roman" pitchFamily="18" charset="0"/>
                        </a:rPr>
                        <a:t>45</a:t>
                      </a:r>
                      <a:r>
                        <a:rPr lang="en-US" sz="2000" dirty="0">
                          <a:solidFill>
                            <a:schemeClr val="tx1"/>
                          </a:solidFill>
                          <a:latin typeface="Times New Roman" pitchFamily="18" charset="0"/>
                          <a:cs typeface="Times New Roman" pitchFamily="18" charset="0"/>
                        </a:rPr>
                        <a:t>h</a:t>
                      </a:r>
                      <a:endParaRPr lang="el-GR" sz="2000" dirty="0">
                        <a:solidFill>
                          <a:schemeClr val="tx1"/>
                        </a:solidFill>
                        <a:latin typeface="Times New Roman" pitchFamily="18" charset="0"/>
                        <a:cs typeface="Times New Roman" pitchFamily="18" charset="0"/>
                      </a:endParaRPr>
                    </a:p>
                  </a:txBody>
                  <a:tcPr>
                    <a:solidFill>
                      <a:schemeClr val="bg2">
                        <a:lumMod val="75000"/>
                      </a:schemeClr>
                    </a:solidFill>
                  </a:tcPr>
                </a:tc>
                <a:extLst>
                  <a:ext uri="{0D108BD9-81ED-4DB2-BD59-A6C34878D82A}">
                    <a16:rowId xmlns:a16="http://schemas.microsoft.com/office/drawing/2014/main" xmlns="" val="10001"/>
                  </a:ext>
                </a:extLst>
              </a:tr>
            </a:tbl>
          </a:graphicData>
        </a:graphic>
      </p:graphicFrame>
      <p:graphicFrame>
        <p:nvGraphicFramePr>
          <p:cNvPr id="7" name="8 - Πίνακας"/>
          <p:cNvGraphicFramePr>
            <a:graphicFrameLocks noGrp="1"/>
          </p:cNvGraphicFramePr>
          <p:nvPr/>
        </p:nvGraphicFramePr>
        <p:xfrm>
          <a:off x="179511" y="3004085"/>
          <a:ext cx="8626520" cy="1112520"/>
        </p:xfrm>
        <a:graphic>
          <a:graphicData uri="http://schemas.openxmlformats.org/drawingml/2006/table">
            <a:tbl>
              <a:tblPr firstRow="1" bandRow="1">
                <a:tableStyleId>{5C22544A-7EE6-4342-B048-85BDC9FD1C3A}</a:tableStyleId>
              </a:tblPr>
              <a:tblGrid>
                <a:gridCol w="616180">
                  <a:extLst>
                    <a:ext uri="{9D8B030D-6E8A-4147-A177-3AD203B41FA5}">
                      <a16:colId xmlns:a16="http://schemas.microsoft.com/office/drawing/2014/main" xmlns="" val="20000"/>
                    </a:ext>
                  </a:extLst>
                </a:gridCol>
                <a:gridCol w="616180">
                  <a:extLst>
                    <a:ext uri="{9D8B030D-6E8A-4147-A177-3AD203B41FA5}">
                      <a16:colId xmlns:a16="http://schemas.microsoft.com/office/drawing/2014/main" xmlns="" val="20001"/>
                    </a:ext>
                  </a:extLst>
                </a:gridCol>
                <a:gridCol w="616180">
                  <a:extLst>
                    <a:ext uri="{9D8B030D-6E8A-4147-A177-3AD203B41FA5}">
                      <a16:colId xmlns:a16="http://schemas.microsoft.com/office/drawing/2014/main" xmlns="" val="20002"/>
                    </a:ext>
                  </a:extLst>
                </a:gridCol>
                <a:gridCol w="616180">
                  <a:extLst>
                    <a:ext uri="{9D8B030D-6E8A-4147-A177-3AD203B41FA5}">
                      <a16:colId xmlns:a16="http://schemas.microsoft.com/office/drawing/2014/main" xmlns="" val="20003"/>
                    </a:ext>
                  </a:extLst>
                </a:gridCol>
                <a:gridCol w="616180">
                  <a:extLst>
                    <a:ext uri="{9D8B030D-6E8A-4147-A177-3AD203B41FA5}">
                      <a16:colId xmlns:a16="http://schemas.microsoft.com/office/drawing/2014/main" xmlns="" val="20004"/>
                    </a:ext>
                  </a:extLst>
                </a:gridCol>
                <a:gridCol w="616180">
                  <a:extLst>
                    <a:ext uri="{9D8B030D-6E8A-4147-A177-3AD203B41FA5}">
                      <a16:colId xmlns:a16="http://schemas.microsoft.com/office/drawing/2014/main" xmlns="" val="20005"/>
                    </a:ext>
                  </a:extLst>
                </a:gridCol>
                <a:gridCol w="616180">
                  <a:extLst>
                    <a:ext uri="{9D8B030D-6E8A-4147-A177-3AD203B41FA5}">
                      <a16:colId xmlns:a16="http://schemas.microsoft.com/office/drawing/2014/main" xmlns="" val="20006"/>
                    </a:ext>
                  </a:extLst>
                </a:gridCol>
                <a:gridCol w="616180">
                  <a:extLst>
                    <a:ext uri="{9D8B030D-6E8A-4147-A177-3AD203B41FA5}">
                      <a16:colId xmlns:a16="http://schemas.microsoft.com/office/drawing/2014/main" xmlns="" val="20007"/>
                    </a:ext>
                  </a:extLst>
                </a:gridCol>
                <a:gridCol w="616180">
                  <a:extLst>
                    <a:ext uri="{9D8B030D-6E8A-4147-A177-3AD203B41FA5}">
                      <a16:colId xmlns:a16="http://schemas.microsoft.com/office/drawing/2014/main" xmlns="" val="20008"/>
                    </a:ext>
                  </a:extLst>
                </a:gridCol>
                <a:gridCol w="616180">
                  <a:extLst>
                    <a:ext uri="{9D8B030D-6E8A-4147-A177-3AD203B41FA5}">
                      <a16:colId xmlns:a16="http://schemas.microsoft.com/office/drawing/2014/main" xmlns="" val="20009"/>
                    </a:ext>
                  </a:extLst>
                </a:gridCol>
                <a:gridCol w="616180">
                  <a:extLst>
                    <a:ext uri="{9D8B030D-6E8A-4147-A177-3AD203B41FA5}">
                      <a16:colId xmlns:a16="http://schemas.microsoft.com/office/drawing/2014/main" xmlns="" val="20010"/>
                    </a:ext>
                  </a:extLst>
                </a:gridCol>
                <a:gridCol w="616180">
                  <a:extLst>
                    <a:ext uri="{9D8B030D-6E8A-4147-A177-3AD203B41FA5}">
                      <a16:colId xmlns:a16="http://schemas.microsoft.com/office/drawing/2014/main" xmlns="" val="20011"/>
                    </a:ext>
                  </a:extLst>
                </a:gridCol>
                <a:gridCol w="616180">
                  <a:extLst>
                    <a:ext uri="{9D8B030D-6E8A-4147-A177-3AD203B41FA5}">
                      <a16:colId xmlns:a16="http://schemas.microsoft.com/office/drawing/2014/main" xmlns="" val="20012"/>
                    </a:ext>
                  </a:extLst>
                </a:gridCol>
                <a:gridCol w="616180">
                  <a:extLst>
                    <a:ext uri="{9D8B030D-6E8A-4147-A177-3AD203B41FA5}">
                      <a16:colId xmlns:a16="http://schemas.microsoft.com/office/drawing/2014/main" xmlns="" val="20013"/>
                    </a:ext>
                  </a:extLst>
                </a:gridCol>
              </a:tblGrid>
              <a:tr h="370840">
                <a:tc gridSpan="7">
                  <a:txBody>
                    <a:bodyPr/>
                    <a:lstStyle/>
                    <a:p>
                      <a:pPr algn="ctr"/>
                      <a:r>
                        <a:rPr lang="en-US" sz="1800" dirty="0">
                          <a:latin typeface="Times New Roman" pitchFamily="18" charset="0"/>
                          <a:cs typeface="Times New Roman" pitchFamily="18" charset="0"/>
                        </a:rPr>
                        <a:t>1</a:t>
                      </a:r>
                      <a:r>
                        <a:rPr lang="el-GR" sz="1800" baseline="30000" dirty="0">
                          <a:latin typeface="Times New Roman" pitchFamily="18" charset="0"/>
                          <a:cs typeface="Times New Roman" pitchFamily="18" charset="0"/>
                        </a:rPr>
                        <a:t>η</a:t>
                      </a:r>
                      <a:r>
                        <a:rPr lang="el-GR" sz="1800" baseline="0" dirty="0">
                          <a:latin typeface="Times New Roman" pitchFamily="18" charset="0"/>
                          <a:cs typeface="Times New Roman" pitchFamily="18" charset="0"/>
                        </a:rPr>
                        <a:t> εβδομαδιαία ανάπαυση</a:t>
                      </a:r>
                      <a:endParaRPr lang="el-GR" sz="1800" dirty="0">
                        <a:latin typeface="Times New Roman" pitchFamily="18" charset="0"/>
                        <a:cs typeface="Times New Roman" pitchFamily="18" charset="0"/>
                      </a:endParaRPr>
                    </a:p>
                  </a:txBody>
                  <a:tcPr>
                    <a:solidFill>
                      <a:schemeClr val="tx1"/>
                    </a:solidFill>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gridSpan="7">
                  <a:txBody>
                    <a:bodyPr/>
                    <a:lstStyle/>
                    <a:p>
                      <a:pPr algn="ctr"/>
                      <a:r>
                        <a:rPr lang="el-GR" sz="1800" dirty="0">
                          <a:latin typeface="Times New Roman" pitchFamily="18" charset="0"/>
                          <a:cs typeface="Times New Roman" pitchFamily="18" charset="0"/>
                        </a:rPr>
                        <a:t>2</a:t>
                      </a:r>
                      <a:r>
                        <a:rPr lang="el-GR" sz="1800" baseline="30000" dirty="0">
                          <a:latin typeface="Times New Roman" pitchFamily="18" charset="0"/>
                          <a:cs typeface="Times New Roman" pitchFamily="18" charset="0"/>
                        </a:rPr>
                        <a:t>η</a:t>
                      </a:r>
                      <a:r>
                        <a:rPr lang="el-GR" sz="1800" dirty="0">
                          <a:latin typeface="Times New Roman" pitchFamily="18" charset="0"/>
                          <a:cs typeface="Times New Roman" pitchFamily="18" charset="0"/>
                        </a:rPr>
                        <a:t> εβδομαδιαία</a:t>
                      </a:r>
                      <a:r>
                        <a:rPr lang="el-GR" sz="1800" baseline="0" dirty="0">
                          <a:latin typeface="Times New Roman" pitchFamily="18" charset="0"/>
                          <a:cs typeface="Times New Roman" pitchFamily="18" charset="0"/>
                        </a:rPr>
                        <a:t> ανάπαυση</a:t>
                      </a:r>
                      <a:endParaRPr lang="el-GR" sz="1800" dirty="0">
                        <a:latin typeface="Times New Roman" pitchFamily="18" charset="0"/>
                        <a:cs typeface="Times New Roman" pitchFamily="18" charset="0"/>
                      </a:endParaRPr>
                    </a:p>
                  </a:txBody>
                  <a:tcPr>
                    <a:solidFill>
                      <a:schemeClr val="tx1"/>
                    </a:solidFill>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xmlns="" val="10000"/>
                  </a:ext>
                </a:extLst>
              </a:tr>
              <a:tr h="370840">
                <a:tc>
                  <a:txBody>
                    <a:bodyPr/>
                    <a:lstStyle/>
                    <a:p>
                      <a:endParaRPr lang="el-GR" sz="1800" dirty="0">
                        <a:latin typeface="Times New Roman" pitchFamily="18" charset="0"/>
                        <a:cs typeface="Times New Roman" pitchFamily="18" charset="0"/>
                      </a:endParaRPr>
                    </a:p>
                  </a:txBody>
                  <a:tcPr/>
                </a:tc>
                <a:tc>
                  <a:txBody>
                    <a:bodyPr/>
                    <a:lstStyle/>
                    <a:p>
                      <a:endParaRPr lang="el-GR" sz="1800" dirty="0">
                        <a:latin typeface="Times New Roman" pitchFamily="18" charset="0"/>
                        <a:cs typeface="Times New Roman" pitchFamily="18" charset="0"/>
                      </a:endParaRPr>
                    </a:p>
                  </a:txBody>
                  <a:tcPr/>
                </a:tc>
                <a:tc>
                  <a:txBody>
                    <a:bodyPr/>
                    <a:lstStyle/>
                    <a:p>
                      <a:endParaRPr lang="el-GR" sz="1800" dirty="0">
                        <a:latin typeface="Times New Roman" pitchFamily="18" charset="0"/>
                        <a:cs typeface="Times New Roman" pitchFamily="18" charset="0"/>
                      </a:endParaRPr>
                    </a:p>
                  </a:txBody>
                  <a:tcPr>
                    <a:solidFill>
                      <a:srgbClr val="FF0000"/>
                    </a:solidFill>
                  </a:tcPr>
                </a:tc>
                <a:tc>
                  <a:txBody>
                    <a:bodyPr/>
                    <a:lstStyle/>
                    <a:p>
                      <a:endParaRPr lang="el-GR" sz="1800" dirty="0">
                        <a:latin typeface="Times New Roman" pitchFamily="18" charset="0"/>
                        <a:cs typeface="Times New Roman" pitchFamily="18" charset="0"/>
                      </a:endParaRPr>
                    </a:p>
                  </a:txBody>
                  <a:tcPr>
                    <a:solidFill>
                      <a:srgbClr val="FF0000"/>
                    </a:solidFill>
                  </a:tcPr>
                </a:tc>
                <a:tc>
                  <a:txBody>
                    <a:bodyPr/>
                    <a:lstStyle/>
                    <a:p>
                      <a:pPr algn="ctr"/>
                      <a:r>
                        <a:rPr lang="el-GR" sz="1800" dirty="0">
                          <a:latin typeface="Times New Roman" pitchFamily="18" charset="0"/>
                          <a:cs typeface="Times New Roman" pitchFamily="18" charset="0"/>
                        </a:rPr>
                        <a:t>24</a:t>
                      </a:r>
                      <a:r>
                        <a:rPr lang="en-US" sz="1800" dirty="0">
                          <a:latin typeface="Times New Roman" pitchFamily="18" charset="0"/>
                          <a:cs typeface="Times New Roman" pitchFamily="18" charset="0"/>
                        </a:rPr>
                        <a:t>h</a:t>
                      </a:r>
                      <a:endParaRPr lang="el-GR" sz="1800" dirty="0">
                        <a:latin typeface="Times New Roman" pitchFamily="18" charset="0"/>
                        <a:cs typeface="Times New Roman" pitchFamily="18" charset="0"/>
                      </a:endParaRPr>
                    </a:p>
                  </a:txBody>
                  <a:tcPr>
                    <a:solidFill>
                      <a:srgbClr val="FFFF00"/>
                    </a:solidFill>
                  </a:tcPr>
                </a:tc>
                <a:tc>
                  <a:txBody>
                    <a:bodyPr/>
                    <a:lstStyle/>
                    <a:p>
                      <a:pPr algn="ctr"/>
                      <a:r>
                        <a:rPr lang="en-US" sz="1800" dirty="0">
                          <a:latin typeface="Times New Roman" pitchFamily="18" charset="0"/>
                          <a:cs typeface="Times New Roman" pitchFamily="18" charset="0"/>
                        </a:rPr>
                        <a:t>24h</a:t>
                      </a:r>
                      <a:endParaRPr lang="el-GR" sz="1800" dirty="0">
                        <a:latin typeface="Times New Roman" pitchFamily="18" charset="0"/>
                        <a:cs typeface="Times New Roman" pitchFamily="18" charset="0"/>
                      </a:endParaRPr>
                    </a:p>
                  </a:txBody>
                  <a:tcPr>
                    <a:solidFill>
                      <a:srgbClr val="FFFF00"/>
                    </a:solidFill>
                  </a:tcPr>
                </a:tc>
                <a:tc>
                  <a:txBody>
                    <a:bodyPr/>
                    <a:lstStyle/>
                    <a:p>
                      <a:pPr algn="ctr"/>
                      <a:r>
                        <a:rPr lang="en-US" sz="1800" dirty="0">
                          <a:latin typeface="Times New Roman" pitchFamily="18" charset="0"/>
                          <a:cs typeface="Times New Roman" pitchFamily="18" charset="0"/>
                        </a:rPr>
                        <a:t>24h</a:t>
                      </a:r>
                      <a:endParaRPr lang="el-GR" sz="1800" dirty="0">
                        <a:latin typeface="Times New Roman" pitchFamily="18" charset="0"/>
                        <a:cs typeface="Times New Roman" pitchFamily="18" charset="0"/>
                      </a:endParaRPr>
                    </a:p>
                  </a:txBody>
                  <a:tcPr>
                    <a:solidFill>
                      <a:srgbClr val="FFFF00"/>
                    </a:solidFill>
                  </a:tcPr>
                </a:tc>
                <a:tc>
                  <a:txBody>
                    <a:bodyPr/>
                    <a:lstStyle/>
                    <a:p>
                      <a:pPr algn="ctr"/>
                      <a:r>
                        <a:rPr lang="en-US" sz="1800" dirty="0">
                          <a:latin typeface="Times New Roman" pitchFamily="18" charset="0"/>
                          <a:cs typeface="Times New Roman" pitchFamily="18" charset="0"/>
                        </a:rPr>
                        <a:t>24h</a:t>
                      </a:r>
                      <a:endParaRPr lang="el-GR" sz="1800" dirty="0">
                        <a:latin typeface="Times New Roman" pitchFamily="18" charset="0"/>
                        <a:cs typeface="Times New Roman" pitchFamily="18" charset="0"/>
                      </a:endParaRPr>
                    </a:p>
                  </a:txBody>
                  <a:tcPr>
                    <a:solidFill>
                      <a:srgbClr val="FFFF00"/>
                    </a:solidFill>
                  </a:tcPr>
                </a:tc>
                <a:tc>
                  <a:txBody>
                    <a:bodyPr/>
                    <a:lstStyle/>
                    <a:p>
                      <a:pPr algn="ctr"/>
                      <a:r>
                        <a:rPr lang="en-US" sz="1800" dirty="0">
                          <a:latin typeface="Times New Roman" pitchFamily="18" charset="0"/>
                          <a:cs typeface="Times New Roman" pitchFamily="18" charset="0"/>
                        </a:rPr>
                        <a:t>24h</a:t>
                      </a:r>
                      <a:endParaRPr lang="el-GR" sz="1800" dirty="0">
                        <a:latin typeface="Times New Roman" pitchFamily="18" charset="0"/>
                        <a:cs typeface="Times New Roman" pitchFamily="18" charset="0"/>
                      </a:endParaRPr>
                    </a:p>
                  </a:txBody>
                  <a:tcPr>
                    <a:solidFill>
                      <a:srgbClr val="FFFF00"/>
                    </a:solidFill>
                  </a:tcPr>
                </a:tc>
                <a:tc>
                  <a:txBody>
                    <a:bodyPr/>
                    <a:lstStyle/>
                    <a:p>
                      <a:pPr algn="ctr"/>
                      <a:r>
                        <a:rPr lang="en-US" sz="1800" dirty="0">
                          <a:latin typeface="Times New Roman" pitchFamily="18" charset="0"/>
                          <a:cs typeface="Times New Roman" pitchFamily="18" charset="0"/>
                        </a:rPr>
                        <a:t>24h</a:t>
                      </a:r>
                      <a:endParaRPr lang="el-GR" sz="1800" dirty="0">
                        <a:latin typeface="Times New Roman" pitchFamily="18" charset="0"/>
                        <a:cs typeface="Times New Roman" pitchFamily="18" charset="0"/>
                      </a:endParaRPr>
                    </a:p>
                  </a:txBody>
                  <a:tcPr>
                    <a:solidFill>
                      <a:srgbClr val="FFFF00"/>
                    </a:solidFill>
                  </a:tcPr>
                </a:tc>
                <a:tc>
                  <a:txBody>
                    <a:bodyPr/>
                    <a:lstStyle/>
                    <a:p>
                      <a:endParaRPr lang="el-GR" sz="1800" dirty="0">
                        <a:latin typeface="Times New Roman" pitchFamily="18" charset="0"/>
                        <a:cs typeface="Times New Roman" pitchFamily="18" charset="0"/>
                      </a:endParaRPr>
                    </a:p>
                  </a:txBody>
                  <a:tcPr>
                    <a:solidFill>
                      <a:srgbClr val="FF0000"/>
                    </a:solidFill>
                  </a:tcPr>
                </a:tc>
                <a:tc>
                  <a:txBody>
                    <a:bodyPr/>
                    <a:lstStyle/>
                    <a:p>
                      <a:endParaRPr lang="el-GR" sz="1800" dirty="0">
                        <a:latin typeface="Times New Roman" pitchFamily="18" charset="0"/>
                        <a:cs typeface="Times New Roman" pitchFamily="18" charset="0"/>
                      </a:endParaRPr>
                    </a:p>
                  </a:txBody>
                  <a:tcPr>
                    <a:solidFill>
                      <a:srgbClr val="FF0000"/>
                    </a:solidFill>
                  </a:tcPr>
                </a:tc>
                <a:tc>
                  <a:txBody>
                    <a:bodyPr/>
                    <a:lstStyle/>
                    <a:p>
                      <a:endParaRPr lang="el-GR" sz="1800" dirty="0">
                        <a:latin typeface="Times New Roman" pitchFamily="18" charset="0"/>
                        <a:cs typeface="Times New Roman" pitchFamily="18" charset="0"/>
                      </a:endParaRPr>
                    </a:p>
                  </a:txBody>
                  <a:tcPr/>
                </a:tc>
                <a:tc>
                  <a:txBody>
                    <a:bodyPr/>
                    <a:lstStyle/>
                    <a:p>
                      <a:endParaRPr lang="el-GR" sz="18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370840">
                <a:tc>
                  <a:txBody>
                    <a:bodyPr/>
                    <a:lstStyle/>
                    <a:p>
                      <a:endParaRPr lang="el-GR" sz="1800" dirty="0">
                        <a:latin typeface="Times New Roman" pitchFamily="18" charset="0"/>
                        <a:cs typeface="Times New Roman" pitchFamily="18" charset="0"/>
                      </a:endParaRPr>
                    </a:p>
                  </a:txBody>
                  <a:tcPr>
                    <a:solidFill>
                      <a:schemeClr val="bg2">
                        <a:lumMod val="90000"/>
                      </a:schemeClr>
                    </a:solidFill>
                  </a:tcPr>
                </a:tc>
                <a:tc>
                  <a:txBody>
                    <a:bodyPr/>
                    <a:lstStyle/>
                    <a:p>
                      <a:endParaRPr lang="el-GR" sz="1800" dirty="0">
                        <a:latin typeface="Times New Roman" pitchFamily="18" charset="0"/>
                        <a:cs typeface="Times New Roman" pitchFamily="18" charset="0"/>
                      </a:endParaRPr>
                    </a:p>
                  </a:txBody>
                  <a:tcPr>
                    <a:solidFill>
                      <a:schemeClr val="bg2">
                        <a:lumMod val="90000"/>
                      </a:schemeClr>
                    </a:solidFill>
                  </a:tcPr>
                </a:tc>
                <a:tc gridSpan="2">
                  <a:txBody>
                    <a:bodyPr/>
                    <a:lstStyle/>
                    <a:p>
                      <a:pPr algn="ctr"/>
                      <a:r>
                        <a:rPr lang="el-GR" sz="1800" dirty="0">
                          <a:latin typeface="Times New Roman" pitchFamily="18" charset="0"/>
                          <a:cs typeface="Times New Roman" pitchFamily="18" charset="0"/>
                        </a:rPr>
                        <a:t>45</a:t>
                      </a:r>
                      <a:r>
                        <a:rPr lang="en-US" sz="1800" dirty="0">
                          <a:latin typeface="Times New Roman" pitchFamily="18" charset="0"/>
                          <a:cs typeface="Times New Roman" pitchFamily="18" charset="0"/>
                        </a:rPr>
                        <a:t>h</a:t>
                      </a:r>
                      <a:endParaRPr lang="el-GR" sz="1800" dirty="0">
                        <a:latin typeface="Times New Roman" pitchFamily="18" charset="0"/>
                        <a:cs typeface="Times New Roman" pitchFamily="18" charset="0"/>
                      </a:endParaRPr>
                    </a:p>
                  </a:txBody>
                  <a:tcPr>
                    <a:solidFill>
                      <a:schemeClr val="bg2">
                        <a:lumMod val="90000"/>
                      </a:schemeClr>
                    </a:solidFill>
                  </a:tcPr>
                </a:tc>
                <a:tc hMerge="1">
                  <a:txBody>
                    <a:bodyPr/>
                    <a:lstStyle/>
                    <a:p>
                      <a:endParaRPr lang="el-GR" dirty="0"/>
                    </a:p>
                  </a:txBody>
                  <a:tcPr/>
                </a:tc>
                <a:tc>
                  <a:txBody>
                    <a:bodyPr/>
                    <a:lstStyle/>
                    <a:p>
                      <a:endParaRPr lang="el-GR" sz="1800" dirty="0">
                        <a:latin typeface="Times New Roman" pitchFamily="18" charset="0"/>
                        <a:cs typeface="Times New Roman" pitchFamily="18" charset="0"/>
                      </a:endParaRPr>
                    </a:p>
                  </a:txBody>
                  <a:tcPr>
                    <a:solidFill>
                      <a:schemeClr val="bg2">
                        <a:lumMod val="90000"/>
                      </a:schemeClr>
                    </a:solidFill>
                  </a:tcPr>
                </a:tc>
                <a:tc>
                  <a:txBody>
                    <a:bodyPr/>
                    <a:lstStyle/>
                    <a:p>
                      <a:endParaRPr lang="el-GR" sz="1800" dirty="0">
                        <a:latin typeface="Times New Roman" pitchFamily="18" charset="0"/>
                        <a:cs typeface="Times New Roman" pitchFamily="18" charset="0"/>
                      </a:endParaRPr>
                    </a:p>
                  </a:txBody>
                  <a:tcPr>
                    <a:solidFill>
                      <a:schemeClr val="bg2">
                        <a:lumMod val="90000"/>
                      </a:schemeClr>
                    </a:solidFill>
                  </a:tcPr>
                </a:tc>
                <a:tc>
                  <a:txBody>
                    <a:bodyPr/>
                    <a:lstStyle/>
                    <a:p>
                      <a:endParaRPr lang="el-GR" sz="1800" dirty="0">
                        <a:latin typeface="Times New Roman" pitchFamily="18" charset="0"/>
                        <a:cs typeface="Times New Roman" pitchFamily="18" charset="0"/>
                      </a:endParaRPr>
                    </a:p>
                  </a:txBody>
                  <a:tcPr>
                    <a:solidFill>
                      <a:schemeClr val="bg2">
                        <a:lumMod val="90000"/>
                      </a:schemeClr>
                    </a:solidFill>
                  </a:tcPr>
                </a:tc>
                <a:tc>
                  <a:txBody>
                    <a:bodyPr/>
                    <a:lstStyle/>
                    <a:p>
                      <a:endParaRPr lang="el-GR" sz="1800" dirty="0">
                        <a:latin typeface="Times New Roman" pitchFamily="18" charset="0"/>
                        <a:cs typeface="Times New Roman" pitchFamily="18" charset="0"/>
                      </a:endParaRPr>
                    </a:p>
                  </a:txBody>
                  <a:tcPr>
                    <a:solidFill>
                      <a:schemeClr val="bg2">
                        <a:lumMod val="90000"/>
                      </a:schemeClr>
                    </a:solidFill>
                  </a:tcPr>
                </a:tc>
                <a:tc>
                  <a:txBody>
                    <a:bodyPr/>
                    <a:lstStyle/>
                    <a:p>
                      <a:endParaRPr lang="el-GR" sz="1800" dirty="0">
                        <a:latin typeface="Times New Roman" pitchFamily="18" charset="0"/>
                        <a:cs typeface="Times New Roman" pitchFamily="18" charset="0"/>
                      </a:endParaRPr>
                    </a:p>
                  </a:txBody>
                  <a:tcPr>
                    <a:solidFill>
                      <a:schemeClr val="bg2">
                        <a:lumMod val="90000"/>
                      </a:schemeClr>
                    </a:solidFill>
                  </a:tcPr>
                </a:tc>
                <a:tc>
                  <a:txBody>
                    <a:bodyPr/>
                    <a:lstStyle/>
                    <a:p>
                      <a:endParaRPr lang="el-GR" sz="1800" dirty="0">
                        <a:latin typeface="Times New Roman" pitchFamily="18" charset="0"/>
                        <a:cs typeface="Times New Roman" pitchFamily="18" charset="0"/>
                      </a:endParaRPr>
                    </a:p>
                  </a:txBody>
                  <a:tcPr>
                    <a:solidFill>
                      <a:schemeClr val="bg2">
                        <a:lumMod val="90000"/>
                      </a:schemeClr>
                    </a:solidFill>
                  </a:tcPr>
                </a:tc>
                <a:tc gridSpan="2">
                  <a:txBody>
                    <a:bodyPr/>
                    <a:lstStyle/>
                    <a:p>
                      <a:pPr algn="ctr"/>
                      <a:r>
                        <a:rPr lang="en-US" sz="1800" dirty="0">
                          <a:latin typeface="Times New Roman" pitchFamily="18" charset="0"/>
                          <a:cs typeface="Times New Roman" pitchFamily="18" charset="0"/>
                        </a:rPr>
                        <a:t>45h</a:t>
                      </a:r>
                      <a:endParaRPr lang="el-GR" sz="1800" dirty="0">
                        <a:latin typeface="Times New Roman" pitchFamily="18" charset="0"/>
                        <a:cs typeface="Times New Roman" pitchFamily="18" charset="0"/>
                      </a:endParaRPr>
                    </a:p>
                  </a:txBody>
                  <a:tcPr>
                    <a:solidFill>
                      <a:schemeClr val="bg2">
                        <a:lumMod val="90000"/>
                      </a:schemeClr>
                    </a:solidFill>
                  </a:tcPr>
                </a:tc>
                <a:tc hMerge="1">
                  <a:txBody>
                    <a:bodyPr/>
                    <a:lstStyle/>
                    <a:p>
                      <a:endParaRPr lang="el-GR" dirty="0"/>
                    </a:p>
                  </a:txBody>
                  <a:tcPr/>
                </a:tc>
                <a:tc>
                  <a:txBody>
                    <a:bodyPr/>
                    <a:lstStyle/>
                    <a:p>
                      <a:endParaRPr lang="el-GR" sz="1800" dirty="0">
                        <a:latin typeface="Times New Roman" pitchFamily="18" charset="0"/>
                        <a:cs typeface="Times New Roman" pitchFamily="18" charset="0"/>
                      </a:endParaRPr>
                    </a:p>
                  </a:txBody>
                  <a:tcPr>
                    <a:solidFill>
                      <a:schemeClr val="bg2">
                        <a:lumMod val="90000"/>
                      </a:schemeClr>
                    </a:solidFill>
                  </a:tcPr>
                </a:tc>
                <a:tc>
                  <a:txBody>
                    <a:bodyPr/>
                    <a:lstStyle/>
                    <a:p>
                      <a:endParaRPr lang="el-GR" sz="1800" dirty="0">
                        <a:latin typeface="Times New Roman" pitchFamily="18" charset="0"/>
                        <a:cs typeface="Times New Roman" pitchFamily="18" charset="0"/>
                      </a:endParaRPr>
                    </a:p>
                  </a:txBody>
                  <a:tcPr>
                    <a:solidFill>
                      <a:schemeClr val="bg2">
                        <a:lumMod val="90000"/>
                      </a:schemeClr>
                    </a:solidFill>
                  </a:tcPr>
                </a:tc>
                <a:extLst>
                  <a:ext uri="{0D108BD9-81ED-4DB2-BD59-A6C34878D82A}">
                    <a16:rowId xmlns:a16="http://schemas.microsoft.com/office/drawing/2014/main" xmlns="" val="10002"/>
                  </a:ext>
                </a:extLst>
              </a:tr>
            </a:tbl>
          </a:graphicData>
        </a:graphic>
      </p:graphicFrame>
      <p:sp>
        <p:nvSpPr>
          <p:cNvPr id="8" name="5 - Ορθογώνιο"/>
          <p:cNvSpPr/>
          <p:nvPr/>
        </p:nvSpPr>
        <p:spPr>
          <a:xfrm>
            <a:off x="0" y="4437112"/>
            <a:ext cx="9144000" cy="1200329"/>
          </a:xfrm>
          <a:prstGeom prst="rect">
            <a:avLst/>
          </a:prstGeom>
        </p:spPr>
        <p:txBody>
          <a:bodyPr wrap="square">
            <a:spAutoFit/>
          </a:bodyPr>
          <a:lstStyle/>
          <a:p>
            <a:pPr algn="just"/>
            <a:r>
              <a:rPr lang="el-GR" b="1" u="sng" dirty="0">
                <a:latin typeface="Arial" pitchFamily="34" charset="0"/>
                <a:cs typeface="Arial" pitchFamily="34" charset="0"/>
              </a:rPr>
              <a:t>Μειωμένη περίοδος εβδομαδιαίας ανάπαυσης</a:t>
            </a:r>
            <a:r>
              <a:rPr lang="el-GR" b="1" dirty="0">
                <a:latin typeface="Arial" pitchFamily="34" charset="0"/>
                <a:cs typeface="Arial" pitchFamily="34" charset="0"/>
              </a:rPr>
              <a:t> [ </a:t>
            </a:r>
            <a:r>
              <a:rPr lang="el-GR" b="1" u="sng" dirty="0">
                <a:latin typeface="Arial" pitchFamily="34" charset="0"/>
                <a:cs typeface="Arial" pitchFamily="34" charset="0"/>
              </a:rPr>
              <a:t>Α33</a:t>
            </a:r>
            <a:r>
              <a:rPr lang="el-GR" b="1" dirty="0">
                <a:latin typeface="Arial" pitchFamily="34" charset="0"/>
                <a:cs typeface="Arial" pitchFamily="34" charset="0"/>
              </a:rPr>
              <a:t>-</a:t>
            </a:r>
            <a:r>
              <a:rPr lang="el-GR" b="1" u="sng" dirty="0">
                <a:latin typeface="Arial" pitchFamily="34" charset="0"/>
                <a:cs typeface="Arial" pitchFamily="34" charset="0"/>
              </a:rPr>
              <a:t>Α34</a:t>
            </a:r>
            <a:r>
              <a:rPr lang="el-GR" b="1" dirty="0">
                <a:latin typeface="Arial" pitchFamily="34" charset="0"/>
                <a:cs typeface="Arial" pitchFamily="34" charset="0"/>
              </a:rPr>
              <a:t>-</a:t>
            </a:r>
            <a:r>
              <a:rPr lang="el-GR" b="1" u="sng" dirty="0">
                <a:latin typeface="Arial" pitchFamily="34" charset="0"/>
                <a:cs typeface="Arial" pitchFamily="34" charset="0"/>
              </a:rPr>
              <a:t>Α35</a:t>
            </a:r>
            <a:r>
              <a:rPr lang="el-GR" b="1" dirty="0">
                <a:latin typeface="Arial" pitchFamily="34" charset="0"/>
                <a:cs typeface="Arial" pitchFamily="34" charset="0"/>
              </a:rPr>
              <a:t>-</a:t>
            </a:r>
            <a:r>
              <a:rPr lang="el-GR" b="1" u="sng" dirty="0">
                <a:latin typeface="Arial" pitchFamily="34" charset="0"/>
                <a:cs typeface="Arial" pitchFamily="34" charset="0"/>
              </a:rPr>
              <a:t>Α42</a:t>
            </a:r>
            <a:r>
              <a:rPr lang="el-GR" b="1" dirty="0">
                <a:latin typeface="Arial" pitchFamily="34" charset="0"/>
                <a:cs typeface="Arial" pitchFamily="34" charset="0"/>
              </a:rPr>
              <a:t> ]: </a:t>
            </a:r>
          </a:p>
          <a:p>
            <a:pPr algn="just"/>
            <a:r>
              <a:rPr lang="el-GR" b="1" dirty="0">
                <a:latin typeface="Arial" pitchFamily="34" charset="0"/>
                <a:cs typeface="Arial" pitchFamily="34" charset="0"/>
              </a:rPr>
              <a:t>-</a:t>
            </a:r>
            <a:r>
              <a:rPr lang="el-GR" dirty="0">
                <a:latin typeface="Arial" pitchFamily="34" charset="0"/>
                <a:cs typeface="Arial" pitchFamily="34" charset="0"/>
              </a:rPr>
              <a:t>Κάθε περίοδος ανάπαυσης από 24 έως 45 συνεχόμενες ώρες, εφόσον η μείωση αυτή αντισταθμίζεται με ισοδύναμη ανάπαυση που λαμβάνεται συνολικά πριν από το τέλος της τρίτης εβδομάδας που έπεται της εν λόγω εβδομάδας.</a:t>
            </a:r>
          </a:p>
        </p:txBody>
      </p:sp>
      <p:graphicFrame>
        <p:nvGraphicFramePr>
          <p:cNvPr id="9" name="5 - Πίνακας"/>
          <p:cNvGraphicFramePr>
            <a:graphicFrameLocks noGrp="1"/>
          </p:cNvGraphicFramePr>
          <p:nvPr/>
        </p:nvGraphicFramePr>
        <p:xfrm>
          <a:off x="3000364" y="5643578"/>
          <a:ext cx="5857915" cy="670560"/>
        </p:xfrm>
        <a:graphic>
          <a:graphicData uri="http://schemas.openxmlformats.org/drawingml/2006/table">
            <a:tbl>
              <a:tblPr firstRow="1" bandRow="1">
                <a:tableStyleId>{5C22544A-7EE6-4342-B048-85BDC9FD1C3A}</a:tableStyleId>
              </a:tblPr>
              <a:tblGrid>
                <a:gridCol w="1280063">
                  <a:extLst>
                    <a:ext uri="{9D8B030D-6E8A-4147-A177-3AD203B41FA5}">
                      <a16:colId xmlns:a16="http://schemas.microsoft.com/office/drawing/2014/main" xmlns="" val="20000"/>
                    </a:ext>
                  </a:extLst>
                </a:gridCol>
                <a:gridCol w="1280063">
                  <a:extLst>
                    <a:ext uri="{9D8B030D-6E8A-4147-A177-3AD203B41FA5}">
                      <a16:colId xmlns:a16="http://schemas.microsoft.com/office/drawing/2014/main" xmlns="" val="20001"/>
                    </a:ext>
                  </a:extLst>
                </a:gridCol>
                <a:gridCol w="1280063">
                  <a:extLst>
                    <a:ext uri="{9D8B030D-6E8A-4147-A177-3AD203B41FA5}">
                      <a16:colId xmlns:a16="http://schemas.microsoft.com/office/drawing/2014/main" xmlns="" val="20002"/>
                    </a:ext>
                  </a:extLst>
                </a:gridCol>
                <a:gridCol w="2017726">
                  <a:extLst>
                    <a:ext uri="{9D8B030D-6E8A-4147-A177-3AD203B41FA5}">
                      <a16:colId xmlns:a16="http://schemas.microsoft.com/office/drawing/2014/main" xmlns="" val="20003"/>
                    </a:ext>
                  </a:extLst>
                </a:gridCol>
              </a:tblGrid>
              <a:tr h="227006">
                <a:tc>
                  <a:txBody>
                    <a:bodyPr/>
                    <a:lstStyle/>
                    <a:p>
                      <a:pPr algn="ctr"/>
                      <a:r>
                        <a:rPr lang="el-GR" sz="1200" dirty="0">
                          <a:latin typeface="Times New Roman" pitchFamily="18" charset="0"/>
                          <a:cs typeface="Times New Roman" pitchFamily="18" charset="0"/>
                        </a:rPr>
                        <a:t>1</a:t>
                      </a:r>
                      <a:r>
                        <a:rPr lang="el-GR" sz="1200" baseline="30000" dirty="0">
                          <a:latin typeface="Times New Roman" pitchFamily="18" charset="0"/>
                          <a:cs typeface="Times New Roman" pitchFamily="18" charset="0"/>
                        </a:rPr>
                        <a:t>η</a:t>
                      </a:r>
                      <a:r>
                        <a:rPr lang="el-GR" sz="1200" baseline="0" dirty="0">
                          <a:latin typeface="Times New Roman" pitchFamily="18" charset="0"/>
                          <a:cs typeface="Times New Roman" pitchFamily="18" charset="0"/>
                        </a:rPr>
                        <a:t> εβδομάδα</a:t>
                      </a:r>
                      <a:endParaRPr lang="el-GR" sz="1200" dirty="0">
                        <a:latin typeface="Times New Roman" pitchFamily="18" charset="0"/>
                        <a:cs typeface="Times New Roman" pitchFamily="18" charset="0"/>
                      </a:endParaRPr>
                    </a:p>
                  </a:txBody>
                  <a:tcPr>
                    <a:solidFill>
                      <a:schemeClr val="tx1"/>
                    </a:solidFill>
                  </a:tcPr>
                </a:tc>
                <a:tc>
                  <a:txBody>
                    <a:bodyPr/>
                    <a:lstStyle/>
                    <a:p>
                      <a:pPr algn="ctr"/>
                      <a:r>
                        <a:rPr lang="el-GR" sz="1200" baseline="0" dirty="0">
                          <a:latin typeface="Times New Roman" pitchFamily="18" charset="0"/>
                          <a:cs typeface="Times New Roman" pitchFamily="18" charset="0"/>
                        </a:rPr>
                        <a:t>2</a:t>
                      </a:r>
                      <a:r>
                        <a:rPr lang="el-GR" sz="1200" baseline="30000" dirty="0">
                          <a:latin typeface="Times New Roman" pitchFamily="18" charset="0"/>
                          <a:cs typeface="Times New Roman" pitchFamily="18" charset="0"/>
                        </a:rPr>
                        <a:t>η</a:t>
                      </a:r>
                      <a:r>
                        <a:rPr lang="el-GR" sz="1200" baseline="0" dirty="0">
                          <a:latin typeface="Times New Roman" pitchFamily="18" charset="0"/>
                          <a:cs typeface="Times New Roman" pitchFamily="18" charset="0"/>
                        </a:rPr>
                        <a:t> εβδομάδα</a:t>
                      </a:r>
                      <a:endParaRPr lang="el-GR" sz="1200" dirty="0">
                        <a:latin typeface="Times New Roman" pitchFamily="18" charset="0"/>
                        <a:cs typeface="Times New Roman" pitchFamily="18" charset="0"/>
                      </a:endParaRPr>
                    </a:p>
                  </a:txBody>
                  <a:tcPr>
                    <a:solidFill>
                      <a:schemeClr val="tx1"/>
                    </a:solidFill>
                  </a:tcPr>
                </a:tc>
                <a:tc>
                  <a:txBody>
                    <a:bodyPr/>
                    <a:lstStyle/>
                    <a:p>
                      <a:pPr algn="ctr"/>
                      <a:r>
                        <a:rPr lang="el-GR" sz="1200" baseline="0" dirty="0">
                          <a:latin typeface="Times New Roman" pitchFamily="18" charset="0"/>
                          <a:cs typeface="Times New Roman" pitchFamily="18" charset="0"/>
                        </a:rPr>
                        <a:t>3</a:t>
                      </a:r>
                      <a:r>
                        <a:rPr lang="el-GR" sz="1200" baseline="30000" dirty="0">
                          <a:latin typeface="Times New Roman" pitchFamily="18" charset="0"/>
                          <a:cs typeface="Times New Roman" pitchFamily="18" charset="0"/>
                        </a:rPr>
                        <a:t>η</a:t>
                      </a:r>
                      <a:r>
                        <a:rPr lang="el-GR" sz="1200" baseline="0" dirty="0">
                          <a:latin typeface="Times New Roman" pitchFamily="18" charset="0"/>
                          <a:cs typeface="Times New Roman" pitchFamily="18" charset="0"/>
                        </a:rPr>
                        <a:t> εβδομάδα</a:t>
                      </a:r>
                      <a:endParaRPr lang="el-GR" sz="1200" dirty="0">
                        <a:latin typeface="Times New Roman" pitchFamily="18" charset="0"/>
                        <a:cs typeface="Times New Roman" pitchFamily="18" charset="0"/>
                      </a:endParaRPr>
                    </a:p>
                  </a:txBody>
                  <a:tcPr>
                    <a:solidFill>
                      <a:schemeClr val="tx1"/>
                    </a:solidFill>
                  </a:tcPr>
                </a:tc>
                <a:tc>
                  <a:txBody>
                    <a:bodyPr/>
                    <a:lstStyle/>
                    <a:p>
                      <a:pPr algn="ctr"/>
                      <a:r>
                        <a:rPr lang="el-GR" sz="1200" baseline="0" dirty="0">
                          <a:latin typeface="Times New Roman" pitchFamily="18" charset="0"/>
                          <a:cs typeface="Times New Roman" pitchFamily="18" charset="0"/>
                        </a:rPr>
                        <a:t>4</a:t>
                      </a:r>
                      <a:r>
                        <a:rPr lang="el-GR" sz="1200" baseline="30000" dirty="0">
                          <a:latin typeface="Times New Roman" pitchFamily="18" charset="0"/>
                          <a:cs typeface="Times New Roman" pitchFamily="18" charset="0"/>
                        </a:rPr>
                        <a:t>η</a:t>
                      </a:r>
                      <a:r>
                        <a:rPr lang="el-GR" sz="1200" baseline="0" dirty="0">
                          <a:latin typeface="Times New Roman" pitchFamily="18" charset="0"/>
                          <a:cs typeface="Times New Roman" pitchFamily="18" charset="0"/>
                        </a:rPr>
                        <a:t> εβδομάδα</a:t>
                      </a:r>
                      <a:endParaRPr lang="el-GR" sz="1200" dirty="0">
                        <a:latin typeface="Times New Roman" pitchFamily="18" charset="0"/>
                        <a:cs typeface="Times New Roman" pitchFamily="18" charset="0"/>
                      </a:endParaRPr>
                    </a:p>
                  </a:txBody>
                  <a:tcPr>
                    <a:solidFill>
                      <a:schemeClr val="tx1"/>
                    </a:solidFill>
                  </a:tcPr>
                </a:tc>
                <a:extLst>
                  <a:ext uri="{0D108BD9-81ED-4DB2-BD59-A6C34878D82A}">
                    <a16:rowId xmlns:a16="http://schemas.microsoft.com/office/drawing/2014/main" xmlns="" val="10000"/>
                  </a:ext>
                </a:extLst>
              </a:tr>
              <a:tr h="223500">
                <a:tc>
                  <a:txBody>
                    <a:bodyPr/>
                    <a:lstStyle/>
                    <a:p>
                      <a:pPr algn="ctr"/>
                      <a:r>
                        <a:rPr lang="el-GR" sz="2000" dirty="0">
                          <a:solidFill>
                            <a:srgbClr val="00B050"/>
                          </a:solidFill>
                          <a:latin typeface="Times New Roman" pitchFamily="18" charset="0"/>
                          <a:cs typeface="Times New Roman" pitchFamily="18" charset="0"/>
                        </a:rPr>
                        <a:t>24</a:t>
                      </a:r>
                      <a:r>
                        <a:rPr lang="en-US" sz="2000" dirty="0">
                          <a:solidFill>
                            <a:srgbClr val="00B050"/>
                          </a:solidFill>
                          <a:latin typeface="Times New Roman" pitchFamily="18" charset="0"/>
                          <a:cs typeface="Times New Roman" pitchFamily="18" charset="0"/>
                        </a:rPr>
                        <a:t>h</a:t>
                      </a:r>
                      <a:endParaRPr lang="el-GR" sz="2000" dirty="0">
                        <a:solidFill>
                          <a:srgbClr val="00B050"/>
                        </a:solidFill>
                        <a:latin typeface="Times New Roman" pitchFamily="18" charset="0"/>
                        <a:cs typeface="Times New Roman" pitchFamily="18" charset="0"/>
                      </a:endParaRPr>
                    </a:p>
                  </a:txBody>
                  <a:tcPr/>
                </a:tc>
                <a:tc>
                  <a:txBody>
                    <a:bodyPr/>
                    <a:lstStyle/>
                    <a:p>
                      <a:pPr algn="ctr"/>
                      <a:r>
                        <a:rPr lang="el-GR" sz="2000" dirty="0">
                          <a:solidFill>
                            <a:schemeClr val="tx1"/>
                          </a:solidFill>
                          <a:latin typeface="Times New Roman" pitchFamily="18" charset="0"/>
                          <a:cs typeface="Times New Roman" pitchFamily="18" charset="0"/>
                        </a:rPr>
                        <a:t>45</a:t>
                      </a:r>
                      <a:r>
                        <a:rPr lang="en-US" sz="2000" dirty="0">
                          <a:solidFill>
                            <a:schemeClr val="tx1"/>
                          </a:solidFill>
                          <a:latin typeface="Times New Roman" pitchFamily="18" charset="0"/>
                          <a:cs typeface="Times New Roman" pitchFamily="18" charset="0"/>
                        </a:rPr>
                        <a:t>h</a:t>
                      </a:r>
                      <a:endParaRPr lang="el-GR" sz="2000" dirty="0">
                        <a:solidFill>
                          <a:schemeClr val="tx1"/>
                        </a:solidFill>
                        <a:latin typeface="Times New Roman" pitchFamily="18" charset="0"/>
                        <a:cs typeface="Times New Roman" pitchFamily="18" charset="0"/>
                      </a:endParaRPr>
                    </a:p>
                  </a:txBody>
                  <a:tcPr/>
                </a:tc>
                <a:tc>
                  <a:txBody>
                    <a:bodyPr/>
                    <a:lstStyle/>
                    <a:p>
                      <a:pPr algn="ctr"/>
                      <a:r>
                        <a:rPr lang="el-GR" sz="2000" dirty="0">
                          <a:solidFill>
                            <a:schemeClr val="tx1"/>
                          </a:solidFill>
                          <a:latin typeface="Times New Roman" pitchFamily="18" charset="0"/>
                          <a:cs typeface="Times New Roman" pitchFamily="18" charset="0"/>
                        </a:rPr>
                        <a:t>45</a:t>
                      </a:r>
                      <a:r>
                        <a:rPr lang="en-US" sz="2000" dirty="0">
                          <a:solidFill>
                            <a:schemeClr val="tx1"/>
                          </a:solidFill>
                          <a:latin typeface="Times New Roman" pitchFamily="18" charset="0"/>
                          <a:cs typeface="Times New Roman" pitchFamily="18" charset="0"/>
                        </a:rPr>
                        <a:t>h</a:t>
                      </a:r>
                      <a:endParaRPr lang="el-GR" sz="2000" dirty="0">
                        <a:solidFill>
                          <a:schemeClr val="tx1"/>
                        </a:solidFill>
                        <a:latin typeface="Times New Roman" pitchFamily="18" charset="0"/>
                        <a:cs typeface="Times New Roman" pitchFamily="18" charset="0"/>
                      </a:endParaRPr>
                    </a:p>
                  </a:txBody>
                  <a:tcPr/>
                </a:tc>
                <a:tc>
                  <a:txBody>
                    <a:bodyPr/>
                    <a:lstStyle/>
                    <a:p>
                      <a:pPr algn="ctr"/>
                      <a:r>
                        <a:rPr lang="el-GR" sz="2000" dirty="0">
                          <a:solidFill>
                            <a:srgbClr val="00B050"/>
                          </a:solidFill>
                          <a:latin typeface="Times New Roman" pitchFamily="18" charset="0"/>
                          <a:cs typeface="Times New Roman" pitchFamily="18" charset="0"/>
                        </a:rPr>
                        <a:t>45</a:t>
                      </a:r>
                      <a:r>
                        <a:rPr lang="en-US" sz="2000" dirty="0">
                          <a:solidFill>
                            <a:srgbClr val="00B050"/>
                          </a:solidFill>
                          <a:latin typeface="Times New Roman" pitchFamily="18" charset="0"/>
                          <a:cs typeface="Times New Roman" pitchFamily="18" charset="0"/>
                        </a:rPr>
                        <a:t>h</a:t>
                      </a:r>
                      <a:r>
                        <a:rPr lang="el-GR" sz="2000" dirty="0">
                          <a:solidFill>
                            <a:srgbClr val="00B050"/>
                          </a:solidFill>
                          <a:latin typeface="Times New Roman" pitchFamily="18" charset="0"/>
                          <a:cs typeface="Times New Roman" pitchFamily="18" charset="0"/>
                        </a:rPr>
                        <a:t> + 21</a:t>
                      </a:r>
                      <a:r>
                        <a:rPr lang="en-US" sz="2000" dirty="0">
                          <a:solidFill>
                            <a:srgbClr val="00B050"/>
                          </a:solidFill>
                          <a:latin typeface="Times New Roman" pitchFamily="18" charset="0"/>
                          <a:cs typeface="Times New Roman" pitchFamily="18" charset="0"/>
                        </a:rPr>
                        <a:t>h= 66h</a:t>
                      </a:r>
                      <a:endParaRPr lang="el-GR" sz="2000" dirty="0">
                        <a:solidFill>
                          <a:srgbClr val="00B050"/>
                        </a:solidFill>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xmlns="" val="735562574"/>
      </p:ext>
    </p:extLst>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Ορθογώνιο"/>
          <p:cNvSpPr/>
          <p:nvPr/>
        </p:nvSpPr>
        <p:spPr>
          <a:xfrm>
            <a:off x="-367" y="1069663"/>
            <a:ext cx="3060199" cy="4801314"/>
          </a:xfrm>
          <a:prstGeom prst="rect">
            <a:avLst/>
          </a:prstGeom>
        </p:spPr>
        <p:txBody>
          <a:bodyPr wrap="square">
            <a:spAutoFit/>
          </a:bodyPr>
          <a:lstStyle/>
          <a:p>
            <a:pPr marL="174625" indent="-174625" algn="just">
              <a:buFont typeface="Arial" panose="020B0604020202020204" pitchFamily="34" charset="0"/>
              <a:buChar char="•"/>
            </a:pPr>
            <a:r>
              <a:rPr lang="el-GR" dirty="0" smtClean="0">
                <a:latin typeface="Arial" pitchFamily="34" charset="0"/>
                <a:cs typeface="Arial" pitchFamily="34" charset="0"/>
              </a:rPr>
              <a:t>Κατά τη διάρκεια δεκαπενθημέρου, </a:t>
            </a:r>
            <a:r>
              <a:rPr lang="el-GR" dirty="0">
                <a:latin typeface="Arial" pitchFamily="34" charset="0"/>
                <a:cs typeface="Arial" pitchFamily="34" charset="0"/>
              </a:rPr>
              <a:t>ο οδηγός λαμβάνει δύο κανονικές εβδομαδιαίες αναπαύσεις ή μία κανονική και μία μειωμένη.</a:t>
            </a:r>
          </a:p>
          <a:p>
            <a:pPr marL="174625" indent="-174625" algn="just">
              <a:buFont typeface="Arial" panose="020B0604020202020204" pitchFamily="34" charset="0"/>
              <a:buChar char="•"/>
            </a:pPr>
            <a:endParaRPr lang="el-GR" dirty="0">
              <a:latin typeface="Arial" pitchFamily="34" charset="0"/>
              <a:cs typeface="Arial" pitchFamily="34" charset="0"/>
            </a:endParaRPr>
          </a:p>
          <a:p>
            <a:pPr algn="just"/>
            <a:r>
              <a:rPr lang="el-GR" dirty="0">
                <a:latin typeface="Arial" pitchFamily="34" charset="0"/>
                <a:cs typeface="Arial" pitchFamily="34" charset="0"/>
              </a:rPr>
              <a:t> </a:t>
            </a:r>
          </a:p>
          <a:p>
            <a:pPr marL="174625" indent="-174625" algn="just">
              <a:buFont typeface="Arial" panose="020B0604020202020204" pitchFamily="34" charset="0"/>
              <a:buChar char="•"/>
              <a:tabLst>
                <a:tab pos="8796338" algn="l"/>
                <a:tab pos="8969375" algn="l"/>
              </a:tabLst>
            </a:pPr>
            <a:r>
              <a:rPr lang="el-GR" dirty="0">
                <a:latin typeface="Arial" pitchFamily="34" charset="0"/>
                <a:cs typeface="Arial" pitchFamily="34" charset="0"/>
              </a:rPr>
              <a:t>Οιαδήποτε ανάπαυση, η οποία λαμβάνεται ως αντιστάθμιση για μια μειωμένη περίοδο εβδομαδιαίας ανάπαυσης, πρέπει να λαμβάνεται μαζί με άλλη περίοδο ανάπαυσης τουλάχιστον 9 ωρών.</a:t>
            </a:r>
          </a:p>
        </p:txBody>
      </p:sp>
      <p:pic>
        <p:nvPicPr>
          <p:cNvPr id="5" name="Εικόνα 1">
            <a:extLst>
              <a:ext uri="{FF2B5EF4-FFF2-40B4-BE49-F238E27FC236}">
                <a16:creationId xmlns:a16="http://schemas.microsoft.com/office/drawing/2014/main" xmlns="" id="{272E810A-7462-46BC-916D-E0B1B918F199}"/>
              </a:ext>
            </a:extLst>
          </p:cNvPr>
          <p:cNvPicPr>
            <a:picLocks noChangeAspect="1"/>
          </p:cNvPicPr>
          <p:nvPr/>
        </p:nvPicPr>
        <p:blipFill>
          <a:blip r:embed="rId2" cstate="print"/>
          <a:stretch>
            <a:fillRect/>
          </a:stretch>
        </p:blipFill>
        <p:spPr>
          <a:xfrm>
            <a:off x="3254138" y="825647"/>
            <a:ext cx="5652705" cy="5553243"/>
          </a:xfrm>
          <a:prstGeom prst="rect">
            <a:avLst/>
          </a:prstGeom>
        </p:spPr>
      </p:pic>
      <p:sp>
        <p:nvSpPr>
          <p:cNvPr id="10" name="Ορθογώνιο: Στρογγύλεμα γωνιών 32">
            <a:extLst>
              <a:ext uri="{FF2B5EF4-FFF2-40B4-BE49-F238E27FC236}">
                <a16:creationId xmlns:a16="http://schemas.microsoft.com/office/drawing/2014/main" xmlns="" id="{3E733F20-D54B-400D-A751-5FBC0B277BB5}"/>
              </a:ext>
            </a:extLst>
          </p:cNvPr>
          <p:cNvSpPr/>
          <p:nvPr/>
        </p:nvSpPr>
        <p:spPr>
          <a:xfrm>
            <a:off x="6757789" y="5829297"/>
            <a:ext cx="543061" cy="364044"/>
          </a:xfrm>
          <a:prstGeom prst="roundRect">
            <a:avLst/>
          </a:prstGeom>
          <a:solidFill>
            <a:schemeClr val="accent2">
              <a:lumMod val="40000"/>
              <a:lumOff val="60000"/>
              <a:alpha val="7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1" name="Ορθογώνιο: Στρογγύλεμα γωνιών 2">
            <a:extLst>
              <a:ext uri="{FF2B5EF4-FFF2-40B4-BE49-F238E27FC236}">
                <a16:creationId xmlns:a16="http://schemas.microsoft.com/office/drawing/2014/main" xmlns="" id="{3DAB16C7-4CB8-4068-9FB8-69EE6A50359A}"/>
              </a:ext>
            </a:extLst>
          </p:cNvPr>
          <p:cNvSpPr/>
          <p:nvPr/>
        </p:nvSpPr>
        <p:spPr>
          <a:xfrm>
            <a:off x="7616280" y="2348880"/>
            <a:ext cx="1095123" cy="360040"/>
          </a:xfrm>
          <a:prstGeom prst="roundRect">
            <a:avLst/>
          </a:prstGeom>
          <a:solidFill>
            <a:srgbClr val="FFFF00">
              <a:alpha val="7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3" name="Ορθογώνιο: Στρογγύλεμα γωνιών 6">
            <a:extLst>
              <a:ext uri="{FF2B5EF4-FFF2-40B4-BE49-F238E27FC236}">
                <a16:creationId xmlns:a16="http://schemas.microsoft.com/office/drawing/2014/main" xmlns="" id="{F6009869-92EB-409D-953D-3D97ADD8329C}"/>
              </a:ext>
            </a:extLst>
          </p:cNvPr>
          <p:cNvSpPr/>
          <p:nvPr/>
        </p:nvSpPr>
        <p:spPr>
          <a:xfrm>
            <a:off x="8172584" y="3789040"/>
            <a:ext cx="538820" cy="285181"/>
          </a:xfrm>
          <a:prstGeom prst="roundRect">
            <a:avLst/>
          </a:prstGeom>
          <a:solidFill>
            <a:srgbClr val="FFFF00">
              <a:alpha val="7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pic>
        <p:nvPicPr>
          <p:cNvPr id="25"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26" name="1 - Τίτλος"/>
          <p:cNvSpPr txBox="1">
            <a:spLocks/>
          </p:cNvSpPr>
          <p:nvPr/>
        </p:nvSpPr>
        <p:spPr>
          <a:xfrm>
            <a:off x="0" y="0"/>
            <a:ext cx="5500694" cy="582594"/>
          </a:xfrm>
          <a:prstGeom prst="rect">
            <a:avLst/>
          </a:prstGeom>
        </p:spPr>
        <p:style>
          <a:lnRef idx="1">
            <a:schemeClr val="accent1"/>
          </a:lnRef>
          <a:fillRef idx="3">
            <a:schemeClr val="accent1"/>
          </a:fillRef>
          <a:effectRef idx="2">
            <a:schemeClr val="accent1"/>
          </a:effectRef>
          <a:fontRef idx="minor">
            <a:schemeClr val="lt1"/>
          </a:fontRef>
        </p:style>
        <p:txBody>
          <a:bodyPr>
            <a:normAutofit fontScale="90000"/>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l-GR" sz="2800" dirty="0">
                <a:ln w="18415" cmpd="sng">
                  <a:solidFill>
                    <a:schemeClr val="tx1"/>
                  </a:solidFill>
                  <a:prstDash val="solid"/>
                </a:ln>
                <a:solidFill>
                  <a:schemeClr val="bg1"/>
                </a:solidFill>
                <a:effectLst>
                  <a:outerShdw blurRad="63500" dir="3600000" algn="tl" rotWithShape="0">
                    <a:srgbClr val="000000">
                      <a:alpha val="70000"/>
                    </a:srgbClr>
                  </a:outerShdw>
                </a:effectLst>
                <a:latin typeface="Arial" pitchFamily="34" charset="0"/>
                <a:cs typeface="Arial" pitchFamily="34" charset="0"/>
              </a:rPr>
              <a:t>Εβδομαδιαία περίοδος ανάπαυσης</a:t>
            </a:r>
          </a:p>
        </p:txBody>
      </p:sp>
      <p:sp>
        <p:nvSpPr>
          <p:cNvPr id="27" name="Ορθογώνιο: Στρογγύλεμα γωνιών 2">
            <a:extLst>
              <a:ext uri="{FF2B5EF4-FFF2-40B4-BE49-F238E27FC236}">
                <a16:creationId xmlns:a16="http://schemas.microsoft.com/office/drawing/2014/main" xmlns="" id="{3DAB16C7-4CB8-4068-9FB8-69EE6A50359A}"/>
              </a:ext>
            </a:extLst>
          </p:cNvPr>
          <p:cNvSpPr/>
          <p:nvPr/>
        </p:nvSpPr>
        <p:spPr>
          <a:xfrm>
            <a:off x="7616280" y="5233938"/>
            <a:ext cx="1112608" cy="360040"/>
          </a:xfrm>
          <a:prstGeom prst="roundRect">
            <a:avLst/>
          </a:prstGeom>
          <a:solidFill>
            <a:srgbClr val="FFFF00">
              <a:alpha val="7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29" name="Ορθογώνιο: Στρογγύλεμα γωνιών 2">
            <a:extLst>
              <a:ext uri="{FF2B5EF4-FFF2-40B4-BE49-F238E27FC236}">
                <a16:creationId xmlns:a16="http://schemas.microsoft.com/office/drawing/2014/main" xmlns="" id="{3DAB16C7-4CB8-4068-9FB8-69EE6A50359A}"/>
              </a:ext>
            </a:extLst>
          </p:cNvPr>
          <p:cNvSpPr/>
          <p:nvPr/>
        </p:nvSpPr>
        <p:spPr>
          <a:xfrm>
            <a:off x="7616280" y="4437112"/>
            <a:ext cx="1095123" cy="360040"/>
          </a:xfrm>
          <a:prstGeom prst="roundRect">
            <a:avLst/>
          </a:prstGeom>
          <a:solidFill>
            <a:srgbClr val="FFFF00">
              <a:alpha val="7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31" name="Ορθογώνιο: Στρογγύλεμα γωνιών 2">
            <a:extLst>
              <a:ext uri="{FF2B5EF4-FFF2-40B4-BE49-F238E27FC236}">
                <a16:creationId xmlns:a16="http://schemas.microsoft.com/office/drawing/2014/main" xmlns="" id="{3DAB16C7-4CB8-4068-9FB8-69EE6A50359A}"/>
              </a:ext>
            </a:extLst>
          </p:cNvPr>
          <p:cNvSpPr/>
          <p:nvPr/>
        </p:nvSpPr>
        <p:spPr>
          <a:xfrm>
            <a:off x="7616279" y="5829297"/>
            <a:ext cx="1095123" cy="360040"/>
          </a:xfrm>
          <a:prstGeom prst="roundRect">
            <a:avLst/>
          </a:prstGeom>
          <a:solidFill>
            <a:srgbClr val="FFFF00">
              <a:alpha val="7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33" name="Ορθογώνιο: Στρογγύλεμα γωνιών 2">
            <a:extLst>
              <a:ext uri="{FF2B5EF4-FFF2-40B4-BE49-F238E27FC236}">
                <a16:creationId xmlns:a16="http://schemas.microsoft.com/office/drawing/2014/main" xmlns="" id="{3DAB16C7-4CB8-4068-9FB8-69EE6A50359A}"/>
              </a:ext>
            </a:extLst>
          </p:cNvPr>
          <p:cNvSpPr/>
          <p:nvPr/>
        </p:nvSpPr>
        <p:spPr>
          <a:xfrm>
            <a:off x="7633765" y="3151800"/>
            <a:ext cx="1095123" cy="360040"/>
          </a:xfrm>
          <a:prstGeom prst="roundRect">
            <a:avLst/>
          </a:prstGeom>
          <a:solidFill>
            <a:srgbClr val="FFFF00">
              <a:alpha val="7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1">
            <a:extLst>
              <a:ext uri="{FF2B5EF4-FFF2-40B4-BE49-F238E27FC236}">
                <a16:creationId xmlns:a16="http://schemas.microsoft.com/office/drawing/2014/main" xmlns="" id="{272E810A-7462-46BC-916D-E0B1B918F199}"/>
              </a:ext>
            </a:extLst>
          </p:cNvPr>
          <p:cNvPicPr>
            <a:picLocks noChangeAspect="1"/>
          </p:cNvPicPr>
          <p:nvPr/>
        </p:nvPicPr>
        <p:blipFill>
          <a:blip r:embed="rId2" cstate="print"/>
          <a:stretch>
            <a:fillRect/>
          </a:stretch>
        </p:blipFill>
        <p:spPr>
          <a:xfrm>
            <a:off x="3254138" y="825647"/>
            <a:ext cx="5652705" cy="5553243"/>
          </a:xfrm>
          <a:prstGeom prst="rect">
            <a:avLst/>
          </a:prstGeom>
        </p:spPr>
      </p:pic>
      <p:sp>
        <p:nvSpPr>
          <p:cNvPr id="10" name="Ορθογώνιο: Στρογγύλεμα γωνιών 32">
            <a:extLst>
              <a:ext uri="{FF2B5EF4-FFF2-40B4-BE49-F238E27FC236}">
                <a16:creationId xmlns:a16="http://schemas.microsoft.com/office/drawing/2014/main" xmlns="" id="{3E733F20-D54B-400D-A751-5FBC0B277BB5}"/>
              </a:ext>
            </a:extLst>
          </p:cNvPr>
          <p:cNvSpPr/>
          <p:nvPr/>
        </p:nvSpPr>
        <p:spPr>
          <a:xfrm>
            <a:off x="5985350" y="3785036"/>
            <a:ext cx="1220360" cy="364044"/>
          </a:xfrm>
          <a:prstGeom prst="roundRect">
            <a:avLst/>
          </a:prstGeom>
          <a:solidFill>
            <a:schemeClr val="accent2">
              <a:lumMod val="40000"/>
              <a:lumOff val="60000"/>
              <a:alpha val="7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3" name="Ορθογώνιο: Στρογγύλεμα γωνιών 6">
            <a:extLst>
              <a:ext uri="{FF2B5EF4-FFF2-40B4-BE49-F238E27FC236}">
                <a16:creationId xmlns:a16="http://schemas.microsoft.com/office/drawing/2014/main" xmlns="" id="{F6009869-92EB-409D-953D-3D97ADD8329C}"/>
              </a:ext>
            </a:extLst>
          </p:cNvPr>
          <p:cNvSpPr/>
          <p:nvPr/>
        </p:nvSpPr>
        <p:spPr>
          <a:xfrm>
            <a:off x="8163840" y="2420888"/>
            <a:ext cx="538820" cy="285181"/>
          </a:xfrm>
          <a:prstGeom prst="roundRect">
            <a:avLst/>
          </a:prstGeom>
          <a:solidFill>
            <a:srgbClr val="FFFF00">
              <a:alpha val="7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pic>
        <p:nvPicPr>
          <p:cNvPr id="25"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26" name="1 - Τίτλος"/>
          <p:cNvSpPr txBox="1">
            <a:spLocks/>
          </p:cNvSpPr>
          <p:nvPr/>
        </p:nvSpPr>
        <p:spPr>
          <a:xfrm>
            <a:off x="0" y="0"/>
            <a:ext cx="5500694" cy="582594"/>
          </a:xfrm>
          <a:prstGeom prst="rect">
            <a:avLst/>
          </a:prstGeom>
        </p:spPr>
        <p:style>
          <a:lnRef idx="1">
            <a:schemeClr val="accent1"/>
          </a:lnRef>
          <a:fillRef idx="3">
            <a:schemeClr val="accent1"/>
          </a:fillRef>
          <a:effectRef idx="2">
            <a:schemeClr val="accent1"/>
          </a:effectRef>
          <a:fontRef idx="minor">
            <a:schemeClr val="lt1"/>
          </a:fontRef>
        </p:style>
        <p:txBody>
          <a:bodyPr>
            <a:normAutofit fontScale="90000"/>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l-GR" sz="2800" dirty="0">
                <a:ln w="18415" cmpd="sng">
                  <a:solidFill>
                    <a:schemeClr val="tx1"/>
                  </a:solidFill>
                  <a:prstDash val="solid"/>
                </a:ln>
                <a:solidFill>
                  <a:schemeClr val="bg1"/>
                </a:solidFill>
                <a:effectLst>
                  <a:outerShdw blurRad="63500" dir="3600000" algn="tl" rotWithShape="0">
                    <a:srgbClr val="000000">
                      <a:alpha val="70000"/>
                    </a:srgbClr>
                  </a:outerShdw>
                </a:effectLst>
                <a:latin typeface="Arial" pitchFamily="34" charset="0"/>
                <a:cs typeface="Arial" pitchFamily="34" charset="0"/>
              </a:rPr>
              <a:t>Εβδομαδιαία περίοδος ανάπαυσης</a:t>
            </a:r>
          </a:p>
        </p:txBody>
      </p:sp>
      <p:sp>
        <p:nvSpPr>
          <p:cNvPr id="27" name="Ορθογώνιο: Στρογγύλεμα γωνιών 2">
            <a:extLst>
              <a:ext uri="{FF2B5EF4-FFF2-40B4-BE49-F238E27FC236}">
                <a16:creationId xmlns:a16="http://schemas.microsoft.com/office/drawing/2014/main" xmlns="" id="{3DAB16C7-4CB8-4068-9FB8-69EE6A50359A}"/>
              </a:ext>
            </a:extLst>
          </p:cNvPr>
          <p:cNvSpPr/>
          <p:nvPr/>
        </p:nvSpPr>
        <p:spPr>
          <a:xfrm>
            <a:off x="7616280" y="5173981"/>
            <a:ext cx="1112608" cy="360040"/>
          </a:xfrm>
          <a:prstGeom prst="roundRect">
            <a:avLst/>
          </a:prstGeom>
          <a:solidFill>
            <a:srgbClr val="FFFF00">
              <a:alpha val="7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29" name="Ορθογώνιο: Στρογγύλεμα γωνιών 2">
            <a:extLst>
              <a:ext uri="{FF2B5EF4-FFF2-40B4-BE49-F238E27FC236}">
                <a16:creationId xmlns:a16="http://schemas.microsoft.com/office/drawing/2014/main" xmlns="" id="{3DAB16C7-4CB8-4068-9FB8-69EE6A50359A}"/>
              </a:ext>
            </a:extLst>
          </p:cNvPr>
          <p:cNvSpPr/>
          <p:nvPr/>
        </p:nvSpPr>
        <p:spPr>
          <a:xfrm>
            <a:off x="7616280" y="4437112"/>
            <a:ext cx="1095123" cy="360040"/>
          </a:xfrm>
          <a:prstGeom prst="roundRect">
            <a:avLst/>
          </a:prstGeom>
          <a:solidFill>
            <a:srgbClr val="FFFF00">
              <a:alpha val="7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31" name="Ορθογώνιο: Στρογγύλεμα γωνιών 2">
            <a:extLst>
              <a:ext uri="{FF2B5EF4-FFF2-40B4-BE49-F238E27FC236}">
                <a16:creationId xmlns:a16="http://schemas.microsoft.com/office/drawing/2014/main" xmlns="" id="{3DAB16C7-4CB8-4068-9FB8-69EE6A50359A}"/>
              </a:ext>
            </a:extLst>
          </p:cNvPr>
          <p:cNvSpPr/>
          <p:nvPr/>
        </p:nvSpPr>
        <p:spPr>
          <a:xfrm>
            <a:off x="7616279" y="5829297"/>
            <a:ext cx="1095123" cy="360040"/>
          </a:xfrm>
          <a:prstGeom prst="roundRect">
            <a:avLst/>
          </a:prstGeom>
          <a:solidFill>
            <a:srgbClr val="FFFF00">
              <a:alpha val="7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4" name="Ορθογώνιο 13"/>
          <p:cNvSpPr/>
          <p:nvPr/>
        </p:nvSpPr>
        <p:spPr>
          <a:xfrm>
            <a:off x="22575" y="798641"/>
            <a:ext cx="3121135" cy="3170099"/>
          </a:xfrm>
          <a:prstGeom prst="rect">
            <a:avLst/>
          </a:prstGeom>
        </p:spPr>
        <p:txBody>
          <a:bodyPr wrap="square">
            <a:spAutoFit/>
          </a:bodyPr>
          <a:lstStyle/>
          <a:p>
            <a:pPr algn="just">
              <a:tabLst>
                <a:tab pos="8796338" algn="l"/>
                <a:tab pos="8969375" algn="l"/>
              </a:tabLst>
            </a:pPr>
            <a:r>
              <a:rPr lang="el-GR" dirty="0">
                <a:latin typeface="Arial" pitchFamily="34" charset="0"/>
                <a:cs typeface="Arial" pitchFamily="34" charset="0"/>
              </a:rPr>
              <a:t>   </a:t>
            </a:r>
            <a:r>
              <a:rPr lang="el-GR" sz="1400" dirty="0">
                <a:latin typeface="Arial" pitchFamily="34" charset="0"/>
                <a:cs typeface="Arial" pitchFamily="34" charset="0"/>
              </a:rPr>
              <a:t>Κατά παρέκκλιση, ο οδηγός που εκτελεί </a:t>
            </a:r>
            <a:r>
              <a:rPr lang="el-GR" sz="1400" u="sng" dirty="0">
                <a:latin typeface="Arial" pitchFamily="34" charset="0"/>
                <a:cs typeface="Arial" pitchFamily="34" charset="0"/>
              </a:rPr>
              <a:t>διεθνείς μεταφορές εμπορευμάτων</a:t>
            </a:r>
            <a:r>
              <a:rPr lang="el-GR" sz="1400" dirty="0">
                <a:latin typeface="Arial" pitchFamily="34" charset="0"/>
                <a:cs typeface="Arial" pitchFamily="34" charset="0"/>
              </a:rPr>
              <a:t> (πλην </a:t>
            </a:r>
            <a:r>
              <a:rPr lang="en-US" sz="1400" dirty="0">
                <a:latin typeface="Arial" pitchFamily="34" charset="0"/>
                <a:cs typeface="Arial" pitchFamily="34" charset="0"/>
              </a:rPr>
              <a:t>AETR) </a:t>
            </a:r>
            <a:r>
              <a:rPr lang="el-GR" sz="1400" dirty="0">
                <a:latin typeface="Arial" pitchFamily="34" charset="0"/>
                <a:cs typeface="Arial" pitchFamily="34" charset="0"/>
              </a:rPr>
              <a:t>μπορεί, εκτός του κράτους μέλους εγκατάστασης, να λαμβάνει δύο διαδοχικές μειωμένες περιόδους εβδομαδιαίας ανάπαυσης, υπό την προϋπόθεση ότι λαμβάνει, σε οποιεσδήποτε τέσσερις διαδοχικές εβδομάδες, τουλάχιστον τέσσερις περιόδους εβδομαδιαίας ανάπαυσης, εκ των οποίων τουλάχιστον οι δύο είναι κανονικές περίοδοι εβδομαδιαίας ανάπαυσης.</a:t>
            </a:r>
          </a:p>
        </p:txBody>
      </p:sp>
      <p:sp>
        <p:nvSpPr>
          <p:cNvPr id="15" name="Ορθογώνιο: Στρογγύλεμα γωνιών 6">
            <a:extLst>
              <a:ext uri="{FF2B5EF4-FFF2-40B4-BE49-F238E27FC236}">
                <a16:creationId xmlns:a16="http://schemas.microsoft.com/office/drawing/2014/main" xmlns="" id="{F6009869-92EB-409D-953D-3D97ADD8329C}"/>
              </a:ext>
            </a:extLst>
          </p:cNvPr>
          <p:cNvSpPr/>
          <p:nvPr/>
        </p:nvSpPr>
        <p:spPr>
          <a:xfrm>
            <a:off x="8190068" y="3079622"/>
            <a:ext cx="538820" cy="285181"/>
          </a:xfrm>
          <a:prstGeom prst="roundRect">
            <a:avLst/>
          </a:prstGeom>
          <a:solidFill>
            <a:srgbClr val="FFFF00">
              <a:alpha val="7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6" name="Ορθογώνιο: Στρογγύλεμα γωνιών 2">
            <a:extLst>
              <a:ext uri="{FF2B5EF4-FFF2-40B4-BE49-F238E27FC236}">
                <a16:creationId xmlns:a16="http://schemas.microsoft.com/office/drawing/2014/main" xmlns="" id="{3DAB16C7-4CB8-4068-9FB8-69EE6A50359A}"/>
              </a:ext>
            </a:extLst>
          </p:cNvPr>
          <p:cNvSpPr/>
          <p:nvPr/>
        </p:nvSpPr>
        <p:spPr>
          <a:xfrm>
            <a:off x="7625022" y="3789040"/>
            <a:ext cx="1095123" cy="360040"/>
          </a:xfrm>
          <a:prstGeom prst="roundRect">
            <a:avLst/>
          </a:prstGeom>
          <a:solidFill>
            <a:srgbClr val="FFFF00">
              <a:alpha val="7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7" name="21 - Ορθογώνιο"/>
          <p:cNvSpPr/>
          <p:nvPr/>
        </p:nvSpPr>
        <p:spPr>
          <a:xfrm>
            <a:off x="214282" y="3989748"/>
            <a:ext cx="3143256" cy="646331"/>
          </a:xfrm>
          <a:prstGeom prst="rect">
            <a:avLst/>
          </a:prstGeom>
        </p:spPr>
        <p:txBody>
          <a:bodyPr wrap="square">
            <a:spAutoFit/>
          </a:bodyPr>
          <a:lstStyle/>
          <a:p>
            <a:pPr marL="171450" indent="-171450">
              <a:buFont typeface="Wingdings" panose="05000000000000000000" pitchFamily="2" charset="2"/>
              <a:buChar char="ü"/>
            </a:pPr>
            <a:r>
              <a:rPr lang="el-GR" sz="1200" dirty="0">
                <a:solidFill>
                  <a:schemeClr val="accent3"/>
                </a:solidFill>
                <a:latin typeface="Arial" pitchFamily="34" charset="0"/>
                <a:cs typeface="Arial" pitchFamily="34" charset="0"/>
              </a:rPr>
              <a:t>Διεθνή μεταφορά εμπορευμάτων (ΕΕ)</a:t>
            </a:r>
          </a:p>
          <a:p>
            <a:pPr marL="171450" indent="-171450">
              <a:buFont typeface="Wingdings" panose="05000000000000000000" pitchFamily="2" charset="2"/>
              <a:buChar char="ü"/>
            </a:pPr>
            <a:r>
              <a:rPr lang="el-GR" sz="1200" dirty="0">
                <a:latin typeface="Arial" pitchFamily="34" charset="0"/>
                <a:cs typeface="Arial" pitchFamily="34" charset="0"/>
              </a:rPr>
              <a:t>Εκτός χώρας έδρας εταιρείας</a:t>
            </a:r>
          </a:p>
          <a:p>
            <a:pPr marL="171450" indent="-171450">
              <a:buFont typeface="Wingdings" panose="05000000000000000000" pitchFamily="2" charset="2"/>
              <a:buChar char="ü"/>
            </a:pPr>
            <a:r>
              <a:rPr lang="el-GR" sz="1200" dirty="0">
                <a:latin typeface="Arial" pitchFamily="34" charset="0"/>
                <a:cs typeface="Arial" pitchFamily="34" charset="0"/>
              </a:rPr>
              <a:t>Εκτός χώρας κατοικίας οδηγού</a:t>
            </a:r>
          </a:p>
        </p:txBody>
      </p:sp>
      <p:sp>
        <p:nvSpPr>
          <p:cNvPr id="18" name="22 - Ορθογώνιο"/>
          <p:cNvSpPr/>
          <p:nvPr/>
        </p:nvSpPr>
        <p:spPr>
          <a:xfrm>
            <a:off x="214282" y="4528358"/>
            <a:ext cx="3143256" cy="1200329"/>
          </a:xfrm>
          <a:prstGeom prst="rect">
            <a:avLst/>
          </a:prstGeom>
        </p:spPr>
        <p:txBody>
          <a:bodyPr wrap="square">
            <a:spAutoFit/>
          </a:bodyPr>
          <a:lstStyle/>
          <a:p>
            <a:pPr marL="171450" indent="-171450">
              <a:buFont typeface="Wingdings" panose="05000000000000000000" pitchFamily="2" charset="2"/>
              <a:buChar char="ü"/>
            </a:pPr>
            <a:r>
              <a:rPr lang="el-GR" sz="1200" dirty="0">
                <a:latin typeface="Arial" pitchFamily="34" charset="0"/>
                <a:cs typeface="Arial" pitchFamily="34" charset="0"/>
              </a:rPr>
              <a:t>Αντιστάθμιση πριν κανονική περίοδος ανάπαυσης</a:t>
            </a:r>
          </a:p>
          <a:p>
            <a:pPr marL="171450" indent="-171450">
              <a:buFont typeface="Wingdings" panose="05000000000000000000" pitchFamily="2" charset="2"/>
              <a:buChar char="ü"/>
            </a:pPr>
            <a:r>
              <a:rPr lang="el-GR" sz="1200" dirty="0">
                <a:latin typeface="Arial" pitchFamily="34" charset="0"/>
                <a:cs typeface="Arial" pitchFamily="34" charset="0"/>
              </a:rPr>
              <a:t>Σε κατάλυμα</a:t>
            </a:r>
          </a:p>
          <a:p>
            <a:pPr marL="171450" indent="-171450">
              <a:buFont typeface="Wingdings" panose="05000000000000000000" pitchFamily="2" charset="2"/>
              <a:buChar char="ü"/>
            </a:pPr>
            <a:r>
              <a:rPr lang="el-GR" sz="1200" dirty="0">
                <a:latin typeface="Arial" pitchFamily="34" charset="0"/>
                <a:cs typeface="Arial" pitchFamily="34" charset="0"/>
              </a:rPr>
              <a:t>Επιστροφή σε έδρα λειτουργίας εταιρείας, κατοικία οδηγού ή κράτος-μέλος εγκατάστασης εργοδότη)</a:t>
            </a:r>
          </a:p>
        </p:txBody>
      </p:sp>
      <p:sp>
        <p:nvSpPr>
          <p:cNvPr id="2" name="Ορθογώνιο 1"/>
          <p:cNvSpPr/>
          <p:nvPr/>
        </p:nvSpPr>
        <p:spPr>
          <a:xfrm>
            <a:off x="214282" y="3968740"/>
            <a:ext cx="2893811" cy="174627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Έλλειψη 3"/>
          <p:cNvSpPr/>
          <p:nvPr/>
        </p:nvSpPr>
        <p:spPr>
          <a:xfrm>
            <a:off x="3254138" y="2132856"/>
            <a:ext cx="5652705" cy="1620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xmlns="" val="674097293"/>
      </p:ext>
    </p:extLst>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2910" y="4300058"/>
            <a:ext cx="8503838" cy="2133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3 - Ορθογώνιο"/>
          <p:cNvSpPr/>
          <p:nvPr/>
        </p:nvSpPr>
        <p:spPr>
          <a:xfrm>
            <a:off x="-8317" y="582594"/>
            <a:ext cx="9144000" cy="3693319"/>
          </a:xfrm>
          <a:prstGeom prst="rect">
            <a:avLst/>
          </a:prstGeom>
        </p:spPr>
        <p:txBody>
          <a:bodyPr wrap="square">
            <a:spAutoFit/>
          </a:bodyPr>
          <a:lstStyle/>
          <a:p>
            <a:pPr algn="just"/>
            <a:r>
              <a:rPr lang="el-GR" b="1" u="sng" dirty="0">
                <a:latin typeface="Arial" pitchFamily="34" charset="0"/>
                <a:cs typeface="Arial" pitchFamily="34" charset="0"/>
              </a:rPr>
              <a:t>Κανονική περίοδος ημερήσιας ανάπαυσης :</a:t>
            </a:r>
          </a:p>
          <a:p>
            <a:pPr marL="285750" indent="-285750" algn="just">
              <a:buFont typeface="Arial" panose="020B0604020202020204" pitchFamily="34" charset="0"/>
              <a:buChar char="•"/>
            </a:pPr>
            <a:r>
              <a:rPr lang="el-GR" dirty="0">
                <a:latin typeface="Arial" pitchFamily="34" charset="0"/>
                <a:cs typeface="Arial" pitchFamily="34" charset="0"/>
              </a:rPr>
              <a:t>Κάθε οδηγός πρέπει να λαμβάνει μια περίοδο ημερήσιας ανάπαυσης μέσα σε 24 ώρες από το τέλος της προηγούμενης ημερήσιας ή εβδομαδιαίας περιόδου ανάπαυσης. </a:t>
            </a:r>
          </a:p>
          <a:p>
            <a:pPr marL="285750" indent="-285750" algn="just">
              <a:buFont typeface="Arial" panose="020B0604020202020204" pitchFamily="34" charset="0"/>
              <a:buChar char="•"/>
            </a:pPr>
            <a:r>
              <a:rPr lang="el-GR" b="1" dirty="0">
                <a:latin typeface="Arial" pitchFamily="34" charset="0"/>
                <a:cs typeface="Arial" pitchFamily="34" charset="0"/>
              </a:rPr>
              <a:t>[</a:t>
            </a:r>
            <a:r>
              <a:rPr lang="el-GR" sz="1400" b="1" u="sng" dirty="0">
                <a:latin typeface="Arial" pitchFamily="34" charset="0"/>
                <a:cs typeface="Arial" pitchFamily="34" charset="0"/>
              </a:rPr>
              <a:t>Α21</a:t>
            </a:r>
            <a:r>
              <a:rPr lang="el-GR" sz="1400" b="1" dirty="0">
                <a:latin typeface="Arial" pitchFamily="34" charset="0"/>
                <a:cs typeface="Arial" pitchFamily="34" charset="0"/>
              </a:rPr>
              <a:t>-</a:t>
            </a:r>
            <a:r>
              <a:rPr lang="el-GR" sz="1400" b="1" u="sng" dirty="0">
                <a:latin typeface="Arial" pitchFamily="34" charset="0"/>
                <a:cs typeface="Arial" pitchFamily="34" charset="0"/>
              </a:rPr>
              <a:t>Α22</a:t>
            </a:r>
            <a:r>
              <a:rPr lang="el-GR" sz="1400" b="1" dirty="0">
                <a:latin typeface="Arial" pitchFamily="34" charset="0"/>
                <a:cs typeface="Arial" pitchFamily="34" charset="0"/>
              </a:rPr>
              <a:t>-</a:t>
            </a:r>
            <a:r>
              <a:rPr lang="el-GR" sz="1400" b="1" u="sng" dirty="0">
                <a:latin typeface="Arial" pitchFamily="34" charset="0"/>
                <a:cs typeface="Arial" pitchFamily="34" charset="0"/>
              </a:rPr>
              <a:t>Α23</a:t>
            </a:r>
            <a:r>
              <a:rPr lang="el-GR" b="1" dirty="0">
                <a:latin typeface="Arial" pitchFamily="34" charset="0"/>
                <a:cs typeface="Arial" pitchFamily="34" charset="0"/>
              </a:rPr>
              <a:t>]: </a:t>
            </a:r>
            <a:r>
              <a:rPr lang="el-GR" dirty="0">
                <a:latin typeface="Arial" pitchFamily="34" charset="0"/>
                <a:cs typeface="Arial" pitchFamily="34" charset="0"/>
              </a:rPr>
              <a:t>Η κανονική περίοδος ημερήσιας ανάπαυσης είναι τουλάχιστον </a:t>
            </a:r>
            <a:r>
              <a:rPr lang="el-GR" b="1" dirty="0">
                <a:latin typeface="Arial" pitchFamily="34" charset="0"/>
                <a:cs typeface="Arial" pitchFamily="34" charset="0"/>
              </a:rPr>
              <a:t>11 ώρες</a:t>
            </a:r>
          </a:p>
          <a:p>
            <a:pPr algn="just"/>
            <a:endParaRPr lang="el-GR" dirty="0">
              <a:latin typeface="Arial" pitchFamily="34" charset="0"/>
              <a:cs typeface="Arial" pitchFamily="34" charset="0"/>
            </a:endParaRPr>
          </a:p>
          <a:p>
            <a:pPr algn="just"/>
            <a:endParaRPr lang="el-GR" dirty="0">
              <a:latin typeface="Arial" pitchFamily="34" charset="0"/>
              <a:cs typeface="Arial" pitchFamily="34" charset="0"/>
            </a:endParaRPr>
          </a:p>
          <a:p>
            <a:pPr algn="just"/>
            <a:endParaRPr lang="el-GR" dirty="0">
              <a:latin typeface="Arial" pitchFamily="34" charset="0"/>
              <a:cs typeface="Arial" pitchFamily="34" charset="0"/>
            </a:endParaRPr>
          </a:p>
          <a:p>
            <a:pPr algn="just"/>
            <a:endParaRPr lang="el-GR" dirty="0">
              <a:latin typeface="Arial" pitchFamily="34" charset="0"/>
              <a:cs typeface="Arial" pitchFamily="34" charset="0"/>
            </a:endParaRPr>
          </a:p>
          <a:p>
            <a:pPr algn="just"/>
            <a:endParaRPr lang="el-GR" dirty="0">
              <a:latin typeface="Arial" pitchFamily="34" charset="0"/>
              <a:cs typeface="Arial" pitchFamily="34" charset="0"/>
            </a:endParaRPr>
          </a:p>
          <a:p>
            <a:pPr algn="just"/>
            <a:endParaRPr lang="el-GR" dirty="0">
              <a:latin typeface="Arial" pitchFamily="34" charset="0"/>
              <a:cs typeface="Arial" pitchFamily="34" charset="0"/>
            </a:endParaRPr>
          </a:p>
          <a:p>
            <a:pPr marL="285750" indent="-285750" algn="just">
              <a:buFont typeface="Arial" panose="020B0604020202020204" pitchFamily="34" charset="0"/>
              <a:buChar char="•"/>
            </a:pPr>
            <a:r>
              <a:rPr lang="el-GR" b="1" dirty="0">
                <a:latin typeface="Arial" pitchFamily="34" charset="0"/>
                <a:cs typeface="Arial" pitchFamily="34" charset="0"/>
              </a:rPr>
              <a:t>[</a:t>
            </a:r>
            <a:r>
              <a:rPr lang="el-GR" sz="1400" b="1" u="sng" dirty="0">
                <a:latin typeface="Arial" pitchFamily="34" charset="0"/>
                <a:cs typeface="Arial" pitchFamily="34" charset="0"/>
              </a:rPr>
              <a:t>Α27</a:t>
            </a:r>
            <a:r>
              <a:rPr lang="el-GR" sz="1400" b="1" dirty="0">
                <a:latin typeface="Arial" pitchFamily="34" charset="0"/>
                <a:cs typeface="Arial" pitchFamily="34" charset="0"/>
              </a:rPr>
              <a:t>-</a:t>
            </a:r>
            <a:r>
              <a:rPr lang="el-GR" sz="1400" b="1" u="sng" dirty="0">
                <a:latin typeface="Arial" pitchFamily="34" charset="0"/>
                <a:cs typeface="Arial" pitchFamily="34" charset="0"/>
              </a:rPr>
              <a:t>Α28</a:t>
            </a:r>
            <a:r>
              <a:rPr lang="el-GR" sz="1400" b="1" dirty="0">
                <a:latin typeface="Arial" pitchFamily="34" charset="0"/>
                <a:cs typeface="Arial" pitchFamily="34" charset="0"/>
              </a:rPr>
              <a:t>-</a:t>
            </a:r>
            <a:r>
              <a:rPr lang="el-GR" sz="1400" b="1" u="sng" dirty="0">
                <a:latin typeface="Arial" pitchFamily="34" charset="0"/>
                <a:cs typeface="Arial" pitchFamily="34" charset="0"/>
              </a:rPr>
              <a:t>Α29</a:t>
            </a:r>
            <a:r>
              <a:rPr lang="el-GR" b="1" dirty="0">
                <a:latin typeface="Arial" pitchFamily="34" charset="0"/>
                <a:cs typeface="Arial" pitchFamily="34" charset="0"/>
              </a:rPr>
              <a:t>]: </a:t>
            </a:r>
            <a:r>
              <a:rPr lang="el-GR" dirty="0">
                <a:latin typeface="Arial" pitchFamily="34" charset="0"/>
                <a:cs typeface="Arial" pitchFamily="34" charset="0"/>
              </a:rPr>
              <a:t>Η κανονική ημερήσια ανάπαυση μπορεί να χωριστεί σε δύο περιόδους, η πρώτη τουλάχιστον </a:t>
            </a:r>
            <a:r>
              <a:rPr lang="el-GR" b="1" dirty="0">
                <a:latin typeface="Arial" pitchFamily="34" charset="0"/>
                <a:cs typeface="Arial" pitchFamily="34" charset="0"/>
              </a:rPr>
              <a:t>3 ωρών</a:t>
            </a:r>
            <a:r>
              <a:rPr lang="el-GR" dirty="0">
                <a:latin typeface="Arial" pitchFamily="34" charset="0"/>
                <a:cs typeface="Arial" pitchFamily="34" charset="0"/>
              </a:rPr>
              <a:t> </a:t>
            </a:r>
            <a:r>
              <a:rPr lang="el-GR" b="1" dirty="0">
                <a:latin typeface="Arial" pitchFamily="34" charset="0"/>
                <a:cs typeface="Arial" pitchFamily="34" charset="0"/>
              </a:rPr>
              <a:t>και</a:t>
            </a:r>
            <a:r>
              <a:rPr lang="el-GR" dirty="0">
                <a:latin typeface="Arial" pitchFamily="34" charset="0"/>
                <a:cs typeface="Arial" pitchFamily="34" charset="0"/>
              </a:rPr>
              <a:t> η δεύτερη τουλάχιστον </a:t>
            </a:r>
            <a:r>
              <a:rPr lang="el-GR" b="1" dirty="0">
                <a:latin typeface="Arial" pitchFamily="34" charset="0"/>
                <a:cs typeface="Arial" pitchFamily="34" charset="0"/>
              </a:rPr>
              <a:t>9 ωρών</a:t>
            </a:r>
          </a:p>
        </p:txBody>
      </p:sp>
      <p:pic>
        <p:nvPicPr>
          <p:cNvPr id="7"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8" name="1 - Τίτλος"/>
          <p:cNvSpPr txBox="1">
            <a:spLocks/>
          </p:cNvSpPr>
          <p:nvPr/>
        </p:nvSpPr>
        <p:spPr>
          <a:xfrm>
            <a:off x="0" y="0"/>
            <a:ext cx="5143504" cy="582594"/>
          </a:xfrm>
          <a:prstGeom prst="rect">
            <a:avLst/>
          </a:prstGeom>
        </p:spPr>
        <p:style>
          <a:lnRef idx="1">
            <a:schemeClr val="accent1"/>
          </a:lnRef>
          <a:fillRef idx="3">
            <a:schemeClr val="accent1"/>
          </a:fillRef>
          <a:effectRef idx="2">
            <a:schemeClr val="accent1"/>
          </a:effectRef>
          <a:fontRef idx="minor">
            <a:schemeClr val="lt1"/>
          </a:fontRef>
        </p:style>
        <p:txBody>
          <a:bodyPr>
            <a:noAutofit/>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l-GR" sz="2500" dirty="0">
                <a:ln w="18415" cmpd="sng">
                  <a:solidFill>
                    <a:schemeClr val="tx1"/>
                  </a:solidFill>
                  <a:prstDash val="solid"/>
                </a:ln>
                <a:solidFill>
                  <a:schemeClr val="bg1"/>
                </a:solidFill>
                <a:effectLst>
                  <a:outerShdw blurRad="63500" dir="3600000" algn="tl" rotWithShape="0">
                    <a:srgbClr val="000000">
                      <a:alpha val="70000"/>
                    </a:srgbClr>
                  </a:outerShdw>
                </a:effectLst>
                <a:latin typeface="Arial" pitchFamily="34" charset="0"/>
                <a:cs typeface="Arial" pitchFamily="34" charset="0"/>
              </a:rPr>
              <a:t>Ημερήσια περίοδος ανάπαυσης</a:t>
            </a: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92909" y="2104210"/>
            <a:ext cx="8513363" cy="12763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2" name="8 - TextBox"/>
          <p:cNvSpPr txBox="1"/>
          <p:nvPr/>
        </p:nvSpPr>
        <p:spPr>
          <a:xfrm>
            <a:off x="5500694" y="5650406"/>
            <a:ext cx="3643306" cy="1200329"/>
          </a:xfrm>
          <a:prstGeom prst="rect">
            <a:avLst/>
          </a:prstGeom>
          <a:noFill/>
        </p:spPr>
        <p:txBody>
          <a:bodyPr wrap="square" rtlCol="0">
            <a:spAutoFit/>
          </a:bodyPr>
          <a:lstStyle/>
          <a:p>
            <a:pPr algn="just"/>
            <a:r>
              <a:rPr lang="el-GR" sz="1200" b="1" dirty="0">
                <a:solidFill>
                  <a:srgbClr val="FF0000"/>
                </a:solidFill>
                <a:latin typeface="Arial" pitchFamily="34" charset="0"/>
                <a:cs typeface="Arial" pitchFamily="34" charset="0"/>
              </a:rPr>
              <a:t>[</a:t>
            </a:r>
            <a:r>
              <a:rPr lang="el-GR" sz="1200" b="1" u="sng" dirty="0">
                <a:solidFill>
                  <a:srgbClr val="FF0000"/>
                </a:solidFill>
                <a:latin typeface="Arial" pitchFamily="34" charset="0"/>
                <a:cs typeface="Arial" pitchFamily="34" charset="0"/>
              </a:rPr>
              <a:t>Α30</a:t>
            </a:r>
            <a:r>
              <a:rPr lang="el-GR" sz="1200" b="1" dirty="0">
                <a:solidFill>
                  <a:srgbClr val="FF0000"/>
                </a:solidFill>
                <a:latin typeface="Arial" pitchFamily="34" charset="0"/>
                <a:cs typeface="Arial" pitchFamily="34" charset="0"/>
              </a:rPr>
              <a:t>-</a:t>
            </a:r>
            <a:r>
              <a:rPr lang="el-GR" sz="1200" b="1" u="sng" dirty="0">
                <a:solidFill>
                  <a:srgbClr val="FF0000"/>
                </a:solidFill>
                <a:latin typeface="Arial" pitchFamily="34" charset="0"/>
                <a:cs typeface="Arial" pitchFamily="34" charset="0"/>
              </a:rPr>
              <a:t>Α31</a:t>
            </a:r>
            <a:r>
              <a:rPr lang="el-GR" sz="1200" b="1" dirty="0">
                <a:solidFill>
                  <a:srgbClr val="FF0000"/>
                </a:solidFill>
                <a:latin typeface="Arial" pitchFamily="34" charset="0"/>
                <a:cs typeface="Arial" pitchFamily="34" charset="0"/>
              </a:rPr>
              <a:t>-</a:t>
            </a:r>
            <a:r>
              <a:rPr lang="el-GR" sz="1200" b="1" u="sng" dirty="0">
                <a:solidFill>
                  <a:srgbClr val="FF0000"/>
                </a:solidFill>
                <a:latin typeface="Arial" pitchFamily="34" charset="0"/>
                <a:cs typeface="Arial" pitchFamily="34" charset="0"/>
              </a:rPr>
              <a:t>Α32</a:t>
            </a:r>
            <a:r>
              <a:rPr lang="el-GR" sz="1200" b="1" dirty="0">
                <a:solidFill>
                  <a:srgbClr val="FF0000"/>
                </a:solidFill>
                <a:latin typeface="Arial" pitchFamily="34" charset="0"/>
                <a:cs typeface="Arial" pitchFamily="34" charset="0"/>
              </a:rPr>
              <a:t>] : </a:t>
            </a:r>
            <a:r>
              <a:rPr lang="el-GR" sz="1200" dirty="0">
                <a:solidFill>
                  <a:srgbClr val="FF0000"/>
                </a:solidFill>
                <a:latin typeface="Arial" pitchFamily="34" charset="0"/>
                <a:cs typeface="Arial" pitchFamily="34" charset="0"/>
              </a:rPr>
              <a:t>«Σε περίπτωση πολλαπλής επάνδρωσης οχήματος, ο οδηγός πρέπει εντός </a:t>
            </a:r>
            <a:r>
              <a:rPr lang="el-GR" sz="1200" u="sng" dirty="0">
                <a:solidFill>
                  <a:srgbClr val="FF0000"/>
                </a:solidFill>
                <a:latin typeface="Arial" pitchFamily="34" charset="0"/>
                <a:cs typeface="Arial" pitchFamily="34" charset="0"/>
              </a:rPr>
              <a:t>30 ωρών</a:t>
            </a:r>
            <a:r>
              <a:rPr lang="el-GR" sz="1200" dirty="0">
                <a:solidFill>
                  <a:srgbClr val="FF0000"/>
                </a:solidFill>
                <a:latin typeface="Arial" pitchFamily="34" charset="0"/>
                <a:cs typeface="Arial" pitchFamily="34" charset="0"/>
              </a:rPr>
              <a:t> από το τέλος μιας περιόδου ημερήσιας ή εβδομαδιαίας ανάπαυσής του, να έχει λάβει νέα </a:t>
            </a:r>
            <a:r>
              <a:rPr lang="el-GR" sz="1200" u="sng" dirty="0">
                <a:solidFill>
                  <a:srgbClr val="FF0000"/>
                </a:solidFill>
                <a:latin typeface="Arial" pitchFamily="34" charset="0"/>
                <a:cs typeface="Arial" pitchFamily="34" charset="0"/>
              </a:rPr>
              <a:t>περίοδο ημερήσιας ανάπαυσης διάρκειας τουλάχιστον 9 ωρών</a:t>
            </a:r>
            <a:r>
              <a:rPr lang="el-GR" sz="1200" dirty="0">
                <a:solidFill>
                  <a:srgbClr val="FF0000"/>
                </a:solidFill>
                <a:latin typeface="Arial" pitchFamily="34" charset="0"/>
                <a:cs typeface="Arial" pitchFamily="34" charset="0"/>
              </a:rPr>
              <a:t>».</a:t>
            </a:r>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 Ορθογώνιο"/>
          <p:cNvSpPr/>
          <p:nvPr/>
        </p:nvSpPr>
        <p:spPr>
          <a:xfrm>
            <a:off x="-8317" y="582594"/>
            <a:ext cx="9144000" cy="2031325"/>
          </a:xfrm>
          <a:prstGeom prst="rect">
            <a:avLst/>
          </a:prstGeom>
        </p:spPr>
        <p:txBody>
          <a:bodyPr wrap="square">
            <a:spAutoFit/>
          </a:bodyPr>
          <a:lstStyle/>
          <a:p>
            <a:pPr algn="just"/>
            <a:r>
              <a:rPr lang="el-GR" b="1" u="sng" dirty="0">
                <a:latin typeface="Arial" pitchFamily="34" charset="0"/>
                <a:cs typeface="Arial" pitchFamily="34" charset="0"/>
              </a:rPr>
              <a:t>Μειωμένη περίοδος ημερήσιας ανάπαυσης :</a:t>
            </a:r>
          </a:p>
          <a:p>
            <a:pPr marL="285750" indent="-285750" algn="just">
              <a:buFont typeface="Arial" panose="020B0604020202020204" pitchFamily="34" charset="0"/>
              <a:buChar char="•"/>
            </a:pPr>
            <a:r>
              <a:rPr lang="el-GR" b="1" dirty="0">
                <a:latin typeface="Arial" pitchFamily="34" charset="0"/>
                <a:cs typeface="Arial" pitchFamily="34" charset="0"/>
              </a:rPr>
              <a:t>[ </a:t>
            </a:r>
            <a:r>
              <a:rPr lang="el-GR" sz="1400" b="1" u="sng" dirty="0">
                <a:latin typeface="Arial" pitchFamily="34" charset="0"/>
                <a:cs typeface="Arial" pitchFamily="34" charset="0"/>
              </a:rPr>
              <a:t>Α24</a:t>
            </a:r>
            <a:r>
              <a:rPr lang="el-GR" sz="1400" b="1" dirty="0">
                <a:latin typeface="Arial" pitchFamily="34" charset="0"/>
                <a:cs typeface="Arial" pitchFamily="34" charset="0"/>
              </a:rPr>
              <a:t>-</a:t>
            </a:r>
            <a:r>
              <a:rPr lang="el-GR" sz="1400" b="1" u="sng" dirty="0">
                <a:latin typeface="Arial" pitchFamily="34" charset="0"/>
                <a:cs typeface="Arial" pitchFamily="34" charset="0"/>
              </a:rPr>
              <a:t>Α25</a:t>
            </a:r>
            <a:r>
              <a:rPr lang="el-GR" sz="1400" b="1" dirty="0">
                <a:latin typeface="Arial" pitchFamily="34" charset="0"/>
                <a:cs typeface="Arial" pitchFamily="34" charset="0"/>
              </a:rPr>
              <a:t>-</a:t>
            </a:r>
            <a:r>
              <a:rPr lang="el-GR" sz="1400" b="1" u="sng" dirty="0">
                <a:latin typeface="Arial" pitchFamily="34" charset="0"/>
                <a:cs typeface="Arial" pitchFamily="34" charset="0"/>
              </a:rPr>
              <a:t>Α26</a:t>
            </a:r>
            <a:r>
              <a:rPr lang="el-GR" sz="1400" b="1" dirty="0">
                <a:latin typeface="Arial" pitchFamily="34" charset="0"/>
                <a:cs typeface="Arial" pitchFamily="34" charset="0"/>
              </a:rPr>
              <a:t> </a:t>
            </a:r>
            <a:r>
              <a:rPr lang="el-GR" b="1" dirty="0">
                <a:latin typeface="Arial" pitchFamily="34" charset="0"/>
                <a:cs typeface="Arial" pitchFamily="34" charset="0"/>
              </a:rPr>
              <a:t>]: </a:t>
            </a:r>
            <a:r>
              <a:rPr lang="el-GR" dirty="0">
                <a:latin typeface="Arial" pitchFamily="34" charset="0"/>
                <a:cs typeface="Arial" pitchFamily="34" charset="0"/>
              </a:rPr>
              <a:t>Αν το τμήμα της περιόδου ημερήσιας ανάπαυσης, το οποίο πραγματοποιείται εντός της 24ωρης περιόδου, έχει διάρκεια τουλάχιστον 9 ωρών αλλά κάτω των 11 ωρών, η εν λόγω περίοδος ημερήσιας ανάπαυσης θεωρείται μειωμένη περίοδος ημερήσιας ανάπαυσης. </a:t>
            </a:r>
          </a:p>
          <a:p>
            <a:pPr marL="285750" indent="-285750" algn="just">
              <a:buFont typeface="Arial" panose="020B0604020202020204" pitchFamily="34" charset="0"/>
              <a:buChar char="•"/>
            </a:pPr>
            <a:r>
              <a:rPr lang="el-GR" dirty="0">
                <a:latin typeface="Arial" pitchFamily="34" charset="0"/>
                <a:cs typeface="Arial" pitchFamily="34" charset="0"/>
              </a:rPr>
              <a:t>Ο οδηγός μπορεί να πραγματοποιεί τρεις, το πολύ, μειωμένες περιόδους ημερήσιας ανάπαυσης μεταξύ δύο περιόδων εβδομαδιαίας ανάπαυσης</a:t>
            </a:r>
            <a:endParaRPr lang="el-GR" b="1" dirty="0">
              <a:latin typeface="Arial" pitchFamily="34" charset="0"/>
              <a:cs typeface="Arial" pitchFamily="34" charset="0"/>
            </a:endParaRPr>
          </a:p>
        </p:txBody>
      </p:sp>
      <p:sp>
        <p:nvSpPr>
          <p:cNvPr id="4" name="1 - Τίτλος"/>
          <p:cNvSpPr txBox="1">
            <a:spLocks/>
          </p:cNvSpPr>
          <p:nvPr/>
        </p:nvSpPr>
        <p:spPr>
          <a:xfrm>
            <a:off x="0" y="0"/>
            <a:ext cx="5072066" cy="582594"/>
          </a:xfrm>
          <a:prstGeom prst="rect">
            <a:avLst/>
          </a:prstGeom>
        </p:spPr>
        <p:style>
          <a:lnRef idx="1">
            <a:schemeClr val="accent1"/>
          </a:lnRef>
          <a:fillRef idx="3">
            <a:schemeClr val="accent1"/>
          </a:fillRef>
          <a:effectRef idx="2">
            <a:schemeClr val="accent1"/>
          </a:effectRef>
          <a:fontRef idx="minor">
            <a:schemeClr val="lt1"/>
          </a:fontRef>
        </p:style>
        <p:txBody>
          <a:bodyPr>
            <a:noAutofit/>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l-GR" sz="2500" dirty="0">
                <a:ln w="18415" cmpd="sng">
                  <a:solidFill>
                    <a:schemeClr val="tx1"/>
                  </a:solidFill>
                  <a:prstDash val="solid"/>
                </a:ln>
                <a:solidFill>
                  <a:schemeClr val="bg1"/>
                </a:solidFill>
                <a:effectLst>
                  <a:outerShdw blurRad="63500" dir="3600000" algn="tl" rotWithShape="0">
                    <a:srgbClr val="000000">
                      <a:alpha val="70000"/>
                    </a:srgbClr>
                  </a:outerShdw>
                </a:effectLst>
                <a:latin typeface="Arial" pitchFamily="34" charset="0"/>
                <a:cs typeface="Arial" pitchFamily="34" charset="0"/>
              </a:rPr>
              <a:t>Ημερήσια περίοδος ανάπαυσης</a:t>
            </a:r>
          </a:p>
        </p:txBody>
      </p:sp>
      <p:graphicFrame>
        <p:nvGraphicFramePr>
          <p:cNvPr id="6" name="12 - Πίνακας"/>
          <p:cNvGraphicFramePr>
            <a:graphicFrameLocks noGrp="1"/>
          </p:cNvGraphicFramePr>
          <p:nvPr/>
        </p:nvGraphicFramePr>
        <p:xfrm>
          <a:off x="490166" y="3948296"/>
          <a:ext cx="8352918" cy="1097280"/>
        </p:xfrm>
        <a:graphic>
          <a:graphicData uri="http://schemas.openxmlformats.org/drawingml/2006/table">
            <a:tbl>
              <a:tblPr firstRow="1" bandRow="1">
                <a:tableStyleId>{5C22544A-7EE6-4342-B048-85BDC9FD1C3A}</a:tableStyleId>
              </a:tblPr>
              <a:tblGrid>
                <a:gridCol w="596637">
                  <a:extLst>
                    <a:ext uri="{9D8B030D-6E8A-4147-A177-3AD203B41FA5}">
                      <a16:colId xmlns:a16="http://schemas.microsoft.com/office/drawing/2014/main" xmlns="" val="20000"/>
                    </a:ext>
                  </a:extLst>
                </a:gridCol>
                <a:gridCol w="596637">
                  <a:extLst>
                    <a:ext uri="{9D8B030D-6E8A-4147-A177-3AD203B41FA5}">
                      <a16:colId xmlns:a16="http://schemas.microsoft.com/office/drawing/2014/main" xmlns="" val="20001"/>
                    </a:ext>
                  </a:extLst>
                </a:gridCol>
                <a:gridCol w="596637">
                  <a:extLst>
                    <a:ext uri="{9D8B030D-6E8A-4147-A177-3AD203B41FA5}">
                      <a16:colId xmlns:a16="http://schemas.microsoft.com/office/drawing/2014/main" xmlns="" val="20002"/>
                    </a:ext>
                  </a:extLst>
                </a:gridCol>
                <a:gridCol w="596637">
                  <a:extLst>
                    <a:ext uri="{9D8B030D-6E8A-4147-A177-3AD203B41FA5}">
                      <a16:colId xmlns:a16="http://schemas.microsoft.com/office/drawing/2014/main" xmlns="" val="20003"/>
                    </a:ext>
                  </a:extLst>
                </a:gridCol>
                <a:gridCol w="596637">
                  <a:extLst>
                    <a:ext uri="{9D8B030D-6E8A-4147-A177-3AD203B41FA5}">
                      <a16:colId xmlns:a16="http://schemas.microsoft.com/office/drawing/2014/main" xmlns="" val="20004"/>
                    </a:ext>
                  </a:extLst>
                </a:gridCol>
                <a:gridCol w="596637">
                  <a:extLst>
                    <a:ext uri="{9D8B030D-6E8A-4147-A177-3AD203B41FA5}">
                      <a16:colId xmlns:a16="http://schemas.microsoft.com/office/drawing/2014/main" xmlns="" val="20005"/>
                    </a:ext>
                  </a:extLst>
                </a:gridCol>
                <a:gridCol w="596637">
                  <a:extLst>
                    <a:ext uri="{9D8B030D-6E8A-4147-A177-3AD203B41FA5}">
                      <a16:colId xmlns:a16="http://schemas.microsoft.com/office/drawing/2014/main" xmlns="" val="20006"/>
                    </a:ext>
                  </a:extLst>
                </a:gridCol>
                <a:gridCol w="596637">
                  <a:extLst>
                    <a:ext uri="{9D8B030D-6E8A-4147-A177-3AD203B41FA5}">
                      <a16:colId xmlns:a16="http://schemas.microsoft.com/office/drawing/2014/main" xmlns="" val="20007"/>
                    </a:ext>
                  </a:extLst>
                </a:gridCol>
                <a:gridCol w="596637">
                  <a:extLst>
                    <a:ext uri="{9D8B030D-6E8A-4147-A177-3AD203B41FA5}">
                      <a16:colId xmlns:a16="http://schemas.microsoft.com/office/drawing/2014/main" xmlns="" val="20008"/>
                    </a:ext>
                  </a:extLst>
                </a:gridCol>
                <a:gridCol w="596637">
                  <a:extLst>
                    <a:ext uri="{9D8B030D-6E8A-4147-A177-3AD203B41FA5}">
                      <a16:colId xmlns:a16="http://schemas.microsoft.com/office/drawing/2014/main" xmlns="" val="20009"/>
                    </a:ext>
                  </a:extLst>
                </a:gridCol>
                <a:gridCol w="596637">
                  <a:extLst>
                    <a:ext uri="{9D8B030D-6E8A-4147-A177-3AD203B41FA5}">
                      <a16:colId xmlns:a16="http://schemas.microsoft.com/office/drawing/2014/main" xmlns="" val="20010"/>
                    </a:ext>
                  </a:extLst>
                </a:gridCol>
                <a:gridCol w="596637">
                  <a:extLst>
                    <a:ext uri="{9D8B030D-6E8A-4147-A177-3AD203B41FA5}">
                      <a16:colId xmlns:a16="http://schemas.microsoft.com/office/drawing/2014/main" xmlns="" val="20011"/>
                    </a:ext>
                  </a:extLst>
                </a:gridCol>
                <a:gridCol w="596637">
                  <a:extLst>
                    <a:ext uri="{9D8B030D-6E8A-4147-A177-3AD203B41FA5}">
                      <a16:colId xmlns:a16="http://schemas.microsoft.com/office/drawing/2014/main" xmlns="" val="20012"/>
                    </a:ext>
                  </a:extLst>
                </a:gridCol>
                <a:gridCol w="596637">
                  <a:extLst>
                    <a:ext uri="{9D8B030D-6E8A-4147-A177-3AD203B41FA5}">
                      <a16:colId xmlns:a16="http://schemas.microsoft.com/office/drawing/2014/main" xmlns="" val="20013"/>
                    </a:ext>
                  </a:extLst>
                </a:gridCol>
              </a:tblGrid>
              <a:tr h="298832">
                <a:tc gridSpan="7">
                  <a:txBody>
                    <a:bodyPr/>
                    <a:lstStyle/>
                    <a:p>
                      <a:pPr algn="ctr"/>
                      <a:r>
                        <a:rPr lang="en-US" sz="1800" dirty="0">
                          <a:latin typeface="Times New Roman" pitchFamily="18" charset="0"/>
                          <a:cs typeface="Times New Roman" pitchFamily="18" charset="0"/>
                        </a:rPr>
                        <a:t>1</a:t>
                      </a:r>
                      <a:r>
                        <a:rPr lang="el-GR" sz="1800" baseline="30000" dirty="0">
                          <a:latin typeface="Times New Roman" pitchFamily="18" charset="0"/>
                          <a:cs typeface="Times New Roman" pitchFamily="18" charset="0"/>
                        </a:rPr>
                        <a:t>η</a:t>
                      </a:r>
                      <a:r>
                        <a:rPr lang="el-GR" sz="1800" baseline="0" dirty="0">
                          <a:latin typeface="Times New Roman" pitchFamily="18" charset="0"/>
                          <a:cs typeface="Times New Roman" pitchFamily="18" charset="0"/>
                        </a:rPr>
                        <a:t> εβδομαδιαία ανάπαυση</a:t>
                      </a:r>
                      <a:endParaRPr lang="el-GR" sz="1800" dirty="0">
                        <a:latin typeface="Times New Roman" pitchFamily="18" charset="0"/>
                        <a:cs typeface="Times New Roman" pitchFamily="18" charset="0"/>
                      </a:endParaRPr>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gridSpan="7">
                  <a:txBody>
                    <a:bodyPr/>
                    <a:lstStyle/>
                    <a:p>
                      <a:pPr algn="ctr"/>
                      <a:r>
                        <a:rPr lang="el-GR" sz="1800" dirty="0">
                          <a:latin typeface="Times New Roman" pitchFamily="18" charset="0"/>
                          <a:cs typeface="Times New Roman" pitchFamily="18" charset="0"/>
                        </a:rPr>
                        <a:t>2</a:t>
                      </a:r>
                      <a:r>
                        <a:rPr lang="el-GR" sz="1800" baseline="30000" dirty="0">
                          <a:latin typeface="Times New Roman" pitchFamily="18" charset="0"/>
                          <a:cs typeface="Times New Roman" pitchFamily="18" charset="0"/>
                        </a:rPr>
                        <a:t>η</a:t>
                      </a:r>
                      <a:r>
                        <a:rPr lang="el-GR" sz="1800" dirty="0">
                          <a:latin typeface="Times New Roman" pitchFamily="18" charset="0"/>
                          <a:cs typeface="Times New Roman" pitchFamily="18" charset="0"/>
                        </a:rPr>
                        <a:t> εβδομαδιαία</a:t>
                      </a:r>
                      <a:r>
                        <a:rPr lang="el-GR" sz="1800" baseline="0" dirty="0">
                          <a:latin typeface="Times New Roman" pitchFamily="18" charset="0"/>
                          <a:cs typeface="Times New Roman" pitchFamily="18" charset="0"/>
                        </a:rPr>
                        <a:t> ανάπαυση</a:t>
                      </a:r>
                      <a:endParaRPr lang="el-GR" sz="1800" dirty="0">
                        <a:latin typeface="Times New Roman" pitchFamily="18" charset="0"/>
                        <a:cs typeface="Times New Roman" pitchFamily="18" charset="0"/>
                      </a:endParaRPr>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xmlns="" val="10000"/>
                  </a:ext>
                </a:extLst>
              </a:tr>
              <a:tr h="298832">
                <a:tc>
                  <a:txBody>
                    <a:bodyPr/>
                    <a:lstStyle/>
                    <a:p>
                      <a:endParaRPr lang="el-GR" sz="1800" dirty="0">
                        <a:latin typeface="Times New Roman" pitchFamily="18" charset="0"/>
                        <a:cs typeface="Times New Roman" pitchFamily="18" charset="0"/>
                      </a:endParaRPr>
                    </a:p>
                  </a:txBody>
                  <a:tcPr/>
                </a:tc>
                <a:tc>
                  <a:txBody>
                    <a:bodyPr/>
                    <a:lstStyle/>
                    <a:p>
                      <a:endParaRPr lang="el-GR" sz="1800" dirty="0">
                        <a:latin typeface="Times New Roman" pitchFamily="18" charset="0"/>
                        <a:cs typeface="Times New Roman" pitchFamily="18" charset="0"/>
                      </a:endParaRPr>
                    </a:p>
                  </a:txBody>
                  <a:tcPr/>
                </a:tc>
                <a:tc>
                  <a:txBody>
                    <a:bodyPr/>
                    <a:lstStyle/>
                    <a:p>
                      <a:endParaRPr lang="el-GR" sz="1800" dirty="0">
                        <a:latin typeface="Times New Roman" pitchFamily="18" charset="0"/>
                        <a:cs typeface="Times New Roman" pitchFamily="18" charset="0"/>
                      </a:endParaRPr>
                    </a:p>
                  </a:txBody>
                  <a:tcPr>
                    <a:solidFill>
                      <a:srgbClr val="FF0000"/>
                    </a:solidFill>
                  </a:tcPr>
                </a:tc>
                <a:tc>
                  <a:txBody>
                    <a:bodyPr/>
                    <a:lstStyle/>
                    <a:p>
                      <a:endParaRPr lang="el-GR" sz="1800" dirty="0">
                        <a:latin typeface="Times New Roman" pitchFamily="18" charset="0"/>
                        <a:cs typeface="Times New Roman" pitchFamily="18" charset="0"/>
                      </a:endParaRPr>
                    </a:p>
                  </a:txBody>
                  <a:tcPr>
                    <a:solidFill>
                      <a:srgbClr val="FF0000"/>
                    </a:solidFill>
                  </a:tcPr>
                </a:tc>
                <a:tc>
                  <a:txBody>
                    <a:bodyPr/>
                    <a:lstStyle/>
                    <a:p>
                      <a:endParaRPr lang="el-GR" sz="1800" dirty="0">
                        <a:latin typeface="Times New Roman" pitchFamily="18" charset="0"/>
                        <a:cs typeface="Times New Roman" pitchFamily="18" charset="0"/>
                      </a:endParaRPr>
                    </a:p>
                  </a:txBody>
                  <a:tcPr>
                    <a:solidFill>
                      <a:srgbClr val="FFFF00"/>
                    </a:solidFill>
                  </a:tcPr>
                </a:tc>
                <a:tc>
                  <a:txBody>
                    <a:bodyPr/>
                    <a:lstStyle/>
                    <a:p>
                      <a:endParaRPr lang="el-GR" sz="1800" dirty="0">
                        <a:latin typeface="Times New Roman" pitchFamily="18" charset="0"/>
                        <a:cs typeface="Times New Roman" pitchFamily="18" charset="0"/>
                      </a:endParaRPr>
                    </a:p>
                  </a:txBody>
                  <a:tcPr>
                    <a:solidFill>
                      <a:srgbClr val="FFFF00"/>
                    </a:solidFill>
                  </a:tcPr>
                </a:tc>
                <a:tc>
                  <a:txBody>
                    <a:bodyPr/>
                    <a:lstStyle/>
                    <a:p>
                      <a:endParaRPr lang="el-GR" sz="1800" dirty="0">
                        <a:latin typeface="Times New Roman" pitchFamily="18" charset="0"/>
                        <a:cs typeface="Times New Roman" pitchFamily="18" charset="0"/>
                      </a:endParaRPr>
                    </a:p>
                  </a:txBody>
                  <a:tcPr>
                    <a:solidFill>
                      <a:srgbClr val="FFFF00"/>
                    </a:solidFill>
                  </a:tcPr>
                </a:tc>
                <a:tc>
                  <a:txBody>
                    <a:bodyPr/>
                    <a:lstStyle/>
                    <a:p>
                      <a:endParaRPr lang="el-GR" sz="1800" dirty="0">
                        <a:latin typeface="Times New Roman" pitchFamily="18" charset="0"/>
                        <a:cs typeface="Times New Roman" pitchFamily="18" charset="0"/>
                      </a:endParaRPr>
                    </a:p>
                  </a:txBody>
                  <a:tcPr>
                    <a:solidFill>
                      <a:srgbClr val="FFFF00"/>
                    </a:solidFill>
                  </a:tcPr>
                </a:tc>
                <a:tc>
                  <a:txBody>
                    <a:bodyPr/>
                    <a:lstStyle/>
                    <a:p>
                      <a:endParaRPr lang="el-GR" sz="1800" dirty="0">
                        <a:latin typeface="Times New Roman" pitchFamily="18" charset="0"/>
                        <a:cs typeface="Times New Roman" pitchFamily="18" charset="0"/>
                      </a:endParaRPr>
                    </a:p>
                  </a:txBody>
                  <a:tcPr>
                    <a:solidFill>
                      <a:srgbClr val="FFFF00"/>
                    </a:solidFill>
                  </a:tcPr>
                </a:tc>
                <a:tc>
                  <a:txBody>
                    <a:bodyPr/>
                    <a:lstStyle/>
                    <a:p>
                      <a:endParaRPr lang="el-GR" sz="1800" dirty="0">
                        <a:latin typeface="Times New Roman" pitchFamily="18" charset="0"/>
                        <a:cs typeface="Times New Roman" pitchFamily="18" charset="0"/>
                      </a:endParaRPr>
                    </a:p>
                  </a:txBody>
                  <a:tcPr>
                    <a:solidFill>
                      <a:srgbClr val="FFFF00"/>
                    </a:solidFill>
                  </a:tcPr>
                </a:tc>
                <a:tc>
                  <a:txBody>
                    <a:bodyPr/>
                    <a:lstStyle/>
                    <a:p>
                      <a:endParaRPr lang="el-GR" sz="1800" dirty="0">
                        <a:latin typeface="Times New Roman" pitchFamily="18" charset="0"/>
                        <a:cs typeface="Times New Roman" pitchFamily="18" charset="0"/>
                      </a:endParaRPr>
                    </a:p>
                  </a:txBody>
                  <a:tcPr>
                    <a:solidFill>
                      <a:srgbClr val="FF0000"/>
                    </a:solidFill>
                  </a:tcPr>
                </a:tc>
                <a:tc>
                  <a:txBody>
                    <a:bodyPr/>
                    <a:lstStyle/>
                    <a:p>
                      <a:endParaRPr lang="el-GR" sz="1800" dirty="0">
                        <a:latin typeface="Times New Roman" pitchFamily="18" charset="0"/>
                        <a:cs typeface="Times New Roman" pitchFamily="18" charset="0"/>
                      </a:endParaRPr>
                    </a:p>
                  </a:txBody>
                  <a:tcPr>
                    <a:solidFill>
                      <a:srgbClr val="FF0000"/>
                    </a:solidFill>
                  </a:tcPr>
                </a:tc>
                <a:tc>
                  <a:txBody>
                    <a:bodyPr/>
                    <a:lstStyle/>
                    <a:p>
                      <a:endParaRPr lang="el-GR" sz="1800" dirty="0">
                        <a:latin typeface="Times New Roman" pitchFamily="18" charset="0"/>
                        <a:cs typeface="Times New Roman" pitchFamily="18" charset="0"/>
                      </a:endParaRPr>
                    </a:p>
                  </a:txBody>
                  <a:tcPr/>
                </a:tc>
                <a:tc>
                  <a:txBody>
                    <a:bodyPr/>
                    <a:lstStyle/>
                    <a:p>
                      <a:endParaRPr lang="el-GR" sz="18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298832">
                <a:tc>
                  <a:txBody>
                    <a:bodyPr/>
                    <a:lstStyle/>
                    <a:p>
                      <a:endParaRPr lang="el-GR" sz="1800" dirty="0">
                        <a:latin typeface="Times New Roman" pitchFamily="18" charset="0"/>
                        <a:cs typeface="Times New Roman" pitchFamily="18" charset="0"/>
                      </a:endParaRPr>
                    </a:p>
                  </a:txBody>
                  <a:tcPr/>
                </a:tc>
                <a:tc>
                  <a:txBody>
                    <a:bodyPr/>
                    <a:lstStyle/>
                    <a:p>
                      <a:endParaRPr lang="el-GR" sz="1800" dirty="0">
                        <a:latin typeface="Times New Roman" pitchFamily="18" charset="0"/>
                        <a:cs typeface="Times New Roman" pitchFamily="18" charset="0"/>
                      </a:endParaRPr>
                    </a:p>
                  </a:txBody>
                  <a:tcPr/>
                </a:tc>
                <a:tc gridSpan="2">
                  <a:txBody>
                    <a:bodyPr/>
                    <a:lstStyle/>
                    <a:p>
                      <a:pPr algn="ctr"/>
                      <a:r>
                        <a:rPr lang="el-GR" sz="1800" dirty="0">
                          <a:latin typeface="Times New Roman" pitchFamily="18" charset="0"/>
                          <a:cs typeface="Times New Roman" pitchFamily="18" charset="0"/>
                        </a:rPr>
                        <a:t>45</a:t>
                      </a:r>
                      <a:r>
                        <a:rPr lang="en-US" sz="1800" dirty="0">
                          <a:latin typeface="Times New Roman" pitchFamily="18" charset="0"/>
                          <a:cs typeface="Times New Roman" pitchFamily="18" charset="0"/>
                        </a:rPr>
                        <a:t>h</a:t>
                      </a:r>
                      <a:endParaRPr lang="el-GR" sz="1800" dirty="0">
                        <a:latin typeface="Times New Roman" pitchFamily="18" charset="0"/>
                        <a:cs typeface="Times New Roman" pitchFamily="18" charset="0"/>
                      </a:endParaRPr>
                    </a:p>
                  </a:txBody>
                  <a:tcPr/>
                </a:tc>
                <a:tc hMerge="1">
                  <a:txBody>
                    <a:bodyPr/>
                    <a:lstStyle/>
                    <a:p>
                      <a:endParaRPr lang="el-GR" dirty="0"/>
                    </a:p>
                  </a:txBody>
                  <a:tcPr/>
                </a:tc>
                <a:tc>
                  <a:txBody>
                    <a:bodyPr/>
                    <a:lstStyle/>
                    <a:p>
                      <a:endParaRPr lang="el-GR" sz="1800" dirty="0">
                        <a:latin typeface="Times New Roman" pitchFamily="18" charset="0"/>
                        <a:cs typeface="Times New Roman" pitchFamily="18" charset="0"/>
                      </a:endParaRPr>
                    </a:p>
                  </a:txBody>
                  <a:tcPr/>
                </a:tc>
                <a:tc>
                  <a:txBody>
                    <a:bodyPr/>
                    <a:lstStyle/>
                    <a:p>
                      <a:endParaRPr lang="el-GR" sz="1800" dirty="0">
                        <a:latin typeface="Times New Roman" pitchFamily="18" charset="0"/>
                        <a:cs typeface="Times New Roman" pitchFamily="18" charset="0"/>
                      </a:endParaRPr>
                    </a:p>
                  </a:txBody>
                  <a:tcPr/>
                </a:tc>
                <a:tc>
                  <a:txBody>
                    <a:bodyPr/>
                    <a:lstStyle/>
                    <a:p>
                      <a:endParaRPr lang="el-GR" sz="1800" dirty="0">
                        <a:latin typeface="Times New Roman" pitchFamily="18" charset="0"/>
                        <a:cs typeface="Times New Roman" pitchFamily="18" charset="0"/>
                      </a:endParaRPr>
                    </a:p>
                  </a:txBody>
                  <a:tcPr/>
                </a:tc>
                <a:tc>
                  <a:txBody>
                    <a:bodyPr/>
                    <a:lstStyle/>
                    <a:p>
                      <a:endParaRPr lang="el-GR" sz="1800" dirty="0">
                        <a:latin typeface="Times New Roman" pitchFamily="18" charset="0"/>
                        <a:cs typeface="Times New Roman" pitchFamily="18" charset="0"/>
                      </a:endParaRPr>
                    </a:p>
                  </a:txBody>
                  <a:tcPr/>
                </a:tc>
                <a:tc>
                  <a:txBody>
                    <a:bodyPr/>
                    <a:lstStyle/>
                    <a:p>
                      <a:endParaRPr lang="el-GR" sz="1800" dirty="0">
                        <a:latin typeface="Times New Roman" pitchFamily="18" charset="0"/>
                        <a:cs typeface="Times New Roman" pitchFamily="18" charset="0"/>
                      </a:endParaRPr>
                    </a:p>
                  </a:txBody>
                  <a:tcPr/>
                </a:tc>
                <a:tc>
                  <a:txBody>
                    <a:bodyPr/>
                    <a:lstStyle/>
                    <a:p>
                      <a:endParaRPr lang="el-GR" sz="1800" dirty="0">
                        <a:latin typeface="Times New Roman" pitchFamily="18" charset="0"/>
                        <a:cs typeface="Times New Roman" pitchFamily="18" charset="0"/>
                      </a:endParaRPr>
                    </a:p>
                  </a:txBody>
                  <a:tcPr/>
                </a:tc>
                <a:tc gridSpan="2">
                  <a:txBody>
                    <a:bodyPr/>
                    <a:lstStyle/>
                    <a:p>
                      <a:pPr algn="ctr"/>
                      <a:r>
                        <a:rPr lang="en-US" sz="1800" dirty="0">
                          <a:latin typeface="Times New Roman" pitchFamily="18" charset="0"/>
                          <a:cs typeface="Times New Roman" pitchFamily="18" charset="0"/>
                        </a:rPr>
                        <a:t>45h</a:t>
                      </a:r>
                      <a:endParaRPr lang="el-GR" sz="1800" dirty="0">
                        <a:latin typeface="Times New Roman" pitchFamily="18" charset="0"/>
                        <a:cs typeface="Times New Roman" pitchFamily="18" charset="0"/>
                      </a:endParaRPr>
                    </a:p>
                  </a:txBody>
                  <a:tcPr/>
                </a:tc>
                <a:tc hMerge="1">
                  <a:txBody>
                    <a:bodyPr/>
                    <a:lstStyle/>
                    <a:p>
                      <a:endParaRPr lang="el-GR" dirty="0"/>
                    </a:p>
                  </a:txBody>
                  <a:tcPr/>
                </a:tc>
                <a:tc>
                  <a:txBody>
                    <a:bodyPr/>
                    <a:lstStyle/>
                    <a:p>
                      <a:endParaRPr lang="el-GR" sz="1800" dirty="0">
                        <a:latin typeface="Times New Roman" pitchFamily="18" charset="0"/>
                        <a:cs typeface="Times New Roman" pitchFamily="18" charset="0"/>
                      </a:endParaRPr>
                    </a:p>
                  </a:txBody>
                  <a:tcPr/>
                </a:tc>
                <a:tc>
                  <a:txBody>
                    <a:bodyPr/>
                    <a:lstStyle/>
                    <a:p>
                      <a:endParaRPr lang="el-GR" sz="18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bl>
          </a:graphicData>
        </a:graphic>
      </p:graphicFrame>
      <p:sp>
        <p:nvSpPr>
          <p:cNvPr id="7" name="11 - Ορθογώνιο"/>
          <p:cNvSpPr/>
          <p:nvPr/>
        </p:nvSpPr>
        <p:spPr>
          <a:xfrm>
            <a:off x="2177988" y="5157192"/>
            <a:ext cx="5004048" cy="1323439"/>
          </a:xfrm>
          <a:prstGeom prst="rect">
            <a:avLst/>
          </a:prstGeom>
        </p:spPr>
        <p:txBody>
          <a:bodyPr wrap="square">
            <a:spAutoFit/>
          </a:bodyPr>
          <a:lstStyle/>
          <a:p>
            <a:pPr algn="ctr"/>
            <a:r>
              <a:rPr lang="el-GR" sz="1600" u="sng" dirty="0">
                <a:solidFill>
                  <a:prstClr val="black"/>
                </a:solidFill>
                <a:latin typeface="Arial" pitchFamily="34" charset="0"/>
                <a:cs typeface="Arial" pitchFamily="34" charset="0"/>
              </a:rPr>
              <a:t>ΕΞΑΙΡΕΣΗ</a:t>
            </a:r>
            <a:r>
              <a:rPr lang="el-GR" sz="1600" dirty="0">
                <a:solidFill>
                  <a:prstClr val="black"/>
                </a:solidFill>
                <a:latin typeface="Arial" pitchFamily="34" charset="0"/>
                <a:cs typeface="Arial" pitchFamily="34" charset="0"/>
              </a:rPr>
              <a:t> </a:t>
            </a:r>
          </a:p>
          <a:p>
            <a:pPr algn="ctr"/>
            <a:r>
              <a:rPr lang="el-GR" sz="1600" dirty="0">
                <a:solidFill>
                  <a:prstClr val="black"/>
                </a:solidFill>
                <a:latin typeface="Arial" pitchFamily="34" charset="0"/>
                <a:cs typeface="Arial" pitchFamily="34" charset="0"/>
              </a:rPr>
              <a:t>9</a:t>
            </a:r>
            <a:r>
              <a:rPr lang="en-US" sz="1600" dirty="0">
                <a:solidFill>
                  <a:prstClr val="black"/>
                </a:solidFill>
                <a:latin typeface="Arial" pitchFamily="34" charset="0"/>
                <a:cs typeface="Arial" pitchFamily="34" charset="0"/>
              </a:rPr>
              <a:t>h</a:t>
            </a:r>
            <a:r>
              <a:rPr lang="el-GR" sz="1600" dirty="0">
                <a:solidFill>
                  <a:prstClr val="black"/>
                </a:solidFill>
                <a:latin typeface="Arial" pitchFamily="34" charset="0"/>
                <a:cs typeface="Arial" pitchFamily="34" charset="0"/>
              </a:rPr>
              <a:t> ξεκούραση συνεχόμενες </a:t>
            </a:r>
          </a:p>
          <a:p>
            <a:pPr algn="ctr"/>
            <a:r>
              <a:rPr lang="el-GR" sz="1600" dirty="0">
                <a:solidFill>
                  <a:prstClr val="black"/>
                </a:solidFill>
                <a:latin typeface="Arial" pitchFamily="34" charset="0"/>
                <a:cs typeface="Arial" pitchFamily="34" charset="0"/>
              </a:rPr>
              <a:t>(</a:t>
            </a:r>
            <a:r>
              <a:rPr lang="el-GR" sz="1600" u="sng" dirty="0">
                <a:solidFill>
                  <a:prstClr val="black"/>
                </a:solidFill>
                <a:latin typeface="Arial" pitchFamily="34" charset="0"/>
                <a:cs typeface="Arial" pitchFamily="34" charset="0"/>
              </a:rPr>
              <a:t>μόνο</a:t>
            </a:r>
            <a:r>
              <a:rPr lang="el-GR" sz="1600" dirty="0">
                <a:solidFill>
                  <a:prstClr val="black"/>
                </a:solidFill>
                <a:latin typeface="Arial" pitchFamily="34" charset="0"/>
                <a:cs typeface="Arial" pitchFamily="34" charset="0"/>
              </a:rPr>
              <a:t> έως 3 φορές </a:t>
            </a:r>
          </a:p>
          <a:p>
            <a:pPr algn="ctr"/>
            <a:r>
              <a:rPr lang="el-GR" sz="1600" dirty="0">
                <a:solidFill>
                  <a:prstClr val="black"/>
                </a:solidFill>
                <a:latin typeface="Arial" pitchFamily="34" charset="0"/>
                <a:cs typeface="Arial" pitchFamily="34" charset="0"/>
              </a:rPr>
              <a:t>μεταξύ δυο περιόδων εβδομαδιαίας ανάπαυσης)</a:t>
            </a:r>
          </a:p>
          <a:p>
            <a:pPr algn="ctr"/>
            <a:r>
              <a:rPr lang="el-GR" sz="1600" dirty="0">
                <a:solidFill>
                  <a:srgbClr val="FF0000"/>
                </a:solidFill>
                <a:latin typeface="Arial" pitchFamily="34" charset="0"/>
                <a:cs typeface="Arial" pitchFamily="34" charset="0"/>
              </a:rPr>
              <a:t>μειωμένη περίοδος ανάπαυσης</a:t>
            </a:r>
          </a:p>
        </p:txBody>
      </p:sp>
      <p:sp>
        <p:nvSpPr>
          <p:cNvPr id="8" name="4 - Αριστερό άγκιστρο"/>
          <p:cNvSpPr/>
          <p:nvPr/>
        </p:nvSpPr>
        <p:spPr>
          <a:xfrm rot="5400000">
            <a:off x="4414597" y="3897052"/>
            <a:ext cx="504056" cy="252028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black"/>
              </a:solidFill>
            </a:endParaRPr>
          </a:p>
        </p:txBody>
      </p:sp>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2613918"/>
            <a:ext cx="8462686" cy="117437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Tree>
    <p:extLst>
      <p:ext uri="{BB962C8B-B14F-4D97-AF65-F5344CB8AC3E}">
        <p14:creationId xmlns:p14="http://schemas.microsoft.com/office/powerpoint/2010/main" xmlns="" val="1717858716"/>
      </p:ext>
    </p:extLst>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6462" y="2107784"/>
            <a:ext cx="8640961" cy="11928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60400" y="872321"/>
            <a:ext cx="8654400" cy="1252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5"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14282" y="4000504"/>
            <a:ext cx="8640960" cy="127633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extBox 2"/>
          <p:cNvSpPr txBox="1"/>
          <p:nvPr/>
        </p:nvSpPr>
        <p:spPr>
          <a:xfrm>
            <a:off x="285720" y="500042"/>
            <a:ext cx="8632080" cy="369332"/>
          </a:xfrm>
          <a:prstGeom prst="rect">
            <a:avLst/>
          </a:prstGeom>
          <a:noFill/>
        </p:spPr>
        <p:txBody>
          <a:bodyPr wrap="square" rtlCol="0">
            <a:spAutoFit/>
          </a:bodyPr>
          <a:lstStyle/>
          <a:p>
            <a:r>
              <a:rPr lang="el-GR" b="1" u="sng" dirty="0">
                <a:latin typeface="Arial" pitchFamily="34" charset="0"/>
                <a:cs typeface="Arial" pitchFamily="34" charset="0"/>
              </a:rPr>
              <a:t>Κανονική </a:t>
            </a:r>
            <a:r>
              <a:rPr lang="el-GR" b="1" u="sng" dirty="0" smtClean="0">
                <a:latin typeface="Arial" pitchFamily="34" charset="0"/>
                <a:cs typeface="Arial" pitchFamily="34" charset="0"/>
              </a:rPr>
              <a:t>περίοδος </a:t>
            </a:r>
            <a:r>
              <a:rPr lang="el-GR" b="1" u="sng" dirty="0">
                <a:latin typeface="Arial" pitchFamily="34" charset="0"/>
                <a:cs typeface="Arial" pitchFamily="34" charset="0"/>
              </a:rPr>
              <a:t>ημερήσιας ανάπαυσης</a:t>
            </a:r>
            <a:r>
              <a:rPr lang="el-GR" dirty="0">
                <a:latin typeface="Arial" pitchFamily="34" charset="0"/>
                <a:cs typeface="Arial" pitchFamily="34" charset="0"/>
              </a:rPr>
              <a:t> [</a:t>
            </a:r>
            <a:r>
              <a:rPr lang="el-GR" i="1" dirty="0">
                <a:latin typeface="Arial" pitchFamily="34" charset="0"/>
                <a:cs typeface="Arial" pitchFamily="34" charset="0"/>
              </a:rPr>
              <a:t>παραδείγματα</a:t>
            </a:r>
            <a:r>
              <a:rPr lang="el-GR" dirty="0"/>
              <a:t>]</a:t>
            </a:r>
          </a:p>
        </p:txBody>
      </p:sp>
      <p:sp>
        <p:nvSpPr>
          <p:cNvPr id="8" name="TextBox 7"/>
          <p:cNvSpPr txBox="1"/>
          <p:nvPr/>
        </p:nvSpPr>
        <p:spPr>
          <a:xfrm>
            <a:off x="214282" y="3643314"/>
            <a:ext cx="8632080" cy="369332"/>
          </a:xfrm>
          <a:prstGeom prst="rect">
            <a:avLst/>
          </a:prstGeom>
          <a:noFill/>
        </p:spPr>
        <p:txBody>
          <a:bodyPr wrap="square" rtlCol="0">
            <a:spAutoFit/>
          </a:bodyPr>
          <a:lstStyle/>
          <a:p>
            <a:r>
              <a:rPr lang="el-GR" b="1" u="sng" dirty="0">
                <a:latin typeface="Arial" pitchFamily="34" charset="0"/>
                <a:cs typeface="Arial" pitchFamily="34" charset="0"/>
              </a:rPr>
              <a:t>Μειωμένη </a:t>
            </a:r>
            <a:r>
              <a:rPr lang="el-GR" b="1" u="sng" dirty="0" smtClean="0">
                <a:latin typeface="Arial" pitchFamily="34" charset="0"/>
                <a:cs typeface="Arial" pitchFamily="34" charset="0"/>
              </a:rPr>
              <a:t>περίοδος </a:t>
            </a:r>
            <a:r>
              <a:rPr lang="el-GR" b="1" u="sng" dirty="0">
                <a:latin typeface="Arial" pitchFamily="34" charset="0"/>
                <a:cs typeface="Arial" pitchFamily="34" charset="0"/>
              </a:rPr>
              <a:t>ημερήσιας ανάπαυσης</a:t>
            </a:r>
            <a:r>
              <a:rPr lang="el-GR" dirty="0">
                <a:latin typeface="Arial" pitchFamily="34" charset="0"/>
                <a:cs typeface="Arial" pitchFamily="34" charset="0"/>
              </a:rPr>
              <a:t> [</a:t>
            </a:r>
            <a:r>
              <a:rPr lang="el-GR" i="1" dirty="0">
                <a:latin typeface="Arial" pitchFamily="34" charset="0"/>
                <a:cs typeface="Arial" pitchFamily="34" charset="0"/>
              </a:rPr>
              <a:t>παράδειγμα</a:t>
            </a:r>
            <a:r>
              <a:rPr lang="el-GR" dirty="0"/>
              <a:t>]</a:t>
            </a:r>
          </a:p>
        </p:txBody>
      </p:sp>
      <p:cxnSp>
        <p:nvCxnSpPr>
          <p:cNvPr id="5" name="Ευθεία γραμμή σύνδεσης 4"/>
          <p:cNvCxnSpPr/>
          <p:nvPr/>
        </p:nvCxnSpPr>
        <p:spPr>
          <a:xfrm>
            <a:off x="1043608" y="872321"/>
            <a:ext cx="51125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Ευθεία γραμμή σύνδεσης 6"/>
          <p:cNvCxnSpPr/>
          <p:nvPr/>
        </p:nvCxnSpPr>
        <p:spPr>
          <a:xfrm>
            <a:off x="260400" y="3292031"/>
            <a:ext cx="863208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79290173"/>
      </p:ext>
    </p:extLst>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txBox="1">
            <a:spLocks/>
          </p:cNvSpPr>
          <p:nvPr/>
        </p:nvSpPr>
        <p:spPr>
          <a:xfrm>
            <a:off x="-35725" y="16537"/>
            <a:ext cx="4679163" cy="582594"/>
          </a:xfrm>
          <a:prstGeom prst="rect">
            <a:avLst/>
          </a:prstGeom>
        </p:spPr>
        <p:style>
          <a:lnRef idx="1">
            <a:schemeClr val="accent1"/>
          </a:lnRef>
          <a:fillRef idx="3">
            <a:schemeClr val="accent1"/>
          </a:fillRef>
          <a:effectRef idx="2">
            <a:schemeClr val="accent1"/>
          </a:effectRef>
          <a:fontRef idx="minor">
            <a:schemeClr val="lt1"/>
          </a:fontRef>
        </p:style>
        <p:txBody>
          <a:bodyPr>
            <a:normAutofit fontScale="97500"/>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l-GR" sz="2600" dirty="0">
                <a:ln w="18415" cmpd="sng">
                  <a:solidFill>
                    <a:schemeClr val="tx1"/>
                  </a:solidFill>
                  <a:prstDash val="solid"/>
                </a:ln>
                <a:solidFill>
                  <a:schemeClr val="bg1"/>
                </a:solidFill>
                <a:effectLst/>
                <a:latin typeface="Arial" pitchFamily="34" charset="0"/>
                <a:cs typeface="Arial" pitchFamily="34" charset="0"/>
              </a:rPr>
              <a:t>Ημερήσιος</a:t>
            </a:r>
            <a:r>
              <a:rPr lang="el-GR" sz="2500" dirty="0">
                <a:ln w="18415" cmpd="sng">
                  <a:solidFill>
                    <a:schemeClr val="tx1"/>
                  </a:solidFill>
                  <a:prstDash val="solid"/>
                </a:ln>
                <a:solidFill>
                  <a:schemeClr val="bg1"/>
                </a:solidFill>
                <a:effectLst>
                  <a:outerShdw blurRad="63500" dir="3600000" algn="tl" rotWithShape="0">
                    <a:srgbClr val="000000">
                      <a:alpha val="70000"/>
                    </a:srgbClr>
                  </a:outerShdw>
                </a:effectLst>
                <a:latin typeface="Arial" pitchFamily="34" charset="0"/>
                <a:cs typeface="Arial" pitchFamily="34" charset="0"/>
              </a:rPr>
              <a:t> </a:t>
            </a:r>
            <a:r>
              <a:rPr lang="el-GR" sz="2600" dirty="0">
                <a:ln w="18415" cmpd="sng">
                  <a:solidFill>
                    <a:schemeClr val="tx1"/>
                  </a:solidFill>
                  <a:prstDash val="solid"/>
                </a:ln>
                <a:solidFill>
                  <a:schemeClr val="bg1"/>
                </a:solidFill>
                <a:effectLst>
                  <a:outerShdw blurRad="63500" dir="3600000" algn="tl" rotWithShape="0">
                    <a:srgbClr val="000000">
                      <a:alpha val="70000"/>
                    </a:srgbClr>
                  </a:outerShdw>
                </a:effectLst>
                <a:latin typeface="Arial" pitchFamily="34" charset="0"/>
                <a:cs typeface="Arial" pitchFamily="34" charset="0"/>
              </a:rPr>
              <a:t>χρόνος</a:t>
            </a:r>
            <a:r>
              <a:rPr lang="el-GR" sz="2500" dirty="0">
                <a:ln w="18415" cmpd="sng">
                  <a:solidFill>
                    <a:schemeClr val="tx1"/>
                  </a:solidFill>
                  <a:prstDash val="solid"/>
                </a:ln>
                <a:solidFill>
                  <a:schemeClr val="bg1"/>
                </a:solidFill>
                <a:effectLst>
                  <a:outerShdw blurRad="63500" dir="3600000" algn="tl" rotWithShape="0">
                    <a:srgbClr val="000000">
                      <a:alpha val="70000"/>
                    </a:srgbClr>
                  </a:outerShdw>
                </a:effectLst>
                <a:latin typeface="Arial" pitchFamily="34" charset="0"/>
                <a:cs typeface="Arial" pitchFamily="34" charset="0"/>
              </a:rPr>
              <a:t> οδήγησης</a:t>
            </a:r>
          </a:p>
        </p:txBody>
      </p:sp>
      <p:pic>
        <p:nvPicPr>
          <p:cNvPr id="3"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4" name="9 - Ορθογώνιο"/>
          <p:cNvSpPr/>
          <p:nvPr/>
        </p:nvSpPr>
        <p:spPr>
          <a:xfrm>
            <a:off x="428596" y="714356"/>
            <a:ext cx="8286808" cy="1754326"/>
          </a:xfrm>
          <a:prstGeom prst="rect">
            <a:avLst/>
          </a:prstGeom>
        </p:spPr>
        <p:txBody>
          <a:bodyPr wrap="square">
            <a:spAutoFit/>
          </a:bodyPr>
          <a:lstStyle/>
          <a:p>
            <a:pPr marL="285750" indent="-285750" algn="just">
              <a:buFont typeface="Arial" panose="020B0604020202020204" pitchFamily="34" charset="0"/>
              <a:buChar char="•"/>
            </a:pPr>
            <a:endParaRPr lang="el-GR" b="1" dirty="0" smtClean="0">
              <a:latin typeface="Arial" pitchFamily="34" charset="0"/>
              <a:cs typeface="Arial" pitchFamily="34" charset="0"/>
            </a:endParaRPr>
          </a:p>
          <a:p>
            <a:pPr marL="285750" indent="-285750" algn="just">
              <a:buFont typeface="Arial" panose="020B0604020202020204" pitchFamily="34" charset="0"/>
              <a:buChar char="•"/>
            </a:pPr>
            <a:r>
              <a:rPr lang="el-GR" b="1" dirty="0" smtClean="0">
                <a:latin typeface="Arial" pitchFamily="34" charset="0"/>
                <a:cs typeface="Arial" pitchFamily="34" charset="0"/>
              </a:rPr>
              <a:t>[ </a:t>
            </a:r>
            <a:r>
              <a:rPr lang="el-GR" b="1" dirty="0">
                <a:latin typeface="Arial" pitchFamily="34" charset="0"/>
                <a:cs typeface="Arial" pitchFamily="34" charset="0"/>
              </a:rPr>
              <a:t>Α2-Α3-Α4 ]:</a:t>
            </a:r>
            <a:r>
              <a:rPr lang="el-GR" dirty="0">
                <a:latin typeface="Arial" pitchFamily="34" charset="0"/>
                <a:cs typeface="Arial" pitchFamily="34" charset="0"/>
              </a:rPr>
              <a:t> Ο ημερήσιος χρόνος οδήγησης μεταξύ του τέλους μιας ημερήσιας ανάπαυσης και της αρχής της επόμενης ημερήσιας ή εβδομαδιαίας ανάπαυσης δεν μπορεί να υπερβαίνει τις </a:t>
            </a:r>
            <a:r>
              <a:rPr lang="el-GR" b="1" dirty="0">
                <a:latin typeface="Arial" pitchFamily="34" charset="0"/>
                <a:cs typeface="Arial" pitchFamily="34" charset="0"/>
              </a:rPr>
              <a:t>9 ώρες</a:t>
            </a:r>
          </a:p>
          <a:p>
            <a:pPr marL="285750" indent="-285750" algn="just">
              <a:buFont typeface="Arial" panose="020B0604020202020204" pitchFamily="34" charset="0"/>
              <a:buChar char="•"/>
            </a:pPr>
            <a:r>
              <a:rPr lang="el-GR" b="1" dirty="0">
                <a:latin typeface="Arial" pitchFamily="34" charset="0"/>
                <a:cs typeface="Arial" pitchFamily="34" charset="0"/>
              </a:rPr>
              <a:t>[ Α6-Α7-Α8 ]:</a:t>
            </a:r>
            <a:r>
              <a:rPr lang="el-GR" dirty="0">
                <a:latin typeface="Arial" pitchFamily="34" charset="0"/>
                <a:cs typeface="Arial" pitchFamily="34" charset="0"/>
              </a:rPr>
              <a:t> Ο χρόνος οδήγησης μπορεί να παρατείνεται σε </a:t>
            </a:r>
            <a:r>
              <a:rPr lang="el-GR" b="1" dirty="0">
                <a:latin typeface="Arial" pitchFamily="34" charset="0"/>
                <a:cs typeface="Arial" pitchFamily="34" charset="0"/>
              </a:rPr>
              <a:t>10 ώρες</a:t>
            </a:r>
            <a:r>
              <a:rPr lang="el-GR" dirty="0">
                <a:latin typeface="Arial" pitchFamily="34" charset="0"/>
                <a:cs typeface="Arial" pitchFamily="34" charset="0"/>
              </a:rPr>
              <a:t>, δύο φορές την εβδομάδα</a:t>
            </a:r>
            <a:r>
              <a:rPr lang="el-GR" sz="1200" dirty="0">
                <a:latin typeface="Arial" pitchFamily="34" charset="0"/>
                <a:cs typeface="Arial" pitchFamily="34" charset="0"/>
              </a:rPr>
              <a:t>.</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7544" y="2564904"/>
            <a:ext cx="8251909" cy="19701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523252918"/>
      </p:ext>
    </p:extLst>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txBox="1">
            <a:spLocks/>
          </p:cNvSpPr>
          <p:nvPr/>
        </p:nvSpPr>
        <p:spPr>
          <a:xfrm>
            <a:off x="-35725" y="16537"/>
            <a:ext cx="4679163" cy="582594"/>
          </a:xfrm>
          <a:prstGeom prst="rect">
            <a:avLst/>
          </a:prstGeom>
        </p:spPr>
        <p:style>
          <a:lnRef idx="1">
            <a:schemeClr val="accent1"/>
          </a:lnRef>
          <a:fillRef idx="3">
            <a:schemeClr val="accent1"/>
          </a:fillRef>
          <a:effectRef idx="2">
            <a:schemeClr val="accent1"/>
          </a:effectRef>
          <a:fontRef idx="minor">
            <a:schemeClr val="lt1"/>
          </a:fontRef>
        </p:style>
        <p:txBody>
          <a:bodyPr>
            <a:normAutofit fontScale="97500"/>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l-GR" sz="2600" dirty="0">
                <a:ln w="18415" cmpd="sng">
                  <a:solidFill>
                    <a:schemeClr val="tx1"/>
                  </a:solidFill>
                  <a:prstDash val="solid"/>
                </a:ln>
                <a:solidFill>
                  <a:schemeClr val="bg1"/>
                </a:solidFill>
                <a:effectLst/>
                <a:latin typeface="Arial" pitchFamily="34" charset="0"/>
                <a:cs typeface="Arial" pitchFamily="34" charset="0"/>
              </a:rPr>
              <a:t>Ημερήσιος</a:t>
            </a:r>
            <a:r>
              <a:rPr lang="el-GR" sz="2500" dirty="0">
                <a:ln w="18415" cmpd="sng">
                  <a:solidFill>
                    <a:schemeClr val="tx1"/>
                  </a:solidFill>
                  <a:prstDash val="solid"/>
                </a:ln>
                <a:solidFill>
                  <a:schemeClr val="bg1"/>
                </a:solidFill>
                <a:effectLst>
                  <a:outerShdw blurRad="63500" dir="3600000" algn="tl" rotWithShape="0">
                    <a:srgbClr val="000000">
                      <a:alpha val="70000"/>
                    </a:srgbClr>
                  </a:outerShdw>
                </a:effectLst>
                <a:latin typeface="Arial" pitchFamily="34" charset="0"/>
                <a:cs typeface="Arial" pitchFamily="34" charset="0"/>
              </a:rPr>
              <a:t> </a:t>
            </a:r>
            <a:r>
              <a:rPr lang="el-GR" sz="2600" dirty="0">
                <a:ln w="18415" cmpd="sng">
                  <a:solidFill>
                    <a:schemeClr val="tx1"/>
                  </a:solidFill>
                  <a:prstDash val="solid"/>
                </a:ln>
                <a:solidFill>
                  <a:schemeClr val="bg1"/>
                </a:solidFill>
                <a:effectLst>
                  <a:outerShdw blurRad="63500" dir="3600000" algn="tl" rotWithShape="0">
                    <a:srgbClr val="000000">
                      <a:alpha val="70000"/>
                    </a:srgbClr>
                  </a:outerShdw>
                </a:effectLst>
                <a:latin typeface="Arial" pitchFamily="34" charset="0"/>
                <a:cs typeface="Arial" pitchFamily="34" charset="0"/>
              </a:rPr>
              <a:t>χρόνος</a:t>
            </a:r>
            <a:r>
              <a:rPr lang="el-GR" sz="2500" dirty="0">
                <a:ln w="18415" cmpd="sng">
                  <a:solidFill>
                    <a:schemeClr val="tx1"/>
                  </a:solidFill>
                  <a:prstDash val="solid"/>
                </a:ln>
                <a:solidFill>
                  <a:schemeClr val="bg1"/>
                </a:solidFill>
                <a:effectLst>
                  <a:outerShdw blurRad="63500" dir="3600000" algn="tl" rotWithShape="0">
                    <a:srgbClr val="000000">
                      <a:alpha val="70000"/>
                    </a:srgbClr>
                  </a:outerShdw>
                </a:effectLst>
                <a:latin typeface="Arial" pitchFamily="34" charset="0"/>
                <a:cs typeface="Arial" pitchFamily="34" charset="0"/>
              </a:rPr>
              <a:t> οδήγησης</a:t>
            </a:r>
          </a:p>
        </p:txBody>
      </p:sp>
      <p:pic>
        <p:nvPicPr>
          <p:cNvPr id="3"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6" name="9 - Ορθογώνιο"/>
          <p:cNvSpPr/>
          <p:nvPr/>
        </p:nvSpPr>
        <p:spPr>
          <a:xfrm>
            <a:off x="251520" y="764704"/>
            <a:ext cx="8568952" cy="1477328"/>
          </a:xfrm>
          <a:prstGeom prst="rect">
            <a:avLst/>
          </a:prstGeom>
        </p:spPr>
        <p:txBody>
          <a:bodyPr wrap="square">
            <a:spAutoFit/>
          </a:bodyPr>
          <a:lstStyle/>
          <a:p>
            <a:pPr marL="285750" indent="-285750" algn="just">
              <a:buFont typeface="Arial" panose="020B0604020202020204" pitchFamily="34" charset="0"/>
              <a:buChar char="•"/>
            </a:pPr>
            <a:r>
              <a:rPr lang="el-GR" dirty="0">
                <a:latin typeface="Arial" pitchFamily="34" charset="0"/>
                <a:cs typeface="Arial" pitchFamily="34" charset="0"/>
              </a:rPr>
              <a:t>Ο χρόνος οδήγησης μπορεί να παρατείνεται κατά </a:t>
            </a:r>
            <a:r>
              <a:rPr lang="el-GR" b="1" dirty="0">
                <a:latin typeface="Arial" pitchFamily="34" charset="0"/>
                <a:cs typeface="Arial" pitchFamily="34" charset="0"/>
              </a:rPr>
              <a:t>1 ώρα </a:t>
            </a:r>
            <a:r>
              <a:rPr lang="el-GR" dirty="0">
                <a:latin typeface="Arial" pitchFamily="34" charset="0"/>
                <a:cs typeface="Arial" pitchFamily="34" charset="0"/>
              </a:rPr>
              <a:t>ή </a:t>
            </a:r>
            <a:r>
              <a:rPr lang="el-GR" b="1" dirty="0">
                <a:latin typeface="Arial" pitchFamily="34" charset="0"/>
                <a:cs typeface="Arial" pitchFamily="34" charset="0"/>
              </a:rPr>
              <a:t>2 ώρες </a:t>
            </a:r>
            <a:r>
              <a:rPr lang="el-GR" dirty="0">
                <a:latin typeface="Arial" pitchFamily="34" charset="0"/>
                <a:cs typeface="Arial" pitchFamily="34" charset="0"/>
              </a:rPr>
              <a:t>υπό προϋποθέσεις (</a:t>
            </a:r>
            <a:r>
              <a:rPr lang="el-GR" dirty="0">
                <a:solidFill>
                  <a:schemeClr val="accent2"/>
                </a:solidFill>
                <a:latin typeface="Arial" pitchFamily="34" charset="0"/>
                <a:cs typeface="Arial" pitchFamily="34" charset="0"/>
              </a:rPr>
              <a:t>δεν τίθεται σε κίνδυνο η </a:t>
            </a:r>
            <a:r>
              <a:rPr lang="el-GR" b="1" dirty="0">
                <a:solidFill>
                  <a:schemeClr val="accent2"/>
                </a:solidFill>
                <a:latin typeface="Arial" pitchFamily="34" charset="0"/>
                <a:cs typeface="Arial" pitchFamily="34" charset="0"/>
              </a:rPr>
              <a:t>οδική ασφάλεια</a:t>
            </a:r>
            <a:r>
              <a:rPr lang="el-GR" dirty="0">
                <a:solidFill>
                  <a:schemeClr val="accent2"/>
                </a:solidFill>
                <a:latin typeface="Arial" pitchFamily="34" charset="0"/>
                <a:cs typeface="Arial" pitchFamily="34" charset="0"/>
              </a:rPr>
              <a:t>, σε </a:t>
            </a:r>
            <a:r>
              <a:rPr lang="el-GR" b="1" dirty="0">
                <a:solidFill>
                  <a:schemeClr val="accent2"/>
                </a:solidFill>
                <a:latin typeface="Arial" pitchFamily="34" charset="0"/>
                <a:cs typeface="Arial" pitchFamily="34" charset="0"/>
              </a:rPr>
              <a:t>εξαιρετικές περιπτώσεις</a:t>
            </a:r>
            <a:r>
              <a:rPr lang="el-GR" dirty="0">
                <a:solidFill>
                  <a:schemeClr val="accent2"/>
                </a:solidFill>
                <a:latin typeface="Arial" pitchFamily="34" charset="0"/>
                <a:cs typeface="Arial" pitchFamily="34" charset="0"/>
              </a:rPr>
              <a:t>, προκειμένου να φθάσει στην έδρα λειτουργίας του εργοδότη ή τον τόπο κατοικίας του οδηγού για να λάβει περίοδο </a:t>
            </a:r>
            <a:r>
              <a:rPr lang="el-GR" b="1" dirty="0">
                <a:solidFill>
                  <a:schemeClr val="accent2"/>
                </a:solidFill>
                <a:latin typeface="Arial" pitchFamily="34" charset="0"/>
                <a:cs typeface="Arial" pitchFamily="34" charset="0"/>
              </a:rPr>
              <a:t>εβδομαδιαίας ανάπαυσης</a:t>
            </a:r>
            <a:r>
              <a:rPr lang="el-GR" dirty="0">
                <a:latin typeface="Arial" pitchFamily="34" charset="0"/>
                <a:cs typeface="Arial" pitchFamily="34" charset="0"/>
              </a:rPr>
              <a:t>).</a:t>
            </a:r>
          </a:p>
        </p:txBody>
      </p:sp>
      <p:pic>
        <p:nvPicPr>
          <p:cNvPr id="7" name="Εικόνα 6">
            <a:extLst>
              <a:ext uri="{FF2B5EF4-FFF2-40B4-BE49-F238E27FC236}">
                <a16:creationId xmlns:a16="http://schemas.microsoft.com/office/drawing/2014/main" xmlns="" id="{0FAB1CB5-D076-286B-7250-A4AD2E547799}"/>
              </a:ext>
            </a:extLst>
          </p:cNvPr>
          <p:cNvPicPr>
            <a:picLocks noChangeAspect="1"/>
          </p:cNvPicPr>
          <p:nvPr/>
        </p:nvPicPr>
        <p:blipFill>
          <a:blip r:embed="rId3" cstate="print"/>
          <a:stretch>
            <a:fillRect/>
          </a:stretch>
        </p:blipFill>
        <p:spPr>
          <a:xfrm>
            <a:off x="2483768" y="4149080"/>
            <a:ext cx="6531122" cy="2089617"/>
          </a:xfrm>
          <a:prstGeom prst="rect">
            <a:avLst/>
          </a:prstGeom>
          <a:ln>
            <a:solidFill>
              <a:srgbClr val="FF0000"/>
            </a:solidFill>
          </a:ln>
        </p:spPr>
      </p:pic>
      <p:pic>
        <p:nvPicPr>
          <p:cNvPr id="9" name="Εικόνα 8">
            <a:extLst>
              <a:ext uri="{FF2B5EF4-FFF2-40B4-BE49-F238E27FC236}">
                <a16:creationId xmlns:a16="http://schemas.microsoft.com/office/drawing/2014/main" xmlns="" id="{E64A040B-E8AC-EF53-0C69-550926E042DA}"/>
              </a:ext>
            </a:extLst>
          </p:cNvPr>
          <p:cNvPicPr>
            <a:picLocks noChangeAspect="1"/>
          </p:cNvPicPr>
          <p:nvPr/>
        </p:nvPicPr>
        <p:blipFill>
          <a:blip r:embed="rId4" cstate="print"/>
          <a:stretch>
            <a:fillRect/>
          </a:stretch>
        </p:blipFill>
        <p:spPr>
          <a:xfrm>
            <a:off x="107503" y="2242032"/>
            <a:ext cx="6900141" cy="1835040"/>
          </a:xfrm>
          <a:prstGeom prst="rect">
            <a:avLst/>
          </a:prstGeom>
          <a:ln>
            <a:solidFill>
              <a:srgbClr val="FF0000"/>
            </a:solidFill>
          </a:ln>
        </p:spPr>
      </p:pic>
    </p:spTree>
    <p:extLst>
      <p:ext uri="{BB962C8B-B14F-4D97-AF65-F5344CB8AC3E}">
        <p14:creationId xmlns:p14="http://schemas.microsoft.com/office/powerpoint/2010/main" xmlns="" val="107625196"/>
      </p:ext>
    </p:extLst>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 Πίνακας"/>
          <p:cNvGraphicFramePr>
            <a:graphicFrameLocks noGrp="1"/>
          </p:cNvGraphicFramePr>
          <p:nvPr/>
        </p:nvGraphicFramePr>
        <p:xfrm>
          <a:off x="323528" y="2780928"/>
          <a:ext cx="8640968" cy="504056"/>
        </p:xfrm>
        <a:graphic>
          <a:graphicData uri="http://schemas.openxmlformats.org/drawingml/2006/table">
            <a:tbl>
              <a:tblPr firstRow="1" bandRow="1">
                <a:tableStyleId>{5C22544A-7EE6-4342-B048-85BDC9FD1C3A}</a:tableStyleId>
              </a:tblPr>
              <a:tblGrid>
                <a:gridCol w="617212">
                  <a:extLst>
                    <a:ext uri="{9D8B030D-6E8A-4147-A177-3AD203B41FA5}">
                      <a16:colId xmlns:a16="http://schemas.microsoft.com/office/drawing/2014/main" xmlns="" val="20000"/>
                    </a:ext>
                  </a:extLst>
                </a:gridCol>
                <a:gridCol w="617212">
                  <a:extLst>
                    <a:ext uri="{9D8B030D-6E8A-4147-A177-3AD203B41FA5}">
                      <a16:colId xmlns:a16="http://schemas.microsoft.com/office/drawing/2014/main" xmlns="" val="20001"/>
                    </a:ext>
                  </a:extLst>
                </a:gridCol>
                <a:gridCol w="617212">
                  <a:extLst>
                    <a:ext uri="{9D8B030D-6E8A-4147-A177-3AD203B41FA5}">
                      <a16:colId xmlns:a16="http://schemas.microsoft.com/office/drawing/2014/main" xmlns="" val="20002"/>
                    </a:ext>
                  </a:extLst>
                </a:gridCol>
                <a:gridCol w="617212">
                  <a:extLst>
                    <a:ext uri="{9D8B030D-6E8A-4147-A177-3AD203B41FA5}">
                      <a16:colId xmlns:a16="http://schemas.microsoft.com/office/drawing/2014/main" xmlns="" val="20003"/>
                    </a:ext>
                  </a:extLst>
                </a:gridCol>
                <a:gridCol w="617212">
                  <a:extLst>
                    <a:ext uri="{9D8B030D-6E8A-4147-A177-3AD203B41FA5}">
                      <a16:colId xmlns:a16="http://schemas.microsoft.com/office/drawing/2014/main" xmlns="" val="20004"/>
                    </a:ext>
                  </a:extLst>
                </a:gridCol>
                <a:gridCol w="617212">
                  <a:extLst>
                    <a:ext uri="{9D8B030D-6E8A-4147-A177-3AD203B41FA5}">
                      <a16:colId xmlns:a16="http://schemas.microsoft.com/office/drawing/2014/main" xmlns="" val="20005"/>
                    </a:ext>
                  </a:extLst>
                </a:gridCol>
                <a:gridCol w="617212">
                  <a:extLst>
                    <a:ext uri="{9D8B030D-6E8A-4147-A177-3AD203B41FA5}">
                      <a16:colId xmlns:a16="http://schemas.microsoft.com/office/drawing/2014/main" xmlns="" val="20006"/>
                    </a:ext>
                  </a:extLst>
                </a:gridCol>
                <a:gridCol w="617212">
                  <a:extLst>
                    <a:ext uri="{9D8B030D-6E8A-4147-A177-3AD203B41FA5}">
                      <a16:colId xmlns:a16="http://schemas.microsoft.com/office/drawing/2014/main" xmlns="" val="20007"/>
                    </a:ext>
                  </a:extLst>
                </a:gridCol>
                <a:gridCol w="617212">
                  <a:extLst>
                    <a:ext uri="{9D8B030D-6E8A-4147-A177-3AD203B41FA5}">
                      <a16:colId xmlns:a16="http://schemas.microsoft.com/office/drawing/2014/main" xmlns="" val="20008"/>
                    </a:ext>
                  </a:extLst>
                </a:gridCol>
                <a:gridCol w="617212">
                  <a:extLst>
                    <a:ext uri="{9D8B030D-6E8A-4147-A177-3AD203B41FA5}">
                      <a16:colId xmlns:a16="http://schemas.microsoft.com/office/drawing/2014/main" xmlns="" val="20009"/>
                    </a:ext>
                  </a:extLst>
                </a:gridCol>
                <a:gridCol w="617212">
                  <a:extLst>
                    <a:ext uri="{9D8B030D-6E8A-4147-A177-3AD203B41FA5}">
                      <a16:colId xmlns:a16="http://schemas.microsoft.com/office/drawing/2014/main" xmlns="" val="20010"/>
                    </a:ext>
                  </a:extLst>
                </a:gridCol>
                <a:gridCol w="617212">
                  <a:extLst>
                    <a:ext uri="{9D8B030D-6E8A-4147-A177-3AD203B41FA5}">
                      <a16:colId xmlns:a16="http://schemas.microsoft.com/office/drawing/2014/main" xmlns="" val="20011"/>
                    </a:ext>
                  </a:extLst>
                </a:gridCol>
                <a:gridCol w="617212">
                  <a:extLst>
                    <a:ext uri="{9D8B030D-6E8A-4147-A177-3AD203B41FA5}">
                      <a16:colId xmlns:a16="http://schemas.microsoft.com/office/drawing/2014/main" xmlns="" val="20012"/>
                    </a:ext>
                  </a:extLst>
                </a:gridCol>
                <a:gridCol w="617212">
                  <a:extLst>
                    <a:ext uri="{9D8B030D-6E8A-4147-A177-3AD203B41FA5}">
                      <a16:colId xmlns:a16="http://schemas.microsoft.com/office/drawing/2014/main" xmlns="" val="20013"/>
                    </a:ext>
                  </a:extLst>
                </a:gridCol>
              </a:tblGrid>
              <a:tr h="504056">
                <a:tc>
                  <a:txBody>
                    <a:bodyPr/>
                    <a:lstStyle/>
                    <a:p>
                      <a:r>
                        <a:rPr lang="el-GR" sz="1200" dirty="0">
                          <a:solidFill>
                            <a:schemeClr val="tx1"/>
                          </a:solidFill>
                          <a:latin typeface="Times New Roman" pitchFamily="18" charset="0"/>
                          <a:cs typeface="Times New Roman" pitchFamily="18" charset="0"/>
                        </a:rPr>
                        <a:t>00.00΄</a:t>
                      </a:r>
                    </a:p>
                    <a:p>
                      <a:r>
                        <a:rPr lang="el-GR" sz="1200" dirty="0">
                          <a:latin typeface="Times New Roman" pitchFamily="18" charset="0"/>
                          <a:cs typeface="Times New Roman" pitchFamily="18" charset="0"/>
                        </a:rPr>
                        <a:t>Δ</a:t>
                      </a:r>
                    </a:p>
                  </a:txBody>
                  <a:tcPr/>
                </a:tc>
                <a:tc>
                  <a:txBody>
                    <a:bodyPr/>
                    <a:lstStyle/>
                    <a:p>
                      <a:r>
                        <a:rPr lang="el-GR" sz="1200" dirty="0">
                          <a:latin typeface="Times New Roman" pitchFamily="18" charset="0"/>
                          <a:cs typeface="Times New Roman" pitchFamily="18" charset="0"/>
                        </a:rPr>
                        <a:t> </a:t>
                      </a:r>
                    </a:p>
                    <a:p>
                      <a:r>
                        <a:rPr lang="el-GR" sz="1200" dirty="0">
                          <a:latin typeface="Times New Roman" pitchFamily="18" charset="0"/>
                          <a:cs typeface="Times New Roman" pitchFamily="18" charset="0"/>
                        </a:rPr>
                        <a:t>Τ</a:t>
                      </a:r>
                    </a:p>
                  </a:txBody>
                  <a:tcPr/>
                </a:tc>
                <a:tc>
                  <a:txBody>
                    <a:bodyPr/>
                    <a:lstStyle/>
                    <a:p>
                      <a:endParaRPr lang="el-GR" sz="1200" dirty="0">
                        <a:latin typeface="Times New Roman" pitchFamily="18" charset="0"/>
                        <a:cs typeface="Times New Roman" pitchFamily="18" charset="0"/>
                      </a:endParaRPr>
                    </a:p>
                    <a:p>
                      <a:r>
                        <a:rPr lang="el-GR" sz="1200" dirty="0">
                          <a:latin typeface="Times New Roman" pitchFamily="18" charset="0"/>
                          <a:cs typeface="Times New Roman" pitchFamily="18" charset="0"/>
                        </a:rPr>
                        <a:t>Τ</a:t>
                      </a:r>
                    </a:p>
                  </a:txBody>
                  <a:tcPr/>
                </a:tc>
                <a:tc>
                  <a:txBody>
                    <a:bodyPr/>
                    <a:lstStyle/>
                    <a:p>
                      <a:endParaRPr lang="el-GR" sz="1200" dirty="0">
                        <a:latin typeface="Times New Roman" pitchFamily="18" charset="0"/>
                        <a:cs typeface="Times New Roman" pitchFamily="18" charset="0"/>
                      </a:endParaRPr>
                    </a:p>
                    <a:p>
                      <a:r>
                        <a:rPr lang="el-GR" sz="1200" dirty="0">
                          <a:latin typeface="Times New Roman" pitchFamily="18" charset="0"/>
                          <a:cs typeface="Times New Roman" pitchFamily="18" charset="0"/>
                        </a:rPr>
                        <a:t>Π</a:t>
                      </a:r>
                    </a:p>
                  </a:txBody>
                  <a:tcPr/>
                </a:tc>
                <a:tc>
                  <a:txBody>
                    <a:bodyPr/>
                    <a:lstStyle/>
                    <a:p>
                      <a:endParaRPr lang="el-GR" sz="1200" dirty="0">
                        <a:latin typeface="Times New Roman" pitchFamily="18" charset="0"/>
                        <a:cs typeface="Times New Roman" pitchFamily="18" charset="0"/>
                      </a:endParaRPr>
                    </a:p>
                    <a:p>
                      <a:r>
                        <a:rPr lang="el-GR" sz="1200" dirty="0">
                          <a:latin typeface="Times New Roman" pitchFamily="18" charset="0"/>
                          <a:cs typeface="Times New Roman" pitchFamily="18" charset="0"/>
                        </a:rPr>
                        <a:t>Π</a:t>
                      </a:r>
                    </a:p>
                  </a:txBody>
                  <a:tcPr/>
                </a:tc>
                <a:tc>
                  <a:txBody>
                    <a:bodyPr/>
                    <a:lstStyle/>
                    <a:p>
                      <a:endParaRPr lang="el-GR" sz="1200" dirty="0">
                        <a:latin typeface="Times New Roman" pitchFamily="18" charset="0"/>
                        <a:cs typeface="Times New Roman" pitchFamily="18" charset="0"/>
                      </a:endParaRPr>
                    </a:p>
                    <a:p>
                      <a:r>
                        <a:rPr lang="el-GR" sz="1200" dirty="0">
                          <a:latin typeface="Times New Roman" pitchFamily="18" charset="0"/>
                          <a:cs typeface="Times New Roman" pitchFamily="18" charset="0"/>
                        </a:rPr>
                        <a:t>Σ</a:t>
                      </a:r>
                    </a:p>
                  </a:txBody>
                  <a:tcPr/>
                </a:tc>
                <a:tc>
                  <a:txBody>
                    <a:bodyPr/>
                    <a:lstStyle/>
                    <a:p>
                      <a:r>
                        <a:rPr lang="el-GR" sz="1200" dirty="0">
                          <a:solidFill>
                            <a:schemeClr val="tx1"/>
                          </a:solidFill>
                          <a:latin typeface="Times New Roman" pitchFamily="18" charset="0"/>
                          <a:cs typeface="Times New Roman" pitchFamily="18" charset="0"/>
                        </a:rPr>
                        <a:t>24.00΄</a:t>
                      </a:r>
                    </a:p>
                    <a:p>
                      <a:r>
                        <a:rPr lang="el-GR" sz="1200" dirty="0">
                          <a:latin typeface="Times New Roman" pitchFamily="18" charset="0"/>
                          <a:cs typeface="Times New Roman" pitchFamily="18" charset="0"/>
                        </a:rPr>
                        <a:t>Κ</a:t>
                      </a:r>
                    </a:p>
                  </a:txBody>
                  <a:tcPr/>
                </a:tc>
                <a:tc>
                  <a:txBody>
                    <a:bodyPr/>
                    <a:lstStyle/>
                    <a:p>
                      <a:r>
                        <a:rPr lang="el-GR" sz="1200" dirty="0">
                          <a:solidFill>
                            <a:schemeClr val="tx1"/>
                          </a:solidFill>
                          <a:latin typeface="Times New Roman" pitchFamily="18" charset="0"/>
                          <a:cs typeface="Times New Roman" pitchFamily="18" charset="0"/>
                        </a:rPr>
                        <a:t>00.00΄</a:t>
                      </a:r>
                    </a:p>
                    <a:p>
                      <a:r>
                        <a:rPr lang="el-GR" sz="1200" dirty="0">
                          <a:latin typeface="Times New Roman" pitchFamily="18" charset="0"/>
                          <a:cs typeface="Times New Roman" pitchFamily="18" charset="0"/>
                        </a:rPr>
                        <a:t>Δ</a:t>
                      </a:r>
                    </a:p>
                  </a:txBody>
                  <a:tcPr/>
                </a:tc>
                <a:tc>
                  <a:txBody>
                    <a:bodyPr/>
                    <a:lstStyle/>
                    <a:p>
                      <a:r>
                        <a:rPr lang="el-GR" sz="1200" dirty="0">
                          <a:latin typeface="Times New Roman" pitchFamily="18" charset="0"/>
                          <a:cs typeface="Times New Roman" pitchFamily="18" charset="0"/>
                        </a:rPr>
                        <a:t> </a:t>
                      </a:r>
                    </a:p>
                    <a:p>
                      <a:r>
                        <a:rPr lang="el-GR" sz="1200" dirty="0">
                          <a:latin typeface="Times New Roman" pitchFamily="18" charset="0"/>
                          <a:cs typeface="Times New Roman" pitchFamily="18" charset="0"/>
                        </a:rPr>
                        <a:t>Τ</a:t>
                      </a:r>
                    </a:p>
                  </a:txBody>
                  <a:tcPr/>
                </a:tc>
                <a:tc>
                  <a:txBody>
                    <a:bodyPr/>
                    <a:lstStyle/>
                    <a:p>
                      <a:endParaRPr lang="el-GR" sz="1200" dirty="0">
                        <a:latin typeface="Times New Roman" pitchFamily="18" charset="0"/>
                        <a:cs typeface="Times New Roman" pitchFamily="18" charset="0"/>
                      </a:endParaRPr>
                    </a:p>
                    <a:p>
                      <a:r>
                        <a:rPr lang="el-GR" sz="1200" dirty="0">
                          <a:latin typeface="Times New Roman" pitchFamily="18" charset="0"/>
                          <a:cs typeface="Times New Roman" pitchFamily="18" charset="0"/>
                        </a:rPr>
                        <a:t>Τ</a:t>
                      </a:r>
                    </a:p>
                  </a:txBody>
                  <a:tcPr/>
                </a:tc>
                <a:tc>
                  <a:txBody>
                    <a:bodyPr/>
                    <a:lstStyle/>
                    <a:p>
                      <a:endParaRPr lang="el-GR" sz="1200" dirty="0">
                        <a:latin typeface="Times New Roman" pitchFamily="18" charset="0"/>
                        <a:cs typeface="Times New Roman" pitchFamily="18" charset="0"/>
                      </a:endParaRPr>
                    </a:p>
                    <a:p>
                      <a:r>
                        <a:rPr lang="el-GR" sz="1200" dirty="0">
                          <a:latin typeface="Times New Roman" pitchFamily="18" charset="0"/>
                          <a:cs typeface="Times New Roman" pitchFamily="18" charset="0"/>
                        </a:rPr>
                        <a:t>Π</a:t>
                      </a:r>
                    </a:p>
                  </a:txBody>
                  <a:tcPr/>
                </a:tc>
                <a:tc>
                  <a:txBody>
                    <a:bodyPr/>
                    <a:lstStyle/>
                    <a:p>
                      <a:endParaRPr lang="el-GR" sz="1200" dirty="0">
                        <a:latin typeface="Times New Roman" pitchFamily="18" charset="0"/>
                        <a:cs typeface="Times New Roman" pitchFamily="18" charset="0"/>
                      </a:endParaRPr>
                    </a:p>
                    <a:p>
                      <a:r>
                        <a:rPr lang="el-GR" sz="1200" dirty="0">
                          <a:latin typeface="Times New Roman" pitchFamily="18" charset="0"/>
                          <a:cs typeface="Times New Roman" pitchFamily="18" charset="0"/>
                        </a:rPr>
                        <a:t>Π</a:t>
                      </a:r>
                    </a:p>
                  </a:txBody>
                  <a:tcPr/>
                </a:tc>
                <a:tc>
                  <a:txBody>
                    <a:bodyPr/>
                    <a:lstStyle/>
                    <a:p>
                      <a:endParaRPr lang="el-GR" sz="1200" dirty="0">
                        <a:latin typeface="Times New Roman" pitchFamily="18" charset="0"/>
                        <a:cs typeface="Times New Roman" pitchFamily="18" charset="0"/>
                      </a:endParaRPr>
                    </a:p>
                    <a:p>
                      <a:r>
                        <a:rPr lang="el-GR" sz="1200" dirty="0">
                          <a:latin typeface="Times New Roman" pitchFamily="18" charset="0"/>
                          <a:cs typeface="Times New Roman" pitchFamily="18" charset="0"/>
                        </a:rPr>
                        <a:t>Σ</a:t>
                      </a:r>
                    </a:p>
                  </a:txBody>
                  <a:tcPr/>
                </a:tc>
                <a:tc>
                  <a:txBody>
                    <a:bodyPr/>
                    <a:lstStyle/>
                    <a:p>
                      <a:r>
                        <a:rPr lang="el-GR" sz="1200" dirty="0">
                          <a:solidFill>
                            <a:schemeClr val="tx1"/>
                          </a:solidFill>
                          <a:latin typeface="Times New Roman" pitchFamily="18" charset="0"/>
                          <a:cs typeface="Times New Roman" pitchFamily="18" charset="0"/>
                        </a:rPr>
                        <a:t>24.00΄</a:t>
                      </a:r>
                    </a:p>
                    <a:p>
                      <a:r>
                        <a:rPr lang="el-GR" sz="1200" dirty="0">
                          <a:latin typeface="Times New Roman" pitchFamily="18" charset="0"/>
                          <a:cs typeface="Times New Roman" pitchFamily="18" charset="0"/>
                        </a:rPr>
                        <a:t>Κ</a:t>
                      </a:r>
                    </a:p>
                  </a:txBody>
                  <a:tcPr/>
                </a:tc>
                <a:extLst>
                  <a:ext uri="{0D108BD9-81ED-4DB2-BD59-A6C34878D82A}">
                    <a16:rowId xmlns:a16="http://schemas.microsoft.com/office/drawing/2014/main" xmlns="" val="10000"/>
                  </a:ext>
                </a:extLst>
              </a:tr>
            </a:tbl>
          </a:graphicData>
        </a:graphic>
      </p:graphicFrame>
      <p:sp>
        <p:nvSpPr>
          <p:cNvPr id="4" name="3 - Αριστερό άγκιστρο"/>
          <p:cNvSpPr/>
          <p:nvPr/>
        </p:nvSpPr>
        <p:spPr>
          <a:xfrm rot="5400000">
            <a:off x="2087724" y="224644"/>
            <a:ext cx="792088" cy="4320480"/>
          </a:xfrm>
          <a:prstGeom prst="leftBrace">
            <a:avLst>
              <a:gd name="adj1" fmla="val 8333"/>
              <a:gd name="adj2" fmla="val 50415"/>
            </a:avLst>
          </a:prstGeom>
        </p:spPr>
        <p:style>
          <a:lnRef idx="1">
            <a:schemeClr val="accent1"/>
          </a:lnRef>
          <a:fillRef idx="0">
            <a:schemeClr val="accent1"/>
          </a:fillRef>
          <a:effectRef idx="0">
            <a:schemeClr val="accent1"/>
          </a:effectRef>
          <a:fontRef idx="minor">
            <a:schemeClr val="tx1"/>
          </a:fontRef>
        </p:style>
        <p:txBody>
          <a:bodyPr vert="vert270" rtlCol="0" anchor="ctr"/>
          <a:lstStyle/>
          <a:p>
            <a:pPr algn="ctr"/>
            <a:endParaRPr lang="el-GR" dirty="0"/>
          </a:p>
          <a:p>
            <a:pPr algn="ctr"/>
            <a:endParaRPr lang="el-GR" dirty="0"/>
          </a:p>
        </p:txBody>
      </p:sp>
      <p:sp>
        <p:nvSpPr>
          <p:cNvPr id="5" name="4 - Αριστερό άγκιστρο"/>
          <p:cNvSpPr/>
          <p:nvPr/>
        </p:nvSpPr>
        <p:spPr>
          <a:xfrm rot="5400000">
            <a:off x="6120172" y="296652"/>
            <a:ext cx="1368152" cy="4320480"/>
          </a:xfrm>
          <a:prstGeom prst="leftBrace">
            <a:avLst>
              <a:gd name="adj1" fmla="val 8333"/>
              <a:gd name="adj2" fmla="val 5041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6" name="5 - Ορθογώνιο"/>
          <p:cNvSpPr/>
          <p:nvPr/>
        </p:nvSpPr>
        <p:spPr>
          <a:xfrm>
            <a:off x="1549438" y="1588150"/>
            <a:ext cx="1868659" cy="369332"/>
          </a:xfrm>
          <a:prstGeom prst="rect">
            <a:avLst/>
          </a:prstGeom>
        </p:spPr>
        <p:txBody>
          <a:bodyPr wrap="square">
            <a:spAutoFit/>
          </a:bodyPr>
          <a:lstStyle/>
          <a:p>
            <a:pPr lvl="0" algn="ctr"/>
            <a:r>
              <a:rPr lang="el-GR" dirty="0">
                <a:latin typeface="Arial" pitchFamily="34" charset="0"/>
                <a:cs typeface="Arial" pitchFamily="34" charset="0"/>
              </a:rPr>
              <a:t>1</a:t>
            </a:r>
            <a:r>
              <a:rPr lang="el-GR" baseline="30000" dirty="0">
                <a:latin typeface="Arial" pitchFamily="34" charset="0"/>
                <a:cs typeface="Arial" pitchFamily="34" charset="0"/>
              </a:rPr>
              <a:t>η</a:t>
            </a:r>
            <a:r>
              <a:rPr lang="el-GR" dirty="0">
                <a:latin typeface="Arial" pitchFamily="34" charset="0"/>
                <a:cs typeface="Arial" pitchFamily="34" charset="0"/>
              </a:rPr>
              <a:t> εβδομάδα</a:t>
            </a:r>
          </a:p>
        </p:txBody>
      </p:sp>
      <p:sp>
        <p:nvSpPr>
          <p:cNvPr id="8" name="7 - Ορθογώνιο"/>
          <p:cNvSpPr/>
          <p:nvPr/>
        </p:nvSpPr>
        <p:spPr>
          <a:xfrm>
            <a:off x="6084168" y="1556792"/>
            <a:ext cx="1481496" cy="369332"/>
          </a:xfrm>
          <a:prstGeom prst="rect">
            <a:avLst/>
          </a:prstGeom>
        </p:spPr>
        <p:txBody>
          <a:bodyPr wrap="none">
            <a:spAutoFit/>
          </a:bodyPr>
          <a:lstStyle/>
          <a:p>
            <a:r>
              <a:rPr lang="el-GR" dirty="0">
                <a:latin typeface="Arial" pitchFamily="34" charset="0"/>
                <a:cs typeface="Arial" pitchFamily="34" charset="0"/>
              </a:rPr>
              <a:t>2</a:t>
            </a:r>
            <a:r>
              <a:rPr lang="el-GR" baseline="30000" dirty="0">
                <a:latin typeface="Arial" pitchFamily="34" charset="0"/>
                <a:cs typeface="Arial" pitchFamily="34" charset="0"/>
              </a:rPr>
              <a:t>η</a:t>
            </a:r>
            <a:r>
              <a:rPr lang="el-GR" dirty="0">
                <a:latin typeface="Arial" pitchFamily="34" charset="0"/>
                <a:cs typeface="Arial" pitchFamily="34" charset="0"/>
              </a:rPr>
              <a:t> εβδομάδα</a:t>
            </a:r>
          </a:p>
        </p:txBody>
      </p:sp>
      <p:sp>
        <p:nvSpPr>
          <p:cNvPr id="9" name="8 - Αριστερό άγκιστρο"/>
          <p:cNvSpPr/>
          <p:nvPr/>
        </p:nvSpPr>
        <p:spPr>
          <a:xfrm rot="16200000">
            <a:off x="503548" y="3248980"/>
            <a:ext cx="288032" cy="50405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10" name="9 - Αριστερό άγκιστρο"/>
          <p:cNvSpPr/>
          <p:nvPr/>
        </p:nvSpPr>
        <p:spPr>
          <a:xfrm rot="16200000">
            <a:off x="1475656" y="1628800"/>
            <a:ext cx="2016224" cy="432048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11" name="10 - Αριστερό άγκιστρο"/>
          <p:cNvSpPr/>
          <p:nvPr/>
        </p:nvSpPr>
        <p:spPr>
          <a:xfrm rot="16200000">
            <a:off x="3095836" y="584684"/>
            <a:ext cx="3096344" cy="86409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13" name="12 - Ορθογώνιο"/>
          <p:cNvSpPr/>
          <p:nvPr/>
        </p:nvSpPr>
        <p:spPr>
          <a:xfrm>
            <a:off x="611560" y="3501008"/>
            <a:ext cx="3021981" cy="307777"/>
          </a:xfrm>
          <a:prstGeom prst="rect">
            <a:avLst/>
          </a:prstGeom>
        </p:spPr>
        <p:txBody>
          <a:bodyPr wrap="none">
            <a:spAutoFit/>
          </a:bodyPr>
          <a:lstStyle/>
          <a:p>
            <a:r>
              <a:rPr lang="el-GR" sz="1400" dirty="0">
                <a:latin typeface="Arial" pitchFamily="34" charset="0"/>
                <a:cs typeface="Arial" pitchFamily="34" charset="0"/>
              </a:rPr>
              <a:t>9</a:t>
            </a:r>
            <a:r>
              <a:rPr lang="en-US" sz="1400" dirty="0">
                <a:latin typeface="Arial" pitchFamily="34" charset="0"/>
                <a:cs typeface="Arial" pitchFamily="34" charset="0"/>
              </a:rPr>
              <a:t>h (</a:t>
            </a:r>
            <a:r>
              <a:rPr lang="el-GR" sz="1400" dirty="0">
                <a:latin typeface="Arial" pitchFamily="34" charset="0"/>
                <a:cs typeface="Arial" pitchFamily="34" charset="0"/>
              </a:rPr>
              <a:t>ή 10</a:t>
            </a:r>
            <a:r>
              <a:rPr lang="en-US" sz="1400" dirty="0">
                <a:latin typeface="Arial" pitchFamily="34" charset="0"/>
                <a:cs typeface="Arial" pitchFamily="34" charset="0"/>
              </a:rPr>
              <a:t>h </a:t>
            </a:r>
            <a:r>
              <a:rPr lang="el-GR" sz="1400" dirty="0">
                <a:latin typeface="Arial" pitchFamily="34" charset="0"/>
                <a:cs typeface="Arial" pitchFamily="34" charset="0"/>
              </a:rPr>
              <a:t>έως 2 φορές τη βδομάδα</a:t>
            </a:r>
            <a:r>
              <a:rPr lang="el-GR" sz="1400" dirty="0">
                <a:latin typeface="Times New Roman" pitchFamily="18" charset="0"/>
                <a:cs typeface="Times New Roman" pitchFamily="18" charset="0"/>
              </a:rPr>
              <a:t>)</a:t>
            </a:r>
          </a:p>
        </p:txBody>
      </p:sp>
      <p:sp>
        <p:nvSpPr>
          <p:cNvPr id="14" name="13 - Ορθογώνιο"/>
          <p:cNvSpPr/>
          <p:nvPr/>
        </p:nvSpPr>
        <p:spPr>
          <a:xfrm>
            <a:off x="2483768" y="4509120"/>
            <a:ext cx="1633781" cy="369332"/>
          </a:xfrm>
          <a:prstGeom prst="rect">
            <a:avLst/>
          </a:prstGeom>
        </p:spPr>
        <p:txBody>
          <a:bodyPr wrap="none">
            <a:spAutoFit/>
          </a:bodyPr>
          <a:lstStyle/>
          <a:p>
            <a:r>
              <a:rPr lang="el-GR" dirty="0">
                <a:latin typeface="Arial" pitchFamily="34" charset="0"/>
                <a:cs typeface="Arial" pitchFamily="34" charset="0"/>
              </a:rPr>
              <a:t>56</a:t>
            </a:r>
            <a:r>
              <a:rPr lang="en-US" dirty="0">
                <a:latin typeface="Arial" pitchFamily="34" charset="0"/>
                <a:cs typeface="Arial" pitchFamily="34" charset="0"/>
              </a:rPr>
              <a:t>h</a:t>
            </a:r>
            <a:r>
              <a:rPr lang="el-GR" dirty="0">
                <a:latin typeface="Arial" pitchFamily="34" charset="0"/>
                <a:cs typeface="Arial" pitchFamily="34" charset="0"/>
              </a:rPr>
              <a:t> </a:t>
            </a:r>
            <a:r>
              <a:rPr lang="en-US" dirty="0">
                <a:latin typeface="Arial" pitchFamily="34" charset="0"/>
                <a:cs typeface="Arial" pitchFamily="34" charset="0"/>
              </a:rPr>
              <a:t>maximum</a:t>
            </a:r>
            <a:endParaRPr lang="el-GR" dirty="0">
              <a:latin typeface="Arial" pitchFamily="34" charset="0"/>
              <a:cs typeface="Arial" pitchFamily="34" charset="0"/>
            </a:endParaRPr>
          </a:p>
        </p:txBody>
      </p:sp>
      <p:sp>
        <p:nvSpPr>
          <p:cNvPr id="15" name="14 - Ορθογώνιο"/>
          <p:cNvSpPr/>
          <p:nvPr/>
        </p:nvSpPr>
        <p:spPr>
          <a:xfrm>
            <a:off x="4644008" y="6165304"/>
            <a:ext cx="1633781" cy="369332"/>
          </a:xfrm>
          <a:prstGeom prst="rect">
            <a:avLst/>
          </a:prstGeom>
        </p:spPr>
        <p:txBody>
          <a:bodyPr wrap="none">
            <a:spAutoFit/>
          </a:bodyPr>
          <a:lstStyle/>
          <a:p>
            <a:r>
              <a:rPr lang="el-GR" dirty="0">
                <a:latin typeface="Arial" pitchFamily="34" charset="0"/>
                <a:cs typeface="Arial" pitchFamily="34" charset="0"/>
              </a:rPr>
              <a:t>90</a:t>
            </a:r>
            <a:r>
              <a:rPr lang="en-US" dirty="0">
                <a:latin typeface="Arial" pitchFamily="34" charset="0"/>
                <a:cs typeface="Arial" pitchFamily="34" charset="0"/>
              </a:rPr>
              <a:t>h maximum</a:t>
            </a:r>
            <a:endParaRPr lang="el-GR" dirty="0">
              <a:latin typeface="Arial" pitchFamily="34" charset="0"/>
              <a:cs typeface="Arial" pitchFamily="34" charset="0"/>
            </a:endParaRPr>
          </a:p>
        </p:txBody>
      </p:sp>
      <p:sp>
        <p:nvSpPr>
          <p:cNvPr id="22" name="1 - Τίτλος"/>
          <p:cNvSpPr txBox="1">
            <a:spLocks/>
          </p:cNvSpPr>
          <p:nvPr/>
        </p:nvSpPr>
        <p:spPr>
          <a:xfrm>
            <a:off x="0" y="0"/>
            <a:ext cx="5286380" cy="404664"/>
          </a:xfrm>
          <a:prstGeom prst="rect">
            <a:avLst/>
          </a:prstGeom>
        </p:spPr>
        <p:style>
          <a:lnRef idx="1">
            <a:schemeClr val="accent1"/>
          </a:lnRef>
          <a:fillRef idx="3">
            <a:schemeClr val="accent1"/>
          </a:fillRef>
          <a:effectRef idx="2">
            <a:schemeClr val="accent1"/>
          </a:effectRef>
          <a:fontRef idx="minor">
            <a:schemeClr val="lt1"/>
          </a:fontRef>
        </p:style>
        <p:txBody>
          <a:bodyPr>
            <a:noAutofit/>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l-GR" sz="2500" dirty="0">
                <a:solidFill>
                  <a:schemeClr val="bg2">
                    <a:lumMod val="20000"/>
                    <a:lumOff val="80000"/>
                  </a:schemeClr>
                </a:solidFill>
                <a:latin typeface="Arial" pitchFamily="34" charset="0"/>
                <a:cs typeface="Arial" pitchFamily="34" charset="0"/>
              </a:rPr>
              <a:t>Εβδομαδιαίος  χρόνος οδήγησης</a:t>
            </a:r>
          </a:p>
        </p:txBody>
      </p:sp>
      <p:sp>
        <p:nvSpPr>
          <p:cNvPr id="16" name="3 - Ορθογώνιο"/>
          <p:cNvSpPr/>
          <p:nvPr/>
        </p:nvSpPr>
        <p:spPr>
          <a:xfrm>
            <a:off x="0" y="500042"/>
            <a:ext cx="9144000" cy="1077218"/>
          </a:xfrm>
          <a:prstGeom prst="rect">
            <a:avLst/>
          </a:prstGeom>
          <a:solidFill>
            <a:schemeClr val="tx1">
              <a:lumMod val="50000"/>
            </a:schemeClr>
          </a:solidFill>
          <a:ln>
            <a:solidFill>
              <a:schemeClr val="bg1">
                <a:lumMod val="75000"/>
              </a:schemeClr>
            </a:solidFill>
          </a:ln>
        </p:spPr>
        <p:txBody>
          <a:bodyPr wrap="square">
            <a:spAutoFit/>
          </a:bodyPr>
          <a:lstStyle/>
          <a:p>
            <a:pPr marL="285750" indent="-285750">
              <a:buFont typeface="Arial" panose="020B0604020202020204" pitchFamily="34" charset="0"/>
              <a:buChar char="•"/>
            </a:pPr>
            <a:r>
              <a:rPr lang="el-GR" sz="1600" b="1" spc="50" dirty="0">
                <a:ln w="13500">
                  <a:solidFill>
                    <a:schemeClr val="accent1">
                      <a:shade val="2500"/>
                      <a:alpha val="6500"/>
                    </a:schemeClr>
                  </a:solidFill>
                  <a:prstDash val="solid"/>
                </a:ln>
                <a:solidFill>
                  <a:srgbClr val="FFC000">
                    <a:alpha val="95000"/>
                  </a:srgbClr>
                </a:solidFill>
                <a:effectLst>
                  <a:innerShdw blurRad="50900" dist="38500" dir="13500000">
                    <a:srgbClr val="000000">
                      <a:alpha val="60000"/>
                    </a:srgbClr>
                  </a:innerShdw>
                </a:effectLst>
                <a:latin typeface="Arial" pitchFamily="34" charset="0"/>
                <a:cs typeface="Arial" pitchFamily="34" charset="0"/>
              </a:rPr>
              <a:t>[Α10-Α11-Α12-Α13(+25%=70</a:t>
            </a:r>
            <a:r>
              <a:rPr lang="en-US" sz="1600" b="1" spc="50" dirty="0">
                <a:ln w="13500">
                  <a:solidFill>
                    <a:schemeClr val="accent1">
                      <a:shade val="2500"/>
                      <a:alpha val="6500"/>
                    </a:schemeClr>
                  </a:solidFill>
                  <a:prstDash val="solid"/>
                </a:ln>
                <a:solidFill>
                  <a:srgbClr val="FFC000">
                    <a:alpha val="95000"/>
                  </a:srgbClr>
                </a:solidFill>
                <a:effectLst>
                  <a:innerShdw blurRad="50900" dist="38500" dir="13500000">
                    <a:srgbClr val="000000">
                      <a:alpha val="60000"/>
                    </a:srgbClr>
                  </a:innerShdw>
                </a:effectLst>
                <a:latin typeface="Arial" pitchFamily="34" charset="0"/>
                <a:cs typeface="Arial" pitchFamily="34" charset="0"/>
              </a:rPr>
              <a:t>h</a:t>
            </a:r>
            <a:r>
              <a:rPr lang="el-GR" sz="1600" b="1" spc="50" dirty="0">
                <a:ln w="13500">
                  <a:solidFill>
                    <a:schemeClr val="accent1">
                      <a:shade val="2500"/>
                      <a:alpha val="6500"/>
                    </a:schemeClr>
                  </a:solidFill>
                  <a:prstDash val="solid"/>
                </a:ln>
                <a:solidFill>
                  <a:srgbClr val="FFC000">
                    <a:alpha val="95000"/>
                  </a:srgbClr>
                </a:solidFill>
                <a:effectLst>
                  <a:innerShdw blurRad="50900" dist="38500" dir="13500000">
                    <a:srgbClr val="000000">
                      <a:alpha val="60000"/>
                    </a:srgbClr>
                  </a:innerShdw>
                </a:effectLst>
                <a:latin typeface="Arial" pitchFamily="34" charset="0"/>
                <a:cs typeface="Arial" pitchFamily="34" charset="0"/>
              </a:rPr>
              <a:t>)]: </a:t>
            </a:r>
            <a:r>
              <a:rPr lang="el-GR"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Ο εβδομαδιαίος χρόνος οδήγησης δεν υπερβαίνει τις </a:t>
            </a:r>
            <a:r>
              <a:rPr lang="el-GR" sz="1600" b="1" spc="50" dirty="0">
                <a:ln w="13500">
                  <a:solidFill>
                    <a:schemeClr val="accent1">
                      <a:shade val="2500"/>
                      <a:alpha val="6500"/>
                    </a:schemeClr>
                  </a:solidFill>
                  <a:prstDash val="solid"/>
                </a:ln>
                <a:solidFill>
                  <a:srgbClr val="FFC000"/>
                </a:solidFill>
                <a:effectLst>
                  <a:innerShdw blurRad="50900" dist="38500" dir="13500000">
                    <a:srgbClr val="000000">
                      <a:alpha val="60000"/>
                    </a:srgbClr>
                  </a:innerShdw>
                </a:effectLst>
                <a:latin typeface="Arial" pitchFamily="34" charset="0"/>
                <a:cs typeface="Arial" pitchFamily="34" charset="0"/>
              </a:rPr>
              <a:t>56 ώρες </a:t>
            </a:r>
            <a:r>
              <a:rPr lang="el-GR"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εντός μιας εβδομάδας. </a:t>
            </a:r>
          </a:p>
          <a:p>
            <a:pPr marL="285750" indent="-285750">
              <a:buFont typeface="Arial" panose="020B0604020202020204" pitchFamily="34" charset="0"/>
              <a:buChar char="•"/>
            </a:pPr>
            <a:r>
              <a:rPr lang="el-GR" sz="1600" b="1" spc="50" dirty="0">
                <a:ln w="13500">
                  <a:solidFill>
                    <a:schemeClr val="accent1">
                      <a:shade val="2500"/>
                      <a:alpha val="6500"/>
                    </a:schemeClr>
                  </a:solidFill>
                  <a:prstDash val="solid"/>
                </a:ln>
                <a:solidFill>
                  <a:srgbClr val="FFC000">
                    <a:alpha val="95000"/>
                  </a:srgbClr>
                </a:solidFill>
                <a:effectLst>
                  <a:innerShdw blurRad="50900" dist="38500" dir="13500000">
                    <a:srgbClr val="000000">
                      <a:alpha val="60000"/>
                    </a:srgbClr>
                  </a:innerShdw>
                </a:effectLst>
                <a:latin typeface="Arial" pitchFamily="34" charset="0"/>
                <a:cs typeface="Arial" pitchFamily="34" charset="0"/>
              </a:rPr>
              <a:t>[Α14-Α51-Α16-Α17(+25%</a:t>
            </a:r>
            <a:r>
              <a:rPr lang="en-US" sz="1600" b="1" spc="50" dirty="0">
                <a:ln w="13500">
                  <a:solidFill>
                    <a:schemeClr val="accent1">
                      <a:shade val="2500"/>
                      <a:alpha val="6500"/>
                    </a:schemeClr>
                  </a:solidFill>
                  <a:prstDash val="solid"/>
                </a:ln>
                <a:solidFill>
                  <a:srgbClr val="FFC000">
                    <a:alpha val="95000"/>
                  </a:srgbClr>
                </a:solidFill>
                <a:effectLst>
                  <a:innerShdw blurRad="50900" dist="38500" dir="13500000">
                    <a:srgbClr val="000000">
                      <a:alpha val="60000"/>
                    </a:srgbClr>
                  </a:innerShdw>
                </a:effectLst>
                <a:latin typeface="Arial" pitchFamily="34" charset="0"/>
                <a:cs typeface="Arial" pitchFamily="34" charset="0"/>
              </a:rPr>
              <a:t>=115h</a:t>
            </a:r>
            <a:r>
              <a:rPr lang="el-GR" sz="1600" b="1" spc="50" dirty="0">
                <a:ln w="13500">
                  <a:solidFill>
                    <a:schemeClr val="accent1">
                      <a:shade val="2500"/>
                      <a:alpha val="6500"/>
                    </a:schemeClr>
                  </a:solidFill>
                  <a:prstDash val="solid"/>
                </a:ln>
                <a:solidFill>
                  <a:srgbClr val="FFC000">
                    <a:alpha val="95000"/>
                  </a:srgbClr>
                </a:solidFill>
                <a:effectLst>
                  <a:innerShdw blurRad="50900" dist="38500" dir="13500000">
                    <a:srgbClr val="000000">
                      <a:alpha val="60000"/>
                    </a:srgbClr>
                  </a:innerShdw>
                </a:effectLst>
                <a:latin typeface="Arial" pitchFamily="34" charset="0"/>
                <a:cs typeface="Arial" pitchFamily="34" charset="0"/>
              </a:rPr>
              <a:t>)]:</a:t>
            </a:r>
            <a:r>
              <a:rPr lang="el-GR"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Ο συνολικός χρόνος οδήγησης στη διάρκεια δύο διαδοχικών εβδομάδων δεν υπερβαίνει τις </a:t>
            </a:r>
            <a:r>
              <a:rPr lang="el-GR" sz="1600" b="1" spc="50" dirty="0">
                <a:ln w="13500">
                  <a:solidFill>
                    <a:schemeClr val="accent1">
                      <a:shade val="2500"/>
                      <a:alpha val="6500"/>
                    </a:schemeClr>
                  </a:solidFill>
                  <a:prstDash val="solid"/>
                </a:ln>
                <a:solidFill>
                  <a:srgbClr val="FFC000"/>
                </a:solidFill>
                <a:effectLst>
                  <a:innerShdw blurRad="50900" dist="38500" dir="13500000">
                    <a:srgbClr val="000000">
                      <a:alpha val="60000"/>
                    </a:srgbClr>
                  </a:innerShdw>
                </a:effectLst>
                <a:latin typeface="Arial" pitchFamily="34" charset="0"/>
                <a:cs typeface="Arial" pitchFamily="34" charset="0"/>
              </a:rPr>
              <a:t>90 ώρες </a:t>
            </a:r>
          </a:p>
        </p:txBody>
      </p:sp>
      <p:sp>
        <p:nvSpPr>
          <p:cNvPr id="17" name="3 - Ορθογώνιο"/>
          <p:cNvSpPr/>
          <p:nvPr/>
        </p:nvSpPr>
        <p:spPr>
          <a:xfrm>
            <a:off x="6516216" y="5780782"/>
            <a:ext cx="2627784" cy="1077218"/>
          </a:xfrm>
          <a:prstGeom prst="rect">
            <a:avLst/>
          </a:prstGeom>
          <a:solidFill>
            <a:schemeClr val="tx1">
              <a:lumMod val="50000"/>
            </a:schemeClr>
          </a:solidFill>
        </p:spPr>
        <p:txBody>
          <a:bodyPr wrap="square">
            <a:spAutoFit/>
          </a:bodyPr>
          <a:lstStyle/>
          <a:p>
            <a:pPr algn="ctr"/>
            <a:r>
              <a:rPr lang="el-GR"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Ο χρόνος οδήγησης μπορεί να παρατείνεται κατά </a:t>
            </a:r>
            <a:r>
              <a:rPr lang="el-GR" sz="1600" b="1" spc="50" dirty="0">
                <a:ln w="13500">
                  <a:solidFill>
                    <a:schemeClr val="accent1">
                      <a:shade val="2500"/>
                      <a:alpha val="6500"/>
                    </a:schemeClr>
                  </a:solidFill>
                  <a:prstDash val="solid"/>
                </a:ln>
                <a:solidFill>
                  <a:srgbClr val="FFC000"/>
                </a:solidFill>
                <a:effectLst>
                  <a:innerShdw blurRad="50900" dist="38500" dir="13500000">
                    <a:srgbClr val="000000">
                      <a:alpha val="60000"/>
                    </a:srgbClr>
                  </a:innerShdw>
                </a:effectLst>
                <a:latin typeface="Arial" pitchFamily="34" charset="0"/>
                <a:cs typeface="Arial" pitchFamily="34" charset="0"/>
              </a:rPr>
              <a:t>1 ώρα </a:t>
            </a:r>
            <a:r>
              <a:rPr lang="el-GR"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ή </a:t>
            </a:r>
            <a:r>
              <a:rPr lang="el-GR" sz="1600" b="1" spc="50" dirty="0">
                <a:ln w="13500">
                  <a:solidFill>
                    <a:schemeClr val="accent1">
                      <a:shade val="2500"/>
                      <a:alpha val="6500"/>
                    </a:schemeClr>
                  </a:solidFill>
                  <a:prstDash val="solid"/>
                </a:ln>
                <a:solidFill>
                  <a:srgbClr val="FFC000"/>
                </a:solidFill>
                <a:effectLst>
                  <a:innerShdw blurRad="50900" dist="38500" dir="13500000">
                    <a:srgbClr val="000000">
                      <a:alpha val="60000"/>
                    </a:srgbClr>
                  </a:innerShdw>
                </a:effectLst>
                <a:latin typeface="Arial" pitchFamily="34" charset="0"/>
                <a:cs typeface="Arial" pitchFamily="34" charset="0"/>
              </a:rPr>
              <a:t>2 ώρες </a:t>
            </a:r>
            <a:r>
              <a:rPr lang="el-GR"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υπό προϋποθέσεις </a:t>
            </a:r>
          </a:p>
        </p:txBody>
      </p:sp>
      <p:pic>
        <p:nvPicPr>
          <p:cNvPr id="18"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Tree>
    <p:extLst>
      <p:ext uri="{BB962C8B-B14F-4D97-AF65-F5344CB8AC3E}">
        <p14:creationId xmlns:p14="http://schemas.microsoft.com/office/powerpoint/2010/main" xmlns="" val="1106203307"/>
      </p:ext>
    </p:extLst>
  </p:cSld>
  <p:clrMapOvr>
    <a:masterClrMapping/>
  </p:clrMapOvr>
  <p:transition>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 Εικόνα" descr="5.png"/>
          <p:cNvPicPr>
            <a:picLocks noChangeAspect="1"/>
          </p:cNvPicPr>
          <p:nvPr/>
        </p:nvPicPr>
        <p:blipFill>
          <a:blip r:embed="rId2" cstate="print"/>
          <a:stretch>
            <a:fillRect/>
          </a:stretch>
        </p:blipFill>
        <p:spPr>
          <a:xfrm>
            <a:off x="179512" y="620688"/>
            <a:ext cx="8712968" cy="5104047"/>
          </a:xfrm>
          <a:prstGeom prst="rect">
            <a:avLst/>
          </a:prstGeom>
        </p:spPr>
      </p:pic>
      <p:pic>
        <p:nvPicPr>
          <p:cNvPr id="5"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6" name="1 - Τίτλος"/>
          <p:cNvSpPr txBox="1">
            <a:spLocks/>
          </p:cNvSpPr>
          <p:nvPr/>
        </p:nvSpPr>
        <p:spPr>
          <a:xfrm>
            <a:off x="0" y="1510"/>
            <a:ext cx="5286380" cy="404664"/>
          </a:xfrm>
          <a:prstGeom prst="rect">
            <a:avLst/>
          </a:prstGeom>
        </p:spPr>
        <p:style>
          <a:lnRef idx="1">
            <a:schemeClr val="accent1"/>
          </a:lnRef>
          <a:fillRef idx="3">
            <a:schemeClr val="accent1"/>
          </a:fillRef>
          <a:effectRef idx="2">
            <a:schemeClr val="accent1"/>
          </a:effectRef>
          <a:fontRef idx="minor">
            <a:schemeClr val="lt1"/>
          </a:fontRef>
        </p:style>
        <p:txBody>
          <a:bodyPr>
            <a:noAutofit/>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l-GR" sz="2500" dirty="0">
                <a:solidFill>
                  <a:schemeClr val="bg2">
                    <a:lumMod val="20000"/>
                    <a:lumOff val="80000"/>
                  </a:schemeClr>
                </a:solidFill>
                <a:latin typeface="Arial" pitchFamily="34" charset="0"/>
                <a:cs typeface="Arial" pitchFamily="34" charset="0"/>
              </a:rPr>
              <a:t>Εβδομαδιαίος  χρόνος οδήγησης</a:t>
            </a:r>
          </a:p>
        </p:txBody>
      </p:sp>
    </p:spTree>
    <p:extLst>
      <p:ext uri="{BB962C8B-B14F-4D97-AF65-F5344CB8AC3E}">
        <p14:creationId xmlns:p14="http://schemas.microsoft.com/office/powerpoint/2010/main" xmlns="" val="3718550534"/>
      </p:ext>
    </p:extLst>
  </p:cSld>
  <p:clrMapOvr>
    <a:masterClrMapping/>
  </p:clrMapOvr>
  <p:transition>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51536" y="1837475"/>
            <a:ext cx="8568952" cy="981075"/>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351536" y="4039450"/>
            <a:ext cx="8620808" cy="1260000"/>
          </a:xfrm>
          <a:prstGeom prst="rect">
            <a:avLst/>
          </a:prstGeom>
          <a:noFill/>
          <a:ln w="9525">
            <a:noFill/>
            <a:miter lim="800000"/>
            <a:headEnd/>
            <a:tailEnd/>
          </a:ln>
        </p:spPr>
      </p:pic>
      <p:sp>
        <p:nvSpPr>
          <p:cNvPr id="11" name="6 - Ορθογώνιο"/>
          <p:cNvSpPr/>
          <p:nvPr/>
        </p:nvSpPr>
        <p:spPr>
          <a:xfrm>
            <a:off x="392909" y="836712"/>
            <a:ext cx="8438538" cy="5016758"/>
          </a:xfrm>
          <a:prstGeom prst="rect">
            <a:avLst/>
          </a:prstGeom>
        </p:spPr>
        <p:txBody>
          <a:bodyPr wrap="square">
            <a:spAutoFit/>
          </a:bodyPr>
          <a:lstStyle/>
          <a:p>
            <a:pPr algn="just">
              <a:buFont typeface="Arial" pitchFamily="34" charset="0"/>
              <a:buChar char="•"/>
            </a:pPr>
            <a:r>
              <a:rPr lang="el-GR" sz="1600" dirty="0">
                <a:latin typeface="Arial" pitchFamily="34" charset="0"/>
                <a:cs typeface="Arial" pitchFamily="34" charset="0"/>
              </a:rPr>
              <a:t>Διάλειμμα είναι η περίοδος κατά τη διάρκεια της οποίας ο οδηγός αναπαύεται και δεν επιτρέπεται να οδηγεί ή να εκτελεί κάποια άλλη εργασία</a:t>
            </a:r>
          </a:p>
          <a:p>
            <a:pPr algn="just">
              <a:buFont typeface="Arial" pitchFamily="34" charset="0"/>
              <a:buChar char="•"/>
            </a:pPr>
            <a:endParaRPr lang="el-GR" sz="1600" dirty="0">
              <a:latin typeface="Arial" pitchFamily="34" charset="0"/>
              <a:cs typeface="Arial" pitchFamily="34" charset="0"/>
            </a:endParaRPr>
          </a:p>
          <a:p>
            <a:pPr algn="just">
              <a:buFont typeface="Arial" pitchFamily="34" charset="0"/>
              <a:buChar char="•"/>
            </a:pPr>
            <a:endParaRPr lang="el-GR" sz="1600" dirty="0">
              <a:latin typeface="Arial" pitchFamily="34" charset="0"/>
              <a:cs typeface="Arial" pitchFamily="34" charset="0"/>
            </a:endParaRPr>
          </a:p>
          <a:p>
            <a:pPr algn="just">
              <a:buFont typeface="Arial" pitchFamily="34" charset="0"/>
              <a:buChar char="•"/>
            </a:pPr>
            <a:endParaRPr lang="el-GR" sz="1600" dirty="0">
              <a:latin typeface="Arial" pitchFamily="34" charset="0"/>
              <a:cs typeface="Arial" pitchFamily="34" charset="0"/>
            </a:endParaRPr>
          </a:p>
          <a:p>
            <a:pPr algn="just">
              <a:buFont typeface="Arial" pitchFamily="34" charset="0"/>
              <a:buChar char="•"/>
            </a:pPr>
            <a:endParaRPr lang="el-GR" sz="1600" dirty="0">
              <a:latin typeface="Arial" pitchFamily="34" charset="0"/>
              <a:cs typeface="Arial" pitchFamily="34" charset="0"/>
            </a:endParaRPr>
          </a:p>
          <a:p>
            <a:pPr algn="just"/>
            <a:endParaRPr lang="el-GR" sz="1600" dirty="0">
              <a:latin typeface="Arial" pitchFamily="34" charset="0"/>
              <a:cs typeface="Arial" pitchFamily="34" charset="0"/>
            </a:endParaRPr>
          </a:p>
          <a:p>
            <a:pPr algn="just"/>
            <a:endParaRPr lang="el-GR" sz="1600" dirty="0">
              <a:latin typeface="Arial" pitchFamily="34" charset="0"/>
              <a:cs typeface="Arial" pitchFamily="34" charset="0"/>
            </a:endParaRPr>
          </a:p>
          <a:p>
            <a:pPr algn="just">
              <a:buFont typeface="Arial" pitchFamily="34" charset="0"/>
              <a:buChar char="•"/>
            </a:pPr>
            <a:r>
              <a:rPr lang="el-GR" sz="1600" dirty="0">
                <a:latin typeface="Arial" pitchFamily="34" charset="0"/>
                <a:cs typeface="Arial" pitchFamily="34" charset="0"/>
              </a:rPr>
              <a:t>Μετά από κάθε περίοδο οδήγησης 4,5 ωρών, ο οδηγός πρέπει να λάβει διάλειμμα διάρκειας τουλάχιστον </a:t>
            </a:r>
            <a:r>
              <a:rPr lang="el-GR" sz="1600" b="1" dirty="0">
                <a:latin typeface="Arial" pitchFamily="34" charset="0"/>
                <a:cs typeface="Arial" pitchFamily="34" charset="0"/>
              </a:rPr>
              <a:t>45 λεπτών</a:t>
            </a:r>
            <a:r>
              <a:rPr lang="el-GR" sz="1600" dirty="0">
                <a:latin typeface="Arial" pitchFamily="34" charset="0"/>
                <a:cs typeface="Arial" pitchFamily="34" charset="0"/>
              </a:rPr>
              <a:t>, εκτός εάν λάβει την ημερήσια ανάπαυσή του</a:t>
            </a:r>
          </a:p>
          <a:p>
            <a:pPr algn="just">
              <a:buFont typeface="Arial" pitchFamily="34" charset="0"/>
              <a:buChar char="•"/>
            </a:pPr>
            <a:endParaRPr lang="el-GR" sz="1600" dirty="0">
              <a:latin typeface="Arial" pitchFamily="34" charset="0"/>
              <a:cs typeface="Arial" pitchFamily="34" charset="0"/>
            </a:endParaRPr>
          </a:p>
          <a:p>
            <a:pPr algn="just">
              <a:buFont typeface="Arial" pitchFamily="34" charset="0"/>
              <a:buChar char="•"/>
            </a:pPr>
            <a:endParaRPr lang="el-GR" sz="1600" dirty="0">
              <a:latin typeface="Arial" pitchFamily="34" charset="0"/>
              <a:cs typeface="Arial" pitchFamily="34" charset="0"/>
            </a:endParaRPr>
          </a:p>
          <a:p>
            <a:pPr algn="just">
              <a:buFont typeface="Arial" pitchFamily="34" charset="0"/>
              <a:buChar char="•"/>
            </a:pPr>
            <a:endParaRPr lang="el-GR" sz="1600" dirty="0">
              <a:latin typeface="Arial" pitchFamily="34" charset="0"/>
              <a:cs typeface="Arial" pitchFamily="34" charset="0"/>
            </a:endParaRPr>
          </a:p>
          <a:p>
            <a:pPr algn="just">
              <a:buFont typeface="Arial" pitchFamily="34" charset="0"/>
              <a:buChar char="•"/>
            </a:pPr>
            <a:endParaRPr lang="el-GR" sz="1600" dirty="0">
              <a:latin typeface="Arial" pitchFamily="34" charset="0"/>
              <a:cs typeface="Arial" pitchFamily="34" charset="0"/>
            </a:endParaRPr>
          </a:p>
          <a:p>
            <a:pPr algn="just">
              <a:buFont typeface="Arial" pitchFamily="34" charset="0"/>
              <a:buChar char="•"/>
            </a:pPr>
            <a:endParaRPr lang="el-GR" sz="1600" dirty="0">
              <a:latin typeface="Arial" pitchFamily="34" charset="0"/>
              <a:cs typeface="Arial" pitchFamily="34" charset="0"/>
            </a:endParaRPr>
          </a:p>
          <a:p>
            <a:pPr algn="just">
              <a:buFont typeface="Arial" pitchFamily="34" charset="0"/>
              <a:buChar char="•"/>
            </a:pPr>
            <a:endParaRPr lang="el-GR" sz="1600" dirty="0">
              <a:latin typeface="Arial" pitchFamily="34" charset="0"/>
              <a:cs typeface="Arial" pitchFamily="34" charset="0"/>
            </a:endParaRPr>
          </a:p>
          <a:p>
            <a:pPr algn="just">
              <a:buFont typeface="Arial" pitchFamily="34" charset="0"/>
              <a:buChar char="•"/>
            </a:pPr>
            <a:endParaRPr lang="el-GR" sz="1600" dirty="0">
              <a:latin typeface="Arial" pitchFamily="34" charset="0"/>
              <a:cs typeface="Arial" pitchFamily="34" charset="0"/>
            </a:endParaRPr>
          </a:p>
          <a:p>
            <a:pPr algn="just">
              <a:buFont typeface="Arial" pitchFamily="34" charset="0"/>
              <a:buChar char="•"/>
            </a:pPr>
            <a:endParaRPr lang="el-GR" sz="1600" dirty="0">
              <a:latin typeface="Arial" pitchFamily="34" charset="0"/>
              <a:cs typeface="Arial" pitchFamily="34" charset="0"/>
            </a:endParaRPr>
          </a:p>
          <a:p>
            <a:pPr algn="just">
              <a:buFont typeface="Arial" pitchFamily="34" charset="0"/>
              <a:buChar char="•"/>
            </a:pPr>
            <a:r>
              <a:rPr lang="el-GR" sz="1600" dirty="0">
                <a:latin typeface="Arial" pitchFamily="34" charset="0"/>
                <a:cs typeface="Arial" pitchFamily="34" charset="0"/>
              </a:rPr>
              <a:t>Το διάλειμμα των 45 λεπτών μπορεί να αντικαθίσταται από διάλειμμα </a:t>
            </a:r>
            <a:r>
              <a:rPr lang="el-GR" sz="1600" b="1" dirty="0">
                <a:latin typeface="Arial" pitchFamily="34" charset="0"/>
                <a:cs typeface="Arial" pitchFamily="34" charset="0"/>
              </a:rPr>
              <a:t>15 λεπτών </a:t>
            </a:r>
            <a:r>
              <a:rPr lang="el-GR" sz="1600" dirty="0">
                <a:latin typeface="Arial" pitchFamily="34" charset="0"/>
                <a:cs typeface="Arial" pitchFamily="34" charset="0"/>
              </a:rPr>
              <a:t>που ακολουθείται από διάλειμμα </a:t>
            </a:r>
            <a:r>
              <a:rPr lang="el-GR" sz="1600" b="1" dirty="0">
                <a:latin typeface="Arial" pitchFamily="34" charset="0"/>
                <a:cs typeface="Arial" pitchFamily="34" charset="0"/>
              </a:rPr>
              <a:t>30 λεπτών</a:t>
            </a:r>
          </a:p>
        </p:txBody>
      </p:sp>
      <p:sp>
        <p:nvSpPr>
          <p:cNvPr id="12" name="3 - Ορθογώνιο"/>
          <p:cNvSpPr/>
          <p:nvPr/>
        </p:nvSpPr>
        <p:spPr>
          <a:xfrm>
            <a:off x="0" y="0"/>
            <a:ext cx="1531188" cy="461665"/>
          </a:xfrm>
          <a:prstGeom prst="rect">
            <a:avLst/>
          </a:prstGeom>
        </p:spPr>
        <p:style>
          <a:lnRef idx="1">
            <a:schemeClr val="accent1"/>
          </a:lnRef>
          <a:fillRef idx="3">
            <a:schemeClr val="accent1"/>
          </a:fillRef>
          <a:effectRef idx="2">
            <a:schemeClr val="accent1"/>
          </a:effectRef>
          <a:fontRef idx="minor">
            <a:schemeClr val="lt1"/>
          </a:fontRef>
        </p:style>
        <p:txBody>
          <a:bodyPr wrap="none">
            <a:spAutoFit/>
            <a:scene3d>
              <a:camera prst="orthographicFront"/>
              <a:lightRig rig="threePt" dir="t"/>
            </a:scene3d>
            <a:sp3d extrusionH="57150">
              <a:bevelT w="69850" h="38100" prst="cross"/>
            </a:sp3d>
          </a:bodyPr>
          <a:lstStyle/>
          <a:p>
            <a:r>
              <a:rPr lang="el-GR"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Διάλειμμα</a:t>
            </a:r>
            <a:endParaRPr lang="el-G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4"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2" name="TextBox 1"/>
          <p:cNvSpPr txBox="1"/>
          <p:nvPr/>
        </p:nvSpPr>
        <p:spPr>
          <a:xfrm>
            <a:off x="1714480" y="142852"/>
            <a:ext cx="2929528" cy="369332"/>
          </a:xfrm>
          <a:prstGeom prst="rect">
            <a:avLst/>
          </a:prstGeom>
          <a:noFill/>
        </p:spPr>
        <p:txBody>
          <a:bodyPr wrap="square" rtlCol="0">
            <a:spAutoFit/>
          </a:bodyPr>
          <a:lstStyle/>
          <a:p>
            <a:r>
              <a:rPr lang="el-GR" b="1" dirty="0">
                <a:latin typeface="Arial" pitchFamily="34" charset="0"/>
                <a:cs typeface="Arial" pitchFamily="34" charset="0"/>
              </a:rPr>
              <a:t>[ </a:t>
            </a:r>
            <a:r>
              <a:rPr lang="el-GR" b="1" u="sng" dirty="0">
                <a:latin typeface="Arial" pitchFamily="34" charset="0"/>
                <a:cs typeface="Arial" pitchFamily="34" charset="0"/>
              </a:rPr>
              <a:t>Α18</a:t>
            </a:r>
            <a:r>
              <a:rPr lang="el-GR" b="1" dirty="0">
                <a:latin typeface="Arial" pitchFamily="34" charset="0"/>
                <a:cs typeface="Arial" pitchFamily="34" charset="0"/>
              </a:rPr>
              <a:t> – </a:t>
            </a:r>
            <a:r>
              <a:rPr lang="el-GR" b="1" u="sng" dirty="0">
                <a:latin typeface="Arial" pitchFamily="34" charset="0"/>
                <a:cs typeface="Arial" pitchFamily="34" charset="0"/>
              </a:rPr>
              <a:t>Α19</a:t>
            </a:r>
            <a:r>
              <a:rPr lang="el-GR" b="1" dirty="0">
                <a:latin typeface="Arial" pitchFamily="34" charset="0"/>
                <a:cs typeface="Arial" pitchFamily="34" charset="0"/>
              </a:rPr>
              <a:t> – </a:t>
            </a:r>
            <a:r>
              <a:rPr lang="el-GR" b="1" u="sng" dirty="0">
                <a:latin typeface="Arial" pitchFamily="34" charset="0"/>
                <a:cs typeface="Arial" pitchFamily="34" charset="0"/>
              </a:rPr>
              <a:t>Α20</a:t>
            </a:r>
            <a:r>
              <a:rPr lang="el-GR" b="1" dirty="0">
                <a:latin typeface="Arial" pitchFamily="34" charset="0"/>
                <a:cs typeface="Arial" pitchFamily="34" charset="0"/>
              </a:rPr>
              <a:t> ]:</a:t>
            </a:r>
          </a:p>
        </p:txBody>
      </p:sp>
    </p:spTree>
    <p:extLst>
      <p:ext uri="{BB962C8B-B14F-4D97-AF65-F5344CB8AC3E}">
        <p14:creationId xmlns:p14="http://schemas.microsoft.com/office/powerpoint/2010/main" xmlns="" val="853637629"/>
      </p:ext>
    </p:extLst>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 Ορθογώνιο"/>
          <p:cNvSpPr/>
          <p:nvPr/>
        </p:nvSpPr>
        <p:spPr>
          <a:xfrm>
            <a:off x="0" y="0"/>
            <a:ext cx="1531188" cy="461665"/>
          </a:xfrm>
          <a:prstGeom prst="rect">
            <a:avLst/>
          </a:prstGeom>
        </p:spPr>
        <p:style>
          <a:lnRef idx="1">
            <a:schemeClr val="accent1"/>
          </a:lnRef>
          <a:fillRef idx="3">
            <a:schemeClr val="accent1"/>
          </a:fillRef>
          <a:effectRef idx="2">
            <a:schemeClr val="accent1"/>
          </a:effectRef>
          <a:fontRef idx="minor">
            <a:schemeClr val="lt1"/>
          </a:fontRef>
        </p:style>
        <p:txBody>
          <a:bodyPr wrap="none">
            <a:spAutoFit/>
            <a:scene3d>
              <a:camera prst="orthographicFront"/>
              <a:lightRig rig="threePt" dir="t"/>
            </a:scene3d>
            <a:sp3d extrusionH="57150">
              <a:bevelT w="69850" h="38100" prst="cross"/>
            </a:sp3d>
          </a:bodyPr>
          <a:lstStyle/>
          <a:p>
            <a:r>
              <a:rPr lang="el-GR"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Διάλειμμα</a:t>
            </a:r>
            <a:endParaRPr lang="el-G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TextBox 1"/>
          <p:cNvSpPr txBox="1"/>
          <p:nvPr/>
        </p:nvSpPr>
        <p:spPr>
          <a:xfrm>
            <a:off x="1259632" y="1844824"/>
            <a:ext cx="1368152" cy="461665"/>
          </a:xfrm>
          <a:prstGeom prst="rect">
            <a:avLst/>
          </a:prstGeom>
          <a:noFill/>
        </p:spPr>
        <p:txBody>
          <a:bodyPr wrap="square" rtlCol="0">
            <a:spAutoFit/>
          </a:bodyPr>
          <a:lstStyle/>
          <a:p>
            <a:pPr algn="ctr"/>
            <a:r>
              <a:rPr lang="el-GR" sz="2400" dirty="0">
                <a:solidFill>
                  <a:schemeClr val="bg1"/>
                </a:solidFill>
              </a:rPr>
              <a:t>4</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5" name="TextBox 4"/>
          <p:cNvSpPr txBox="1"/>
          <p:nvPr/>
        </p:nvSpPr>
        <p:spPr>
          <a:xfrm>
            <a:off x="5364088" y="1818701"/>
            <a:ext cx="1368152" cy="461665"/>
          </a:xfrm>
          <a:prstGeom prst="rect">
            <a:avLst/>
          </a:prstGeom>
          <a:noFill/>
        </p:spPr>
        <p:txBody>
          <a:bodyPr wrap="square" rtlCol="0">
            <a:spAutoFit/>
          </a:bodyPr>
          <a:lstStyle/>
          <a:p>
            <a:pPr algn="ctr"/>
            <a:r>
              <a:rPr lang="el-GR" sz="2400" dirty="0">
                <a:solidFill>
                  <a:schemeClr val="bg1"/>
                </a:solidFill>
              </a:rPr>
              <a:t>4</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6" name="TextBox 5"/>
          <p:cNvSpPr txBox="1"/>
          <p:nvPr/>
        </p:nvSpPr>
        <p:spPr>
          <a:xfrm>
            <a:off x="5364088" y="3357407"/>
            <a:ext cx="1368152" cy="461665"/>
          </a:xfrm>
          <a:prstGeom prst="rect">
            <a:avLst/>
          </a:prstGeom>
          <a:noFill/>
        </p:spPr>
        <p:txBody>
          <a:bodyPr wrap="square" rtlCol="0">
            <a:spAutoFit/>
          </a:bodyPr>
          <a:lstStyle/>
          <a:p>
            <a:pPr algn="ctr"/>
            <a:r>
              <a:rPr lang="el-GR" sz="2400" dirty="0">
                <a:solidFill>
                  <a:schemeClr val="bg1"/>
                </a:solidFill>
              </a:rPr>
              <a:t>4</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7" name="TextBox 6"/>
          <p:cNvSpPr txBox="1"/>
          <p:nvPr/>
        </p:nvSpPr>
        <p:spPr>
          <a:xfrm>
            <a:off x="1259632" y="4983558"/>
            <a:ext cx="1368152" cy="461665"/>
          </a:xfrm>
          <a:prstGeom prst="rect">
            <a:avLst/>
          </a:prstGeom>
          <a:noFill/>
        </p:spPr>
        <p:txBody>
          <a:bodyPr wrap="square" rtlCol="0">
            <a:spAutoFit/>
          </a:bodyPr>
          <a:lstStyle/>
          <a:p>
            <a:pPr algn="ctr"/>
            <a:r>
              <a:rPr lang="el-GR" sz="2400" dirty="0">
                <a:solidFill>
                  <a:schemeClr val="bg1"/>
                </a:solidFill>
              </a:rPr>
              <a:t>4</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8" name="TextBox 7"/>
          <p:cNvSpPr txBox="1"/>
          <p:nvPr/>
        </p:nvSpPr>
        <p:spPr>
          <a:xfrm>
            <a:off x="5364088" y="4977811"/>
            <a:ext cx="1368152" cy="461665"/>
          </a:xfrm>
          <a:prstGeom prst="rect">
            <a:avLst/>
          </a:prstGeom>
          <a:noFill/>
        </p:spPr>
        <p:txBody>
          <a:bodyPr wrap="square" rtlCol="0">
            <a:spAutoFit/>
          </a:bodyPr>
          <a:lstStyle/>
          <a:p>
            <a:pPr algn="ctr"/>
            <a:r>
              <a:rPr lang="el-GR" sz="2400" dirty="0">
                <a:solidFill>
                  <a:schemeClr val="bg1"/>
                </a:solidFill>
              </a:rPr>
              <a:t>4</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9" name="TextBox 8"/>
          <p:cNvSpPr txBox="1"/>
          <p:nvPr/>
        </p:nvSpPr>
        <p:spPr>
          <a:xfrm>
            <a:off x="847112" y="3357407"/>
            <a:ext cx="1368152" cy="461665"/>
          </a:xfrm>
          <a:prstGeom prst="rect">
            <a:avLst/>
          </a:prstGeom>
          <a:noFill/>
        </p:spPr>
        <p:txBody>
          <a:bodyPr wrap="square" rtlCol="0">
            <a:spAutoFit/>
          </a:bodyPr>
          <a:lstStyle/>
          <a:p>
            <a:pPr algn="ctr"/>
            <a:r>
              <a:rPr lang="el-GR" sz="2400" dirty="0">
                <a:solidFill>
                  <a:schemeClr val="bg1"/>
                </a:solidFill>
              </a:rPr>
              <a:t>3</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10" name="TextBox 9"/>
          <p:cNvSpPr txBox="1"/>
          <p:nvPr/>
        </p:nvSpPr>
        <p:spPr>
          <a:xfrm>
            <a:off x="2670121" y="3357407"/>
            <a:ext cx="1368152" cy="461665"/>
          </a:xfrm>
          <a:prstGeom prst="rect">
            <a:avLst/>
          </a:prstGeom>
          <a:noFill/>
        </p:spPr>
        <p:txBody>
          <a:bodyPr wrap="square" rtlCol="0">
            <a:spAutoFit/>
          </a:bodyPr>
          <a:lstStyle/>
          <a:p>
            <a:pPr algn="ctr"/>
            <a:r>
              <a:rPr lang="el-GR" sz="2400" dirty="0">
                <a:solidFill>
                  <a:schemeClr val="bg1"/>
                </a:solidFill>
              </a:rPr>
              <a:t>1</a:t>
            </a:r>
            <a:r>
              <a:rPr lang="en-US" sz="2400" dirty="0">
                <a:solidFill>
                  <a:schemeClr val="bg1"/>
                </a:solidFill>
              </a:rPr>
              <a:t>h</a:t>
            </a:r>
            <a:endParaRPr lang="el-GR" sz="2400" dirty="0">
              <a:solidFill>
                <a:schemeClr val="bg1"/>
              </a:solidFill>
            </a:endParaRPr>
          </a:p>
        </p:txBody>
      </p:sp>
      <p:sp>
        <p:nvSpPr>
          <p:cNvPr id="11" name="TextBox 10"/>
          <p:cNvSpPr txBox="1"/>
          <p:nvPr/>
        </p:nvSpPr>
        <p:spPr>
          <a:xfrm>
            <a:off x="7956376" y="4977810"/>
            <a:ext cx="1368152" cy="461665"/>
          </a:xfrm>
          <a:prstGeom prst="rect">
            <a:avLst/>
          </a:prstGeom>
          <a:noFill/>
        </p:spPr>
        <p:txBody>
          <a:bodyPr wrap="square" rtlCol="0">
            <a:spAutoFit/>
          </a:bodyPr>
          <a:lstStyle/>
          <a:p>
            <a:pPr algn="ctr"/>
            <a:r>
              <a:rPr lang="el-GR" sz="2400" dirty="0">
                <a:solidFill>
                  <a:schemeClr val="bg1"/>
                </a:solidFill>
              </a:rPr>
              <a:t>1</a:t>
            </a:r>
            <a:r>
              <a:rPr lang="en-US" sz="2400" dirty="0">
                <a:solidFill>
                  <a:schemeClr val="bg1"/>
                </a:solidFill>
              </a:rPr>
              <a:t>h</a:t>
            </a:r>
            <a:endParaRPr lang="el-GR" sz="2400" dirty="0">
              <a:solidFill>
                <a:schemeClr val="bg1"/>
              </a:solidFill>
            </a:endParaRPr>
          </a:p>
        </p:txBody>
      </p:sp>
      <p:sp>
        <p:nvSpPr>
          <p:cNvPr id="17" name="8 - TextBox"/>
          <p:cNvSpPr txBox="1"/>
          <p:nvPr/>
        </p:nvSpPr>
        <p:spPr>
          <a:xfrm>
            <a:off x="266945" y="4008314"/>
            <a:ext cx="8551159" cy="1323439"/>
          </a:xfrm>
          <a:prstGeom prst="rect">
            <a:avLst/>
          </a:prstGeom>
          <a:noFill/>
        </p:spPr>
        <p:txBody>
          <a:bodyPr wrap="square" rtlCol="0">
            <a:spAutoFit/>
          </a:bodyPr>
          <a:lstStyle/>
          <a:p>
            <a:pPr algn="just"/>
            <a:r>
              <a:rPr lang="el-GR" sz="2000" b="1" dirty="0">
                <a:latin typeface="Arial" pitchFamily="34" charset="0"/>
                <a:cs typeface="Arial" pitchFamily="34" charset="0"/>
              </a:rPr>
              <a:t>«Σε περίπτωση πολλαπλής επάνδρωσης οχήματος, ο οδηγός μπορεί να κάνει διάλειμμα 45 λεπτών σε όχημα που οδηγεί άλλος οδηγός υπό τον όρο ότι ο οδηγός που κάνει το διάλειμμα δεν παρέχει βοήθεια στον οδηγό που οδηγεί το όχημα».</a:t>
            </a:r>
          </a:p>
        </p:txBody>
      </p:sp>
      <p:sp>
        <p:nvSpPr>
          <p:cNvPr id="12" name="TextBox 11"/>
          <p:cNvSpPr txBox="1"/>
          <p:nvPr/>
        </p:nvSpPr>
        <p:spPr>
          <a:xfrm>
            <a:off x="1446650" y="1070883"/>
            <a:ext cx="979755" cy="369332"/>
          </a:xfrm>
          <a:prstGeom prst="rect">
            <a:avLst/>
          </a:prstGeom>
          <a:noFill/>
        </p:spPr>
        <p:txBody>
          <a:bodyPr wrap="none" rtlCol="0">
            <a:spAutoFit/>
          </a:bodyPr>
          <a:lstStyle/>
          <a:p>
            <a:pPr algn="ctr"/>
            <a:r>
              <a:rPr lang="en-US" b="1" dirty="0">
                <a:solidFill>
                  <a:schemeClr val="bg1"/>
                </a:solidFill>
              </a:rPr>
              <a:t>4h</a:t>
            </a:r>
            <a:r>
              <a:rPr lang="el-GR" b="1" dirty="0">
                <a:solidFill>
                  <a:schemeClr val="bg1"/>
                </a:solidFill>
              </a:rPr>
              <a:t> 30΄</a:t>
            </a:r>
          </a:p>
        </p:txBody>
      </p:sp>
      <p:sp>
        <p:nvSpPr>
          <p:cNvPr id="19" name="TextBox 18"/>
          <p:cNvSpPr txBox="1"/>
          <p:nvPr/>
        </p:nvSpPr>
        <p:spPr>
          <a:xfrm>
            <a:off x="5457301" y="1070883"/>
            <a:ext cx="979755" cy="369332"/>
          </a:xfrm>
          <a:prstGeom prst="rect">
            <a:avLst/>
          </a:prstGeom>
          <a:noFill/>
        </p:spPr>
        <p:txBody>
          <a:bodyPr wrap="none" rtlCol="0">
            <a:spAutoFit/>
          </a:bodyPr>
          <a:lstStyle/>
          <a:p>
            <a:pPr algn="ctr"/>
            <a:r>
              <a:rPr lang="en-US" b="1" dirty="0">
                <a:solidFill>
                  <a:schemeClr val="bg1"/>
                </a:solidFill>
              </a:rPr>
              <a:t>4h</a:t>
            </a:r>
            <a:r>
              <a:rPr lang="el-GR" b="1" dirty="0">
                <a:solidFill>
                  <a:schemeClr val="bg1"/>
                </a:solidFill>
              </a:rPr>
              <a:t> 30΄</a:t>
            </a:r>
          </a:p>
        </p:txBody>
      </p:sp>
      <p:sp>
        <p:nvSpPr>
          <p:cNvPr id="20" name="TextBox 19"/>
          <p:cNvSpPr txBox="1"/>
          <p:nvPr/>
        </p:nvSpPr>
        <p:spPr>
          <a:xfrm>
            <a:off x="947430" y="2659283"/>
            <a:ext cx="981359" cy="369332"/>
          </a:xfrm>
          <a:prstGeom prst="rect">
            <a:avLst/>
          </a:prstGeom>
          <a:noFill/>
        </p:spPr>
        <p:txBody>
          <a:bodyPr wrap="none" rtlCol="0">
            <a:spAutoFit/>
          </a:bodyPr>
          <a:lstStyle/>
          <a:p>
            <a:pPr algn="ctr"/>
            <a:r>
              <a:rPr lang="en-US" b="1" dirty="0">
                <a:solidFill>
                  <a:schemeClr val="bg1"/>
                </a:solidFill>
              </a:rPr>
              <a:t>3h</a:t>
            </a:r>
            <a:r>
              <a:rPr lang="el-GR" b="1" dirty="0">
                <a:solidFill>
                  <a:schemeClr val="bg1"/>
                </a:solidFill>
              </a:rPr>
              <a:t> 30΄</a:t>
            </a:r>
          </a:p>
        </p:txBody>
      </p:sp>
      <p:sp>
        <p:nvSpPr>
          <p:cNvPr id="21" name="TextBox 20"/>
          <p:cNvSpPr txBox="1"/>
          <p:nvPr/>
        </p:nvSpPr>
        <p:spPr>
          <a:xfrm>
            <a:off x="5457301" y="2648852"/>
            <a:ext cx="979755" cy="369332"/>
          </a:xfrm>
          <a:prstGeom prst="rect">
            <a:avLst/>
          </a:prstGeom>
          <a:noFill/>
        </p:spPr>
        <p:txBody>
          <a:bodyPr wrap="none" rtlCol="0">
            <a:spAutoFit/>
          </a:bodyPr>
          <a:lstStyle/>
          <a:p>
            <a:pPr algn="ctr"/>
            <a:r>
              <a:rPr lang="en-US" b="1" dirty="0">
                <a:solidFill>
                  <a:schemeClr val="bg1"/>
                </a:solidFill>
              </a:rPr>
              <a:t>4h</a:t>
            </a:r>
            <a:r>
              <a:rPr lang="el-GR" b="1" dirty="0">
                <a:solidFill>
                  <a:schemeClr val="bg1"/>
                </a:solidFill>
              </a:rPr>
              <a:t> 30΄</a:t>
            </a:r>
          </a:p>
        </p:txBody>
      </p:sp>
      <p:sp>
        <p:nvSpPr>
          <p:cNvPr id="24" name="TextBox 23"/>
          <p:cNvSpPr txBox="1"/>
          <p:nvPr/>
        </p:nvSpPr>
        <p:spPr>
          <a:xfrm>
            <a:off x="3136598" y="2648852"/>
            <a:ext cx="473207" cy="369332"/>
          </a:xfrm>
          <a:prstGeom prst="rect">
            <a:avLst/>
          </a:prstGeom>
          <a:noFill/>
        </p:spPr>
        <p:txBody>
          <a:bodyPr wrap="none" rtlCol="0">
            <a:spAutoFit/>
          </a:bodyPr>
          <a:lstStyle/>
          <a:p>
            <a:pPr algn="ctr"/>
            <a:r>
              <a:rPr lang="en-US" b="1" dirty="0">
                <a:solidFill>
                  <a:schemeClr val="bg1"/>
                </a:solidFill>
              </a:rPr>
              <a:t>1h</a:t>
            </a:r>
            <a:endParaRPr lang="el-GR" b="1" dirty="0">
              <a:solidFill>
                <a:schemeClr val="bg1"/>
              </a:solidFill>
            </a:endParaRPr>
          </a:p>
        </p:txBody>
      </p:sp>
      <p:pic>
        <p:nvPicPr>
          <p:cNvPr id="26"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pic>
        <p:nvPicPr>
          <p:cNvPr id="27" name="Εικόνα 26">
            <a:extLst>
              <a:ext uri="{FF2B5EF4-FFF2-40B4-BE49-F238E27FC236}">
                <a16:creationId xmlns:a16="http://schemas.microsoft.com/office/drawing/2014/main" xmlns="" id="{912173F2-DBA8-097D-7771-F10DBC6982E3}"/>
              </a:ext>
            </a:extLst>
          </p:cNvPr>
          <p:cNvPicPr>
            <a:picLocks noChangeAspect="1"/>
          </p:cNvPicPr>
          <p:nvPr/>
        </p:nvPicPr>
        <p:blipFill>
          <a:blip r:embed="rId3" cstate="print"/>
          <a:stretch>
            <a:fillRect/>
          </a:stretch>
        </p:blipFill>
        <p:spPr>
          <a:xfrm>
            <a:off x="175481" y="1159358"/>
            <a:ext cx="8793038" cy="2609850"/>
          </a:xfrm>
          <a:prstGeom prst="rect">
            <a:avLst/>
          </a:prstGeom>
        </p:spPr>
      </p:pic>
      <p:sp>
        <p:nvSpPr>
          <p:cNvPr id="28" name="TextBox 27">
            <a:extLst>
              <a:ext uri="{FF2B5EF4-FFF2-40B4-BE49-F238E27FC236}">
                <a16:creationId xmlns:a16="http://schemas.microsoft.com/office/drawing/2014/main" xmlns="" id="{AF178427-252B-C2BC-459F-BD474A1FDE96}"/>
              </a:ext>
            </a:extLst>
          </p:cNvPr>
          <p:cNvSpPr txBox="1"/>
          <p:nvPr/>
        </p:nvSpPr>
        <p:spPr>
          <a:xfrm>
            <a:off x="3609805" y="1844824"/>
            <a:ext cx="602155" cy="338554"/>
          </a:xfrm>
          <a:prstGeom prst="rect">
            <a:avLst/>
          </a:prstGeom>
          <a:noFill/>
        </p:spPr>
        <p:txBody>
          <a:bodyPr wrap="square" rtlCol="0">
            <a:spAutoFit/>
          </a:bodyPr>
          <a:lstStyle/>
          <a:p>
            <a:pPr algn="ctr"/>
            <a:r>
              <a:rPr lang="el-GR" sz="1600" dirty="0"/>
              <a:t>45΄ </a:t>
            </a:r>
          </a:p>
        </p:txBody>
      </p:sp>
      <p:sp>
        <p:nvSpPr>
          <p:cNvPr id="29" name="TextBox 28">
            <a:extLst>
              <a:ext uri="{FF2B5EF4-FFF2-40B4-BE49-F238E27FC236}">
                <a16:creationId xmlns:a16="http://schemas.microsoft.com/office/drawing/2014/main" xmlns="" id="{897EC0B3-A62F-72F8-71D9-B29A2FB90412}"/>
              </a:ext>
            </a:extLst>
          </p:cNvPr>
          <p:cNvSpPr txBox="1"/>
          <p:nvPr/>
        </p:nvSpPr>
        <p:spPr>
          <a:xfrm>
            <a:off x="3641651" y="3226389"/>
            <a:ext cx="602155" cy="338554"/>
          </a:xfrm>
          <a:prstGeom prst="rect">
            <a:avLst/>
          </a:prstGeom>
          <a:noFill/>
        </p:spPr>
        <p:txBody>
          <a:bodyPr wrap="square" rtlCol="0">
            <a:spAutoFit/>
          </a:bodyPr>
          <a:lstStyle/>
          <a:p>
            <a:pPr algn="ctr"/>
            <a:r>
              <a:rPr lang="el-GR" sz="1600" dirty="0"/>
              <a:t>45΄ </a:t>
            </a:r>
          </a:p>
        </p:txBody>
      </p:sp>
      <p:sp>
        <p:nvSpPr>
          <p:cNvPr id="30" name="TextBox 29">
            <a:extLst>
              <a:ext uri="{FF2B5EF4-FFF2-40B4-BE49-F238E27FC236}">
                <a16:creationId xmlns:a16="http://schemas.microsoft.com/office/drawing/2014/main" xmlns="" id="{01670262-C73F-E1C4-29C9-8BEA8967D8D4}"/>
              </a:ext>
            </a:extLst>
          </p:cNvPr>
          <p:cNvSpPr txBox="1"/>
          <p:nvPr/>
        </p:nvSpPr>
        <p:spPr>
          <a:xfrm>
            <a:off x="7548491" y="3226573"/>
            <a:ext cx="602155" cy="338554"/>
          </a:xfrm>
          <a:prstGeom prst="rect">
            <a:avLst/>
          </a:prstGeom>
          <a:noFill/>
        </p:spPr>
        <p:txBody>
          <a:bodyPr wrap="square" rtlCol="0">
            <a:spAutoFit/>
          </a:bodyPr>
          <a:lstStyle/>
          <a:p>
            <a:pPr algn="ctr"/>
            <a:r>
              <a:rPr lang="el-GR" sz="1600" dirty="0"/>
              <a:t>45΄ </a:t>
            </a:r>
          </a:p>
        </p:txBody>
      </p:sp>
      <p:sp>
        <p:nvSpPr>
          <p:cNvPr id="31" name="TextBox 30">
            <a:extLst>
              <a:ext uri="{FF2B5EF4-FFF2-40B4-BE49-F238E27FC236}">
                <a16:creationId xmlns:a16="http://schemas.microsoft.com/office/drawing/2014/main" xmlns="" id="{F54B316D-59BE-3B02-C922-BE97AEA954D1}"/>
              </a:ext>
            </a:extLst>
          </p:cNvPr>
          <p:cNvSpPr txBox="1"/>
          <p:nvPr/>
        </p:nvSpPr>
        <p:spPr>
          <a:xfrm>
            <a:off x="1446650" y="1844824"/>
            <a:ext cx="1138933" cy="369332"/>
          </a:xfrm>
          <a:prstGeom prst="rect">
            <a:avLst/>
          </a:prstGeom>
          <a:noFill/>
        </p:spPr>
        <p:txBody>
          <a:bodyPr wrap="square" rtlCol="0">
            <a:spAutoFit/>
          </a:bodyPr>
          <a:lstStyle/>
          <a:p>
            <a:pPr algn="ctr"/>
            <a:r>
              <a:rPr lang="el-GR" dirty="0">
                <a:solidFill>
                  <a:schemeClr val="bg1"/>
                </a:solidFill>
              </a:rPr>
              <a:t>4</a:t>
            </a:r>
            <a:r>
              <a:rPr lang="en-US" dirty="0">
                <a:solidFill>
                  <a:schemeClr val="bg1"/>
                </a:solidFill>
              </a:rPr>
              <a:t>h30</a:t>
            </a:r>
            <a:r>
              <a:rPr lang="el-GR" dirty="0">
                <a:solidFill>
                  <a:schemeClr val="bg1"/>
                </a:solidFill>
              </a:rPr>
              <a:t>΄</a:t>
            </a:r>
          </a:p>
        </p:txBody>
      </p:sp>
      <p:sp>
        <p:nvSpPr>
          <p:cNvPr id="32" name="TextBox 31">
            <a:extLst>
              <a:ext uri="{FF2B5EF4-FFF2-40B4-BE49-F238E27FC236}">
                <a16:creationId xmlns:a16="http://schemas.microsoft.com/office/drawing/2014/main" xmlns="" id="{5D086A38-F9C7-B67F-2EE0-E6AEB599C99F}"/>
              </a:ext>
            </a:extLst>
          </p:cNvPr>
          <p:cNvSpPr txBox="1"/>
          <p:nvPr/>
        </p:nvSpPr>
        <p:spPr>
          <a:xfrm>
            <a:off x="5406425" y="1834918"/>
            <a:ext cx="1138933" cy="369332"/>
          </a:xfrm>
          <a:prstGeom prst="rect">
            <a:avLst/>
          </a:prstGeom>
          <a:noFill/>
        </p:spPr>
        <p:txBody>
          <a:bodyPr wrap="square" rtlCol="0">
            <a:spAutoFit/>
          </a:bodyPr>
          <a:lstStyle/>
          <a:p>
            <a:pPr algn="ctr"/>
            <a:r>
              <a:rPr lang="el-GR" dirty="0">
                <a:solidFill>
                  <a:schemeClr val="bg1"/>
                </a:solidFill>
              </a:rPr>
              <a:t>4</a:t>
            </a:r>
            <a:r>
              <a:rPr lang="en-US" dirty="0">
                <a:solidFill>
                  <a:schemeClr val="bg1"/>
                </a:solidFill>
              </a:rPr>
              <a:t>h30</a:t>
            </a:r>
            <a:r>
              <a:rPr lang="el-GR" dirty="0">
                <a:solidFill>
                  <a:schemeClr val="bg1"/>
                </a:solidFill>
              </a:rPr>
              <a:t>΄</a:t>
            </a:r>
          </a:p>
        </p:txBody>
      </p:sp>
      <p:sp>
        <p:nvSpPr>
          <p:cNvPr id="33" name="TextBox 32">
            <a:extLst>
              <a:ext uri="{FF2B5EF4-FFF2-40B4-BE49-F238E27FC236}">
                <a16:creationId xmlns:a16="http://schemas.microsoft.com/office/drawing/2014/main" xmlns="" id="{B63EB270-900A-3AA0-7B13-C2106CD8675E}"/>
              </a:ext>
            </a:extLst>
          </p:cNvPr>
          <p:cNvSpPr txBox="1"/>
          <p:nvPr/>
        </p:nvSpPr>
        <p:spPr>
          <a:xfrm>
            <a:off x="1379856" y="3240142"/>
            <a:ext cx="1138933" cy="369332"/>
          </a:xfrm>
          <a:prstGeom prst="rect">
            <a:avLst/>
          </a:prstGeom>
          <a:noFill/>
        </p:spPr>
        <p:txBody>
          <a:bodyPr wrap="square" rtlCol="0">
            <a:spAutoFit/>
          </a:bodyPr>
          <a:lstStyle/>
          <a:p>
            <a:pPr algn="ctr"/>
            <a:r>
              <a:rPr lang="el-GR" dirty="0">
                <a:solidFill>
                  <a:schemeClr val="bg1"/>
                </a:solidFill>
              </a:rPr>
              <a:t>4</a:t>
            </a:r>
            <a:r>
              <a:rPr lang="en-US" dirty="0">
                <a:solidFill>
                  <a:schemeClr val="bg1"/>
                </a:solidFill>
              </a:rPr>
              <a:t>h30</a:t>
            </a:r>
            <a:r>
              <a:rPr lang="el-GR" dirty="0">
                <a:solidFill>
                  <a:schemeClr val="bg1"/>
                </a:solidFill>
              </a:rPr>
              <a:t>΄</a:t>
            </a:r>
          </a:p>
        </p:txBody>
      </p:sp>
      <p:sp>
        <p:nvSpPr>
          <p:cNvPr id="34" name="TextBox 33">
            <a:extLst>
              <a:ext uri="{FF2B5EF4-FFF2-40B4-BE49-F238E27FC236}">
                <a16:creationId xmlns:a16="http://schemas.microsoft.com/office/drawing/2014/main" xmlns="" id="{56E5B2E8-29EF-5B2C-7B00-D5954E44C7DD}"/>
              </a:ext>
            </a:extLst>
          </p:cNvPr>
          <p:cNvSpPr txBox="1"/>
          <p:nvPr/>
        </p:nvSpPr>
        <p:spPr>
          <a:xfrm>
            <a:off x="5431966" y="3240142"/>
            <a:ext cx="1138933" cy="369332"/>
          </a:xfrm>
          <a:prstGeom prst="rect">
            <a:avLst/>
          </a:prstGeom>
          <a:noFill/>
        </p:spPr>
        <p:txBody>
          <a:bodyPr wrap="square" rtlCol="0">
            <a:spAutoFit/>
          </a:bodyPr>
          <a:lstStyle/>
          <a:p>
            <a:pPr algn="ctr"/>
            <a:r>
              <a:rPr lang="el-GR" dirty="0">
                <a:solidFill>
                  <a:schemeClr val="bg1"/>
                </a:solidFill>
              </a:rPr>
              <a:t>4</a:t>
            </a:r>
            <a:r>
              <a:rPr lang="en-US" dirty="0">
                <a:solidFill>
                  <a:schemeClr val="bg1"/>
                </a:solidFill>
              </a:rPr>
              <a:t>h30</a:t>
            </a:r>
            <a:r>
              <a:rPr lang="el-GR" dirty="0">
                <a:solidFill>
                  <a:schemeClr val="bg1"/>
                </a:solidFill>
              </a:rPr>
              <a:t>΄</a:t>
            </a:r>
          </a:p>
        </p:txBody>
      </p:sp>
      <p:sp>
        <p:nvSpPr>
          <p:cNvPr id="35" name="TextBox 34">
            <a:extLst>
              <a:ext uri="{FF2B5EF4-FFF2-40B4-BE49-F238E27FC236}">
                <a16:creationId xmlns:a16="http://schemas.microsoft.com/office/drawing/2014/main" xmlns="" id="{A24974E8-3434-1DE0-429A-1A40F03107BB}"/>
              </a:ext>
            </a:extLst>
          </p:cNvPr>
          <p:cNvSpPr txBox="1"/>
          <p:nvPr/>
        </p:nvSpPr>
        <p:spPr>
          <a:xfrm>
            <a:off x="7938708" y="3240142"/>
            <a:ext cx="1138933" cy="369332"/>
          </a:xfrm>
          <a:prstGeom prst="rect">
            <a:avLst/>
          </a:prstGeom>
          <a:noFill/>
        </p:spPr>
        <p:txBody>
          <a:bodyPr wrap="square" rtlCol="0">
            <a:spAutoFit/>
          </a:bodyPr>
          <a:lstStyle/>
          <a:p>
            <a:pPr algn="ctr"/>
            <a:r>
              <a:rPr lang="el-GR" dirty="0">
                <a:solidFill>
                  <a:schemeClr val="bg1"/>
                </a:solidFill>
              </a:rPr>
              <a:t>1</a:t>
            </a:r>
            <a:r>
              <a:rPr lang="en-US" dirty="0">
                <a:solidFill>
                  <a:schemeClr val="bg1"/>
                </a:solidFill>
              </a:rPr>
              <a:t>h</a:t>
            </a:r>
            <a:endParaRPr lang="el-GR" dirty="0">
              <a:solidFill>
                <a:schemeClr val="bg1"/>
              </a:solidFill>
            </a:endParaRPr>
          </a:p>
        </p:txBody>
      </p:sp>
      <p:sp>
        <p:nvSpPr>
          <p:cNvPr id="36" name="TextBox 35">
            <a:extLst>
              <a:ext uri="{FF2B5EF4-FFF2-40B4-BE49-F238E27FC236}">
                <a16:creationId xmlns:a16="http://schemas.microsoft.com/office/drawing/2014/main" xmlns="" id="{D7886AC0-7517-AC67-1FA8-F9096458BC4A}"/>
              </a:ext>
            </a:extLst>
          </p:cNvPr>
          <p:cNvSpPr txBox="1"/>
          <p:nvPr/>
        </p:nvSpPr>
        <p:spPr>
          <a:xfrm>
            <a:off x="325896" y="941538"/>
            <a:ext cx="7630480" cy="1754326"/>
          </a:xfrm>
          <a:prstGeom prst="rect">
            <a:avLst/>
          </a:prstGeom>
          <a:noFill/>
        </p:spPr>
        <p:txBody>
          <a:bodyPr wrap="square" rtlCol="0">
            <a:spAutoFit/>
          </a:bodyPr>
          <a:lstStyle/>
          <a:p>
            <a:r>
              <a:rPr lang="el-GR" dirty="0"/>
              <a:t>Παράδειγμα συνολικού ημερήσιου χρόνου οδήγησης 9 ωρών:</a:t>
            </a:r>
          </a:p>
          <a:p>
            <a:endParaRPr lang="el-GR" dirty="0"/>
          </a:p>
          <a:p>
            <a:endParaRPr lang="el-GR" dirty="0"/>
          </a:p>
          <a:p>
            <a:endParaRPr lang="el-GR" dirty="0"/>
          </a:p>
          <a:p>
            <a:endParaRPr lang="el-GR" dirty="0"/>
          </a:p>
          <a:p>
            <a:r>
              <a:rPr lang="el-GR" dirty="0">
                <a:latin typeface="Arial" panose="020B0604020202020204" pitchFamily="34" charset="0"/>
                <a:cs typeface="Arial" panose="020B0604020202020204" pitchFamily="34" charset="0"/>
              </a:rPr>
              <a:t>Παράδειγμα</a:t>
            </a:r>
            <a:r>
              <a:rPr lang="el-GR" dirty="0"/>
              <a:t> συνολικού ημερήσιου χρόνου οδήγησης 10 ωρών:</a:t>
            </a:r>
          </a:p>
        </p:txBody>
      </p:sp>
      <p:cxnSp>
        <p:nvCxnSpPr>
          <p:cNvPr id="38" name="Ευθεία γραμμή σύνδεσης 37">
            <a:extLst>
              <a:ext uri="{FF2B5EF4-FFF2-40B4-BE49-F238E27FC236}">
                <a16:creationId xmlns:a16="http://schemas.microsoft.com/office/drawing/2014/main" xmlns="" id="{65F554A8-C290-B130-654F-7BE2EE8995BA}"/>
              </a:ext>
            </a:extLst>
          </p:cNvPr>
          <p:cNvCxnSpPr>
            <a:cxnSpLocks/>
          </p:cNvCxnSpPr>
          <p:nvPr/>
        </p:nvCxnSpPr>
        <p:spPr>
          <a:xfrm flipV="1">
            <a:off x="284262" y="3980735"/>
            <a:ext cx="8533842" cy="19843"/>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Ευθεία γραμμή σύνδεσης 41">
            <a:extLst>
              <a:ext uri="{FF2B5EF4-FFF2-40B4-BE49-F238E27FC236}">
                <a16:creationId xmlns:a16="http://schemas.microsoft.com/office/drawing/2014/main" xmlns="" id="{A1199E28-799B-9C3D-DE46-2965F17C4928}"/>
              </a:ext>
            </a:extLst>
          </p:cNvPr>
          <p:cNvCxnSpPr>
            <a:cxnSpLocks/>
          </p:cNvCxnSpPr>
          <p:nvPr/>
        </p:nvCxnSpPr>
        <p:spPr>
          <a:xfrm>
            <a:off x="8818104" y="3980735"/>
            <a:ext cx="0" cy="186925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46357306"/>
      </p:ext>
    </p:extLst>
  </p:cSld>
  <p:clrMapOvr>
    <a:masterClrMapping/>
  </p:clrMapOvr>
  <p:transition>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 Ορθογώνιο"/>
          <p:cNvSpPr/>
          <p:nvPr/>
        </p:nvSpPr>
        <p:spPr>
          <a:xfrm>
            <a:off x="0" y="0"/>
            <a:ext cx="1531188" cy="461665"/>
          </a:xfrm>
          <a:prstGeom prst="rect">
            <a:avLst/>
          </a:prstGeom>
        </p:spPr>
        <p:style>
          <a:lnRef idx="1">
            <a:schemeClr val="accent1"/>
          </a:lnRef>
          <a:fillRef idx="3">
            <a:schemeClr val="accent1"/>
          </a:fillRef>
          <a:effectRef idx="2">
            <a:schemeClr val="accent1"/>
          </a:effectRef>
          <a:fontRef idx="minor">
            <a:schemeClr val="lt1"/>
          </a:fontRef>
        </p:style>
        <p:txBody>
          <a:bodyPr wrap="none">
            <a:spAutoFit/>
            <a:scene3d>
              <a:camera prst="orthographicFront"/>
              <a:lightRig rig="threePt" dir="t"/>
            </a:scene3d>
            <a:sp3d extrusionH="57150">
              <a:bevelT w="69850" h="38100" prst="cross"/>
            </a:sp3d>
          </a:bodyPr>
          <a:lstStyle/>
          <a:p>
            <a:r>
              <a:rPr lang="el-GR"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Διάλειμμα</a:t>
            </a:r>
            <a:endParaRPr lang="el-G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TextBox 1"/>
          <p:cNvSpPr txBox="1"/>
          <p:nvPr/>
        </p:nvSpPr>
        <p:spPr>
          <a:xfrm>
            <a:off x="1259632" y="1844824"/>
            <a:ext cx="1368152" cy="461665"/>
          </a:xfrm>
          <a:prstGeom prst="rect">
            <a:avLst/>
          </a:prstGeom>
          <a:noFill/>
        </p:spPr>
        <p:txBody>
          <a:bodyPr wrap="square" rtlCol="0">
            <a:spAutoFit/>
          </a:bodyPr>
          <a:lstStyle/>
          <a:p>
            <a:pPr algn="ctr"/>
            <a:r>
              <a:rPr lang="el-GR" sz="2400" dirty="0">
                <a:solidFill>
                  <a:schemeClr val="bg1"/>
                </a:solidFill>
              </a:rPr>
              <a:t>4</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5" name="TextBox 4"/>
          <p:cNvSpPr txBox="1"/>
          <p:nvPr/>
        </p:nvSpPr>
        <p:spPr>
          <a:xfrm>
            <a:off x="5364088" y="1818701"/>
            <a:ext cx="1368152" cy="461665"/>
          </a:xfrm>
          <a:prstGeom prst="rect">
            <a:avLst/>
          </a:prstGeom>
          <a:noFill/>
        </p:spPr>
        <p:txBody>
          <a:bodyPr wrap="square" rtlCol="0">
            <a:spAutoFit/>
          </a:bodyPr>
          <a:lstStyle/>
          <a:p>
            <a:pPr algn="ctr"/>
            <a:r>
              <a:rPr lang="el-GR" sz="2400" dirty="0">
                <a:solidFill>
                  <a:schemeClr val="bg1"/>
                </a:solidFill>
              </a:rPr>
              <a:t>4</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7" name="TextBox 6"/>
          <p:cNvSpPr txBox="1"/>
          <p:nvPr/>
        </p:nvSpPr>
        <p:spPr>
          <a:xfrm>
            <a:off x="1259632" y="4983558"/>
            <a:ext cx="1368152" cy="461665"/>
          </a:xfrm>
          <a:prstGeom prst="rect">
            <a:avLst/>
          </a:prstGeom>
          <a:noFill/>
        </p:spPr>
        <p:txBody>
          <a:bodyPr wrap="square" rtlCol="0">
            <a:spAutoFit/>
          </a:bodyPr>
          <a:lstStyle/>
          <a:p>
            <a:pPr algn="ctr"/>
            <a:r>
              <a:rPr lang="el-GR" sz="2400" dirty="0">
                <a:solidFill>
                  <a:schemeClr val="bg1"/>
                </a:solidFill>
              </a:rPr>
              <a:t>4</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8" name="TextBox 7"/>
          <p:cNvSpPr txBox="1"/>
          <p:nvPr/>
        </p:nvSpPr>
        <p:spPr>
          <a:xfrm>
            <a:off x="7236296" y="6021288"/>
            <a:ext cx="1368152" cy="461665"/>
          </a:xfrm>
          <a:prstGeom prst="rect">
            <a:avLst/>
          </a:prstGeom>
          <a:noFill/>
        </p:spPr>
        <p:txBody>
          <a:bodyPr wrap="square" rtlCol="0">
            <a:spAutoFit/>
          </a:bodyPr>
          <a:lstStyle/>
          <a:p>
            <a:pPr algn="ctr"/>
            <a:r>
              <a:rPr lang="el-GR" sz="2400" dirty="0">
                <a:solidFill>
                  <a:schemeClr val="bg1"/>
                </a:solidFill>
              </a:rPr>
              <a:t>4</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9" name="TextBox 8"/>
          <p:cNvSpPr txBox="1"/>
          <p:nvPr/>
        </p:nvSpPr>
        <p:spPr>
          <a:xfrm>
            <a:off x="847112" y="3357407"/>
            <a:ext cx="1368152" cy="461665"/>
          </a:xfrm>
          <a:prstGeom prst="rect">
            <a:avLst/>
          </a:prstGeom>
          <a:noFill/>
        </p:spPr>
        <p:txBody>
          <a:bodyPr wrap="square" rtlCol="0">
            <a:spAutoFit/>
          </a:bodyPr>
          <a:lstStyle/>
          <a:p>
            <a:pPr algn="ctr"/>
            <a:r>
              <a:rPr lang="el-GR" sz="2400" dirty="0">
                <a:solidFill>
                  <a:schemeClr val="bg1"/>
                </a:solidFill>
              </a:rPr>
              <a:t>3</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10" name="TextBox 9"/>
          <p:cNvSpPr txBox="1"/>
          <p:nvPr/>
        </p:nvSpPr>
        <p:spPr>
          <a:xfrm>
            <a:off x="2670121" y="3357407"/>
            <a:ext cx="1368152" cy="461665"/>
          </a:xfrm>
          <a:prstGeom prst="rect">
            <a:avLst/>
          </a:prstGeom>
          <a:noFill/>
        </p:spPr>
        <p:txBody>
          <a:bodyPr wrap="square" rtlCol="0">
            <a:spAutoFit/>
          </a:bodyPr>
          <a:lstStyle/>
          <a:p>
            <a:pPr algn="ctr"/>
            <a:r>
              <a:rPr lang="el-GR" sz="2400" dirty="0">
                <a:solidFill>
                  <a:schemeClr val="bg1"/>
                </a:solidFill>
              </a:rPr>
              <a:t>1</a:t>
            </a:r>
            <a:r>
              <a:rPr lang="en-US" sz="2400" dirty="0">
                <a:solidFill>
                  <a:schemeClr val="bg1"/>
                </a:solidFill>
              </a:rPr>
              <a:t>h</a:t>
            </a:r>
            <a:endParaRPr lang="el-GR" sz="2400" dirty="0">
              <a:solidFill>
                <a:schemeClr val="bg1"/>
              </a:solidFill>
            </a:endParaRPr>
          </a:p>
        </p:txBody>
      </p:sp>
      <p:sp>
        <p:nvSpPr>
          <p:cNvPr id="11" name="TextBox 10"/>
          <p:cNvSpPr txBox="1"/>
          <p:nvPr/>
        </p:nvSpPr>
        <p:spPr>
          <a:xfrm>
            <a:off x="7956376" y="4977810"/>
            <a:ext cx="1368152" cy="461665"/>
          </a:xfrm>
          <a:prstGeom prst="rect">
            <a:avLst/>
          </a:prstGeom>
          <a:noFill/>
        </p:spPr>
        <p:txBody>
          <a:bodyPr wrap="square" rtlCol="0">
            <a:spAutoFit/>
          </a:bodyPr>
          <a:lstStyle/>
          <a:p>
            <a:pPr algn="ctr"/>
            <a:r>
              <a:rPr lang="el-GR" sz="2400" dirty="0">
                <a:solidFill>
                  <a:schemeClr val="bg1"/>
                </a:solidFill>
              </a:rPr>
              <a:t>1</a:t>
            </a:r>
            <a:r>
              <a:rPr lang="en-US" sz="2400" dirty="0">
                <a:solidFill>
                  <a:schemeClr val="bg1"/>
                </a:solidFill>
              </a:rPr>
              <a:t>h</a:t>
            </a:r>
            <a:endParaRPr lang="el-GR" sz="2400" dirty="0">
              <a:solidFill>
                <a:schemeClr val="bg1"/>
              </a:solidFill>
            </a:endParaRPr>
          </a:p>
        </p:txBody>
      </p:sp>
      <p:sp>
        <p:nvSpPr>
          <p:cNvPr id="12" name="TextBox 11"/>
          <p:cNvSpPr txBox="1"/>
          <p:nvPr/>
        </p:nvSpPr>
        <p:spPr>
          <a:xfrm>
            <a:off x="1446650" y="1070883"/>
            <a:ext cx="979755" cy="369332"/>
          </a:xfrm>
          <a:prstGeom prst="rect">
            <a:avLst/>
          </a:prstGeom>
          <a:noFill/>
        </p:spPr>
        <p:txBody>
          <a:bodyPr wrap="none" rtlCol="0">
            <a:spAutoFit/>
          </a:bodyPr>
          <a:lstStyle/>
          <a:p>
            <a:pPr algn="ctr"/>
            <a:r>
              <a:rPr lang="en-US" b="1" dirty="0">
                <a:solidFill>
                  <a:schemeClr val="bg1"/>
                </a:solidFill>
              </a:rPr>
              <a:t>4h</a:t>
            </a:r>
            <a:r>
              <a:rPr lang="el-GR" b="1" dirty="0">
                <a:solidFill>
                  <a:schemeClr val="bg1"/>
                </a:solidFill>
              </a:rPr>
              <a:t> 30΄</a:t>
            </a:r>
          </a:p>
        </p:txBody>
      </p:sp>
      <p:sp>
        <p:nvSpPr>
          <p:cNvPr id="19" name="TextBox 18"/>
          <p:cNvSpPr txBox="1"/>
          <p:nvPr/>
        </p:nvSpPr>
        <p:spPr>
          <a:xfrm>
            <a:off x="5457301" y="1070883"/>
            <a:ext cx="979755" cy="369332"/>
          </a:xfrm>
          <a:prstGeom prst="rect">
            <a:avLst/>
          </a:prstGeom>
          <a:noFill/>
        </p:spPr>
        <p:txBody>
          <a:bodyPr wrap="none" rtlCol="0">
            <a:spAutoFit/>
          </a:bodyPr>
          <a:lstStyle/>
          <a:p>
            <a:pPr algn="ctr"/>
            <a:r>
              <a:rPr lang="en-US" b="1" dirty="0">
                <a:solidFill>
                  <a:schemeClr val="bg1"/>
                </a:solidFill>
              </a:rPr>
              <a:t>4h</a:t>
            </a:r>
            <a:r>
              <a:rPr lang="el-GR" b="1" dirty="0">
                <a:solidFill>
                  <a:schemeClr val="bg1"/>
                </a:solidFill>
              </a:rPr>
              <a:t> 30΄</a:t>
            </a:r>
          </a:p>
        </p:txBody>
      </p:sp>
      <p:sp>
        <p:nvSpPr>
          <p:cNvPr id="20" name="TextBox 19"/>
          <p:cNvSpPr txBox="1"/>
          <p:nvPr/>
        </p:nvSpPr>
        <p:spPr>
          <a:xfrm>
            <a:off x="947430" y="2659283"/>
            <a:ext cx="981359" cy="369332"/>
          </a:xfrm>
          <a:prstGeom prst="rect">
            <a:avLst/>
          </a:prstGeom>
          <a:noFill/>
        </p:spPr>
        <p:txBody>
          <a:bodyPr wrap="none" rtlCol="0">
            <a:spAutoFit/>
          </a:bodyPr>
          <a:lstStyle/>
          <a:p>
            <a:pPr algn="ctr"/>
            <a:r>
              <a:rPr lang="en-US" b="1" dirty="0">
                <a:solidFill>
                  <a:schemeClr val="bg1"/>
                </a:solidFill>
              </a:rPr>
              <a:t>3h</a:t>
            </a:r>
            <a:r>
              <a:rPr lang="el-GR" b="1" dirty="0">
                <a:solidFill>
                  <a:schemeClr val="bg1"/>
                </a:solidFill>
              </a:rPr>
              <a:t> 30΄</a:t>
            </a:r>
          </a:p>
        </p:txBody>
      </p:sp>
      <p:sp>
        <p:nvSpPr>
          <p:cNvPr id="22" name="TextBox 21"/>
          <p:cNvSpPr txBox="1"/>
          <p:nvPr/>
        </p:nvSpPr>
        <p:spPr>
          <a:xfrm>
            <a:off x="1436498" y="4254200"/>
            <a:ext cx="979755" cy="369332"/>
          </a:xfrm>
          <a:prstGeom prst="rect">
            <a:avLst/>
          </a:prstGeom>
          <a:noFill/>
        </p:spPr>
        <p:txBody>
          <a:bodyPr wrap="none" rtlCol="0">
            <a:spAutoFit/>
          </a:bodyPr>
          <a:lstStyle/>
          <a:p>
            <a:pPr algn="ctr"/>
            <a:r>
              <a:rPr lang="en-US" b="1" dirty="0">
                <a:solidFill>
                  <a:schemeClr val="bg1"/>
                </a:solidFill>
              </a:rPr>
              <a:t>4h</a:t>
            </a:r>
            <a:r>
              <a:rPr lang="el-GR" b="1" dirty="0">
                <a:solidFill>
                  <a:schemeClr val="bg1"/>
                </a:solidFill>
              </a:rPr>
              <a:t> 30΄</a:t>
            </a:r>
          </a:p>
        </p:txBody>
      </p:sp>
      <p:sp>
        <p:nvSpPr>
          <p:cNvPr id="23" name="TextBox 22"/>
          <p:cNvSpPr txBox="1"/>
          <p:nvPr/>
        </p:nvSpPr>
        <p:spPr>
          <a:xfrm>
            <a:off x="5558286" y="4254200"/>
            <a:ext cx="979755" cy="369332"/>
          </a:xfrm>
          <a:prstGeom prst="rect">
            <a:avLst/>
          </a:prstGeom>
          <a:noFill/>
        </p:spPr>
        <p:txBody>
          <a:bodyPr wrap="none" rtlCol="0">
            <a:spAutoFit/>
          </a:bodyPr>
          <a:lstStyle/>
          <a:p>
            <a:pPr algn="ctr"/>
            <a:r>
              <a:rPr lang="en-US" b="1" dirty="0">
                <a:solidFill>
                  <a:schemeClr val="bg1"/>
                </a:solidFill>
              </a:rPr>
              <a:t>4h</a:t>
            </a:r>
            <a:r>
              <a:rPr lang="el-GR" b="1" dirty="0">
                <a:solidFill>
                  <a:schemeClr val="bg1"/>
                </a:solidFill>
              </a:rPr>
              <a:t> 30΄</a:t>
            </a:r>
          </a:p>
        </p:txBody>
      </p:sp>
      <p:sp>
        <p:nvSpPr>
          <p:cNvPr id="24" name="TextBox 23"/>
          <p:cNvSpPr txBox="1"/>
          <p:nvPr/>
        </p:nvSpPr>
        <p:spPr>
          <a:xfrm>
            <a:off x="266945" y="1736428"/>
            <a:ext cx="8697543" cy="3970318"/>
          </a:xfrm>
          <a:prstGeom prst="rect">
            <a:avLst/>
          </a:prstGeom>
          <a:noFill/>
        </p:spPr>
        <p:txBody>
          <a:bodyPr wrap="square" rtlCol="0">
            <a:spAutoFit/>
          </a:bodyPr>
          <a:lstStyle/>
          <a:p>
            <a:pPr algn="just"/>
            <a:endParaRPr lang="el-GR" b="1" dirty="0" smtClean="0"/>
          </a:p>
          <a:p>
            <a:pPr algn="just"/>
            <a:r>
              <a:rPr lang="el-GR" b="1" dirty="0" smtClean="0"/>
              <a:t>«</a:t>
            </a:r>
            <a:r>
              <a:rPr lang="el-GR" b="1" dirty="0"/>
              <a:t>Το διάλειμμα μπορεί να αντικαθίσταται από διάλειμμα </a:t>
            </a:r>
            <a:r>
              <a:rPr lang="el-GR" b="1" dirty="0" smtClean="0"/>
              <a:t>τουλάχιστον </a:t>
            </a:r>
            <a:r>
              <a:rPr lang="el-GR" b="1" dirty="0"/>
              <a:t>15 </a:t>
            </a:r>
            <a:r>
              <a:rPr lang="el-GR" b="1" dirty="0">
                <a:latin typeface="Arial" panose="020B0604020202020204" pitchFamily="34" charset="0"/>
                <a:cs typeface="Arial" panose="020B0604020202020204" pitchFamily="34" charset="0"/>
              </a:rPr>
              <a:t>λεπτών</a:t>
            </a:r>
            <a:r>
              <a:rPr lang="el-GR" b="1" dirty="0"/>
              <a:t>, που ακολουθείται από διάλειμμα τουλάχιστον 30 λεπτών</a:t>
            </a:r>
            <a:r>
              <a:rPr lang="el-GR" b="1" dirty="0" smtClean="0"/>
              <a:t>»</a:t>
            </a:r>
          </a:p>
          <a:p>
            <a:pPr algn="just"/>
            <a:r>
              <a:rPr lang="el-GR" b="1" dirty="0" smtClean="0"/>
              <a:t>-Εφόσον το πρώτο διάλειμμα είναι κάτω των 45 λεπτών, νοείται ως 15λεπτο και το δεύτερο θα πρέπει και πάλι να έχει διάρκεια τουλάχιστον 30 λεπτών! (πχ. 43+30, 30+30, 19+30)</a:t>
            </a:r>
            <a:endParaRPr lang="el-GR" b="1" dirty="0" smtClean="0"/>
          </a:p>
          <a:p>
            <a:pPr algn="just"/>
            <a:endParaRPr lang="el-GR" b="1" dirty="0" smtClean="0"/>
          </a:p>
          <a:p>
            <a:pPr algn="just"/>
            <a:endParaRPr lang="el-GR" b="1" dirty="0" smtClean="0"/>
          </a:p>
          <a:p>
            <a:pPr algn="ctr"/>
            <a:r>
              <a:rPr lang="el-GR" b="1" u="sng" dirty="0" smtClean="0"/>
              <a:t>ΠΡΟΣΟΧΗ !!!</a:t>
            </a:r>
          </a:p>
          <a:p>
            <a:pPr algn="ctr"/>
            <a:endParaRPr lang="el-GR" b="1" u="sng" dirty="0" smtClean="0"/>
          </a:p>
          <a:p>
            <a:r>
              <a:rPr lang="el-GR" b="1" u="sng" dirty="0" smtClean="0"/>
              <a:t>ΔΕΝ ΙΣΧΥΕΙ ΤΟ ΑΝΤΙΣΤΡΟΦΟ</a:t>
            </a:r>
            <a:r>
              <a:rPr lang="el-GR" b="1" dirty="0" smtClean="0"/>
              <a:t>, δηλαδή πρώτα διάλειμμα 30 λεπτών που ακολουθείται από διάλειμμα 15 λεπτών (όταν πρόκειται για εμπορευματική ή τακτική επιβατική μεταφορά)</a:t>
            </a:r>
            <a:endParaRPr lang="el-GR" b="1" dirty="0" smtClean="0"/>
          </a:p>
          <a:p>
            <a:pPr algn="ctr"/>
            <a:endParaRPr lang="el-GR" dirty="0"/>
          </a:p>
        </p:txBody>
      </p:sp>
      <p:sp>
        <p:nvSpPr>
          <p:cNvPr id="25" name="TextBox 24"/>
          <p:cNvSpPr txBox="1"/>
          <p:nvPr/>
        </p:nvSpPr>
        <p:spPr>
          <a:xfrm>
            <a:off x="8403848" y="4254195"/>
            <a:ext cx="473207" cy="369332"/>
          </a:xfrm>
          <a:prstGeom prst="rect">
            <a:avLst/>
          </a:prstGeom>
          <a:noFill/>
        </p:spPr>
        <p:txBody>
          <a:bodyPr wrap="none" rtlCol="0">
            <a:spAutoFit/>
          </a:bodyPr>
          <a:lstStyle/>
          <a:p>
            <a:pPr algn="ctr"/>
            <a:r>
              <a:rPr lang="en-US" b="1" dirty="0">
                <a:solidFill>
                  <a:schemeClr val="bg1"/>
                </a:solidFill>
              </a:rPr>
              <a:t>1h</a:t>
            </a:r>
            <a:endParaRPr lang="el-GR" b="1" dirty="0">
              <a:solidFill>
                <a:schemeClr val="bg1"/>
              </a:solidFill>
            </a:endParaRPr>
          </a:p>
        </p:txBody>
      </p:sp>
      <p:pic>
        <p:nvPicPr>
          <p:cNvPr id="26"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35" name="TextBox 34">
            <a:extLst>
              <a:ext uri="{FF2B5EF4-FFF2-40B4-BE49-F238E27FC236}">
                <a16:creationId xmlns:a16="http://schemas.microsoft.com/office/drawing/2014/main" xmlns="" id="{A24974E8-3434-1DE0-429A-1A40F03107BB}"/>
              </a:ext>
            </a:extLst>
          </p:cNvPr>
          <p:cNvSpPr txBox="1"/>
          <p:nvPr/>
        </p:nvSpPr>
        <p:spPr>
          <a:xfrm>
            <a:off x="7938708" y="3240142"/>
            <a:ext cx="1138933" cy="369332"/>
          </a:xfrm>
          <a:prstGeom prst="rect">
            <a:avLst/>
          </a:prstGeom>
          <a:noFill/>
        </p:spPr>
        <p:txBody>
          <a:bodyPr wrap="square" rtlCol="0">
            <a:spAutoFit/>
          </a:bodyPr>
          <a:lstStyle/>
          <a:p>
            <a:pPr algn="ctr"/>
            <a:r>
              <a:rPr lang="el-GR" dirty="0">
                <a:solidFill>
                  <a:schemeClr val="bg1"/>
                </a:solidFill>
              </a:rPr>
              <a:t>1</a:t>
            </a:r>
            <a:r>
              <a:rPr lang="en-US" dirty="0">
                <a:solidFill>
                  <a:schemeClr val="bg1"/>
                </a:solidFill>
              </a:rPr>
              <a:t>h</a:t>
            </a:r>
            <a:endParaRPr lang="el-GR" dirty="0">
              <a:solidFill>
                <a:schemeClr val="bg1"/>
              </a:solidFill>
            </a:endParaRPr>
          </a:p>
        </p:txBody>
      </p:sp>
      <p:pic>
        <p:nvPicPr>
          <p:cNvPr id="13" name="Εικόνα 12">
            <a:extLst>
              <a:ext uri="{FF2B5EF4-FFF2-40B4-BE49-F238E27FC236}">
                <a16:creationId xmlns:a16="http://schemas.microsoft.com/office/drawing/2014/main" xmlns="" id="{344EB0DE-8258-3322-A13A-85787E6276E6}"/>
              </a:ext>
            </a:extLst>
          </p:cNvPr>
          <p:cNvPicPr>
            <a:picLocks noChangeAspect="1"/>
          </p:cNvPicPr>
          <p:nvPr/>
        </p:nvPicPr>
        <p:blipFill>
          <a:blip r:embed="rId3" cstate="print"/>
          <a:stretch>
            <a:fillRect/>
          </a:stretch>
        </p:blipFill>
        <p:spPr>
          <a:xfrm>
            <a:off x="179512" y="625736"/>
            <a:ext cx="8898129" cy="1143000"/>
          </a:xfrm>
          <a:prstGeom prst="rect">
            <a:avLst/>
          </a:prstGeom>
        </p:spPr>
      </p:pic>
      <p:sp>
        <p:nvSpPr>
          <p:cNvPr id="36" name="TextBox 35">
            <a:extLst>
              <a:ext uri="{FF2B5EF4-FFF2-40B4-BE49-F238E27FC236}">
                <a16:creationId xmlns:a16="http://schemas.microsoft.com/office/drawing/2014/main" xmlns="" id="{DC21A2F7-FDD0-36CB-455B-ACC9871F90FA}"/>
              </a:ext>
            </a:extLst>
          </p:cNvPr>
          <p:cNvSpPr txBox="1"/>
          <p:nvPr/>
        </p:nvSpPr>
        <p:spPr>
          <a:xfrm>
            <a:off x="6704742" y="1255549"/>
            <a:ext cx="979755" cy="369332"/>
          </a:xfrm>
          <a:prstGeom prst="rect">
            <a:avLst/>
          </a:prstGeom>
          <a:noFill/>
        </p:spPr>
        <p:txBody>
          <a:bodyPr wrap="square" rtlCol="0">
            <a:spAutoFit/>
          </a:bodyPr>
          <a:lstStyle/>
          <a:p>
            <a:pPr algn="ctr"/>
            <a:r>
              <a:rPr lang="el-GR" dirty="0">
                <a:solidFill>
                  <a:schemeClr val="bg1"/>
                </a:solidFill>
              </a:rPr>
              <a:t>4</a:t>
            </a:r>
            <a:r>
              <a:rPr lang="en-US" dirty="0">
                <a:solidFill>
                  <a:schemeClr val="bg1"/>
                </a:solidFill>
              </a:rPr>
              <a:t>h30</a:t>
            </a:r>
            <a:r>
              <a:rPr lang="el-GR" dirty="0">
                <a:solidFill>
                  <a:schemeClr val="bg1"/>
                </a:solidFill>
              </a:rPr>
              <a:t>΄</a:t>
            </a:r>
          </a:p>
        </p:txBody>
      </p:sp>
      <p:sp>
        <p:nvSpPr>
          <p:cNvPr id="38" name="TextBox 37">
            <a:extLst>
              <a:ext uri="{FF2B5EF4-FFF2-40B4-BE49-F238E27FC236}">
                <a16:creationId xmlns:a16="http://schemas.microsoft.com/office/drawing/2014/main" xmlns="" id="{C2961235-B378-7110-38F0-C092BEE25EB6}"/>
              </a:ext>
            </a:extLst>
          </p:cNvPr>
          <p:cNvSpPr txBox="1"/>
          <p:nvPr/>
        </p:nvSpPr>
        <p:spPr>
          <a:xfrm>
            <a:off x="4544256" y="1318207"/>
            <a:ext cx="504056" cy="276999"/>
          </a:xfrm>
          <a:prstGeom prst="rect">
            <a:avLst/>
          </a:prstGeom>
          <a:noFill/>
        </p:spPr>
        <p:txBody>
          <a:bodyPr wrap="square" rtlCol="0">
            <a:spAutoFit/>
          </a:bodyPr>
          <a:lstStyle/>
          <a:p>
            <a:pPr algn="ctr"/>
            <a:r>
              <a:rPr lang="el-GR" sz="1200" dirty="0"/>
              <a:t>30΄</a:t>
            </a:r>
          </a:p>
        </p:txBody>
      </p:sp>
      <p:sp>
        <p:nvSpPr>
          <p:cNvPr id="39" name="TextBox 38">
            <a:extLst>
              <a:ext uri="{FF2B5EF4-FFF2-40B4-BE49-F238E27FC236}">
                <a16:creationId xmlns:a16="http://schemas.microsoft.com/office/drawing/2014/main" xmlns="" id="{8DED0C02-8137-7A56-DA01-F4F084BA61C8}"/>
              </a:ext>
            </a:extLst>
          </p:cNvPr>
          <p:cNvSpPr txBox="1"/>
          <p:nvPr/>
        </p:nvSpPr>
        <p:spPr>
          <a:xfrm>
            <a:off x="3059832" y="1318207"/>
            <a:ext cx="504056" cy="276999"/>
          </a:xfrm>
          <a:prstGeom prst="rect">
            <a:avLst/>
          </a:prstGeom>
          <a:noFill/>
        </p:spPr>
        <p:txBody>
          <a:bodyPr wrap="square" rtlCol="0">
            <a:spAutoFit/>
          </a:bodyPr>
          <a:lstStyle/>
          <a:p>
            <a:pPr algn="ctr"/>
            <a:r>
              <a:rPr lang="el-GR" sz="1200" dirty="0"/>
              <a:t>15΄</a:t>
            </a:r>
          </a:p>
        </p:txBody>
      </p:sp>
      <p:sp>
        <p:nvSpPr>
          <p:cNvPr id="4" name="TextBox 3">
            <a:extLst>
              <a:ext uri="{FF2B5EF4-FFF2-40B4-BE49-F238E27FC236}">
                <a16:creationId xmlns:a16="http://schemas.microsoft.com/office/drawing/2014/main" xmlns="" id="{4FFEE4E8-479B-D63C-E7AA-DE25642E67E2}"/>
              </a:ext>
            </a:extLst>
          </p:cNvPr>
          <p:cNvSpPr txBox="1"/>
          <p:nvPr/>
        </p:nvSpPr>
        <p:spPr>
          <a:xfrm>
            <a:off x="3451975" y="1272040"/>
            <a:ext cx="979755" cy="369332"/>
          </a:xfrm>
          <a:prstGeom prst="rect">
            <a:avLst/>
          </a:prstGeom>
          <a:noFill/>
        </p:spPr>
        <p:txBody>
          <a:bodyPr wrap="square" rtlCol="0">
            <a:spAutoFit/>
          </a:bodyPr>
          <a:lstStyle/>
          <a:p>
            <a:pPr algn="ctr"/>
            <a:r>
              <a:rPr lang="el-GR" dirty="0">
                <a:solidFill>
                  <a:schemeClr val="bg1"/>
                </a:solidFill>
              </a:rPr>
              <a:t>1</a:t>
            </a:r>
            <a:r>
              <a:rPr lang="en-US" dirty="0">
                <a:solidFill>
                  <a:schemeClr val="bg1"/>
                </a:solidFill>
              </a:rPr>
              <a:t>h</a:t>
            </a:r>
            <a:endParaRPr lang="el-GR" dirty="0">
              <a:solidFill>
                <a:schemeClr val="bg1"/>
              </a:solidFill>
            </a:endParaRPr>
          </a:p>
        </p:txBody>
      </p:sp>
      <p:sp>
        <p:nvSpPr>
          <p:cNvPr id="14" name="TextBox 13">
            <a:extLst>
              <a:ext uri="{FF2B5EF4-FFF2-40B4-BE49-F238E27FC236}">
                <a16:creationId xmlns:a16="http://schemas.microsoft.com/office/drawing/2014/main" xmlns="" id="{35118756-4C85-99DF-5278-D92745F973B8}"/>
              </a:ext>
            </a:extLst>
          </p:cNvPr>
          <p:cNvSpPr txBox="1"/>
          <p:nvPr/>
        </p:nvSpPr>
        <p:spPr>
          <a:xfrm>
            <a:off x="1204655" y="1271106"/>
            <a:ext cx="979755" cy="369332"/>
          </a:xfrm>
          <a:prstGeom prst="rect">
            <a:avLst/>
          </a:prstGeom>
          <a:noFill/>
        </p:spPr>
        <p:txBody>
          <a:bodyPr wrap="square" rtlCol="0">
            <a:spAutoFit/>
          </a:bodyPr>
          <a:lstStyle/>
          <a:p>
            <a:pPr algn="ctr"/>
            <a:r>
              <a:rPr lang="el-GR" dirty="0">
                <a:solidFill>
                  <a:schemeClr val="bg1"/>
                </a:solidFill>
              </a:rPr>
              <a:t>3</a:t>
            </a:r>
            <a:r>
              <a:rPr lang="en-US" dirty="0">
                <a:solidFill>
                  <a:schemeClr val="bg1"/>
                </a:solidFill>
              </a:rPr>
              <a:t>h30</a:t>
            </a:r>
            <a:r>
              <a:rPr lang="el-GR" dirty="0">
                <a:solidFill>
                  <a:schemeClr val="bg1"/>
                </a:solidFill>
              </a:rPr>
              <a:t>΄</a:t>
            </a:r>
          </a:p>
        </p:txBody>
      </p:sp>
    </p:spTree>
    <p:extLst>
      <p:ext uri="{BB962C8B-B14F-4D97-AF65-F5344CB8AC3E}">
        <p14:creationId xmlns:p14="http://schemas.microsoft.com/office/powerpoint/2010/main" xmlns="" val="3010416108"/>
      </p:ext>
    </p:extLst>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 Ορθογώνιο"/>
          <p:cNvSpPr/>
          <p:nvPr/>
        </p:nvSpPr>
        <p:spPr>
          <a:xfrm>
            <a:off x="0" y="0"/>
            <a:ext cx="1531188" cy="461665"/>
          </a:xfrm>
          <a:prstGeom prst="rect">
            <a:avLst/>
          </a:prstGeom>
        </p:spPr>
        <p:style>
          <a:lnRef idx="1">
            <a:schemeClr val="accent1"/>
          </a:lnRef>
          <a:fillRef idx="3">
            <a:schemeClr val="accent1"/>
          </a:fillRef>
          <a:effectRef idx="2">
            <a:schemeClr val="accent1"/>
          </a:effectRef>
          <a:fontRef idx="minor">
            <a:schemeClr val="lt1"/>
          </a:fontRef>
        </p:style>
        <p:txBody>
          <a:bodyPr wrap="none">
            <a:spAutoFit/>
            <a:scene3d>
              <a:camera prst="orthographicFront"/>
              <a:lightRig rig="threePt" dir="t"/>
            </a:scene3d>
            <a:sp3d extrusionH="57150">
              <a:bevelT w="69850" h="38100" prst="cross"/>
            </a:sp3d>
          </a:bodyPr>
          <a:lstStyle/>
          <a:p>
            <a:r>
              <a:rPr lang="el-GR"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Διάλειμμα</a:t>
            </a:r>
            <a:endParaRPr lang="el-G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TextBox 6"/>
          <p:cNvSpPr txBox="1"/>
          <p:nvPr/>
        </p:nvSpPr>
        <p:spPr>
          <a:xfrm>
            <a:off x="1259632" y="4983558"/>
            <a:ext cx="1368152" cy="461665"/>
          </a:xfrm>
          <a:prstGeom prst="rect">
            <a:avLst/>
          </a:prstGeom>
          <a:noFill/>
        </p:spPr>
        <p:txBody>
          <a:bodyPr wrap="square" rtlCol="0">
            <a:spAutoFit/>
          </a:bodyPr>
          <a:lstStyle/>
          <a:p>
            <a:pPr algn="ctr"/>
            <a:r>
              <a:rPr lang="el-GR" sz="2400" dirty="0">
                <a:solidFill>
                  <a:schemeClr val="bg1"/>
                </a:solidFill>
              </a:rPr>
              <a:t>4</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8" name="TextBox 7"/>
          <p:cNvSpPr txBox="1"/>
          <p:nvPr/>
        </p:nvSpPr>
        <p:spPr>
          <a:xfrm>
            <a:off x="5364088" y="4977811"/>
            <a:ext cx="1368152" cy="461665"/>
          </a:xfrm>
          <a:prstGeom prst="rect">
            <a:avLst/>
          </a:prstGeom>
          <a:noFill/>
        </p:spPr>
        <p:txBody>
          <a:bodyPr wrap="square" rtlCol="0">
            <a:spAutoFit/>
          </a:bodyPr>
          <a:lstStyle/>
          <a:p>
            <a:pPr algn="ctr"/>
            <a:r>
              <a:rPr lang="el-GR" sz="2400" dirty="0">
                <a:solidFill>
                  <a:schemeClr val="bg1"/>
                </a:solidFill>
              </a:rPr>
              <a:t>4</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11" name="TextBox 10"/>
          <p:cNvSpPr txBox="1"/>
          <p:nvPr/>
        </p:nvSpPr>
        <p:spPr>
          <a:xfrm>
            <a:off x="7956376" y="4977810"/>
            <a:ext cx="1368152" cy="461665"/>
          </a:xfrm>
          <a:prstGeom prst="rect">
            <a:avLst/>
          </a:prstGeom>
          <a:noFill/>
        </p:spPr>
        <p:txBody>
          <a:bodyPr wrap="square" rtlCol="0">
            <a:spAutoFit/>
          </a:bodyPr>
          <a:lstStyle/>
          <a:p>
            <a:pPr algn="ctr"/>
            <a:r>
              <a:rPr lang="el-GR" sz="2400" dirty="0">
                <a:solidFill>
                  <a:schemeClr val="bg1"/>
                </a:solidFill>
              </a:rPr>
              <a:t>1</a:t>
            </a:r>
            <a:r>
              <a:rPr lang="en-US" sz="2400" dirty="0">
                <a:solidFill>
                  <a:schemeClr val="bg1"/>
                </a:solidFill>
              </a:rPr>
              <a:t>h</a:t>
            </a:r>
            <a:endParaRPr lang="el-GR" sz="2400" dirty="0">
              <a:solidFill>
                <a:schemeClr val="bg1"/>
              </a:solidFill>
            </a:endParaRPr>
          </a:p>
        </p:txBody>
      </p:sp>
      <p:sp>
        <p:nvSpPr>
          <p:cNvPr id="12" name="TextBox 11"/>
          <p:cNvSpPr txBox="1"/>
          <p:nvPr/>
        </p:nvSpPr>
        <p:spPr>
          <a:xfrm>
            <a:off x="1446650" y="1070883"/>
            <a:ext cx="979755" cy="369332"/>
          </a:xfrm>
          <a:prstGeom prst="rect">
            <a:avLst/>
          </a:prstGeom>
          <a:noFill/>
        </p:spPr>
        <p:txBody>
          <a:bodyPr wrap="none" rtlCol="0">
            <a:spAutoFit/>
          </a:bodyPr>
          <a:lstStyle/>
          <a:p>
            <a:pPr algn="ctr"/>
            <a:r>
              <a:rPr lang="en-US" b="1" dirty="0">
                <a:solidFill>
                  <a:schemeClr val="bg1"/>
                </a:solidFill>
              </a:rPr>
              <a:t>4h</a:t>
            </a:r>
            <a:r>
              <a:rPr lang="el-GR" b="1" dirty="0">
                <a:solidFill>
                  <a:schemeClr val="bg1"/>
                </a:solidFill>
              </a:rPr>
              <a:t> 30΄</a:t>
            </a:r>
          </a:p>
        </p:txBody>
      </p:sp>
      <p:sp>
        <p:nvSpPr>
          <p:cNvPr id="22" name="TextBox 21"/>
          <p:cNvSpPr txBox="1"/>
          <p:nvPr/>
        </p:nvSpPr>
        <p:spPr>
          <a:xfrm>
            <a:off x="1763688" y="260648"/>
            <a:ext cx="6840760" cy="369332"/>
          </a:xfrm>
          <a:prstGeom prst="rect">
            <a:avLst/>
          </a:prstGeom>
          <a:noFill/>
        </p:spPr>
        <p:txBody>
          <a:bodyPr wrap="square" rtlCol="0">
            <a:spAutoFit/>
          </a:bodyPr>
          <a:lstStyle/>
          <a:p>
            <a:pPr algn="ctr"/>
            <a:r>
              <a:rPr lang="en-US" b="1" dirty="0">
                <a:solidFill>
                  <a:schemeClr val="bg1"/>
                </a:solidFill>
              </a:rPr>
              <a:t>4h</a:t>
            </a:r>
            <a:r>
              <a:rPr lang="el-GR" b="1" dirty="0">
                <a:solidFill>
                  <a:schemeClr val="bg1"/>
                </a:solidFill>
              </a:rPr>
              <a:t> 30΄</a:t>
            </a:r>
          </a:p>
        </p:txBody>
      </p:sp>
      <p:sp>
        <p:nvSpPr>
          <p:cNvPr id="23" name="TextBox 22"/>
          <p:cNvSpPr txBox="1"/>
          <p:nvPr/>
        </p:nvSpPr>
        <p:spPr>
          <a:xfrm>
            <a:off x="5558286" y="4254200"/>
            <a:ext cx="979755" cy="369332"/>
          </a:xfrm>
          <a:prstGeom prst="rect">
            <a:avLst/>
          </a:prstGeom>
          <a:noFill/>
        </p:spPr>
        <p:txBody>
          <a:bodyPr wrap="none" rtlCol="0">
            <a:spAutoFit/>
          </a:bodyPr>
          <a:lstStyle/>
          <a:p>
            <a:pPr algn="ctr"/>
            <a:r>
              <a:rPr lang="en-US" b="1" dirty="0">
                <a:solidFill>
                  <a:schemeClr val="bg1"/>
                </a:solidFill>
              </a:rPr>
              <a:t>4h</a:t>
            </a:r>
            <a:r>
              <a:rPr lang="el-GR" b="1" dirty="0">
                <a:solidFill>
                  <a:schemeClr val="bg1"/>
                </a:solidFill>
              </a:rPr>
              <a:t> 30΄</a:t>
            </a:r>
          </a:p>
        </p:txBody>
      </p:sp>
      <p:sp>
        <p:nvSpPr>
          <p:cNvPr id="25" name="TextBox 24"/>
          <p:cNvSpPr txBox="1"/>
          <p:nvPr/>
        </p:nvSpPr>
        <p:spPr>
          <a:xfrm>
            <a:off x="8403848" y="4254195"/>
            <a:ext cx="473207" cy="369332"/>
          </a:xfrm>
          <a:prstGeom prst="rect">
            <a:avLst/>
          </a:prstGeom>
          <a:noFill/>
        </p:spPr>
        <p:txBody>
          <a:bodyPr wrap="none" rtlCol="0">
            <a:spAutoFit/>
          </a:bodyPr>
          <a:lstStyle/>
          <a:p>
            <a:pPr algn="ctr"/>
            <a:r>
              <a:rPr lang="en-US" b="1" dirty="0">
                <a:solidFill>
                  <a:schemeClr val="bg1"/>
                </a:solidFill>
              </a:rPr>
              <a:t>1h</a:t>
            </a:r>
            <a:endParaRPr lang="el-GR" b="1" dirty="0">
              <a:solidFill>
                <a:schemeClr val="bg1"/>
              </a:solidFill>
            </a:endParaRPr>
          </a:p>
        </p:txBody>
      </p:sp>
      <p:pic>
        <p:nvPicPr>
          <p:cNvPr id="26"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35" name="TextBox 34">
            <a:extLst>
              <a:ext uri="{FF2B5EF4-FFF2-40B4-BE49-F238E27FC236}">
                <a16:creationId xmlns:a16="http://schemas.microsoft.com/office/drawing/2014/main" xmlns="" id="{A24974E8-3434-1DE0-429A-1A40F03107BB}"/>
              </a:ext>
            </a:extLst>
          </p:cNvPr>
          <p:cNvSpPr txBox="1"/>
          <p:nvPr/>
        </p:nvSpPr>
        <p:spPr>
          <a:xfrm>
            <a:off x="7938708" y="3240142"/>
            <a:ext cx="1138933" cy="369332"/>
          </a:xfrm>
          <a:prstGeom prst="rect">
            <a:avLst/>
          </a:prstGeom>
          <a:noFill/>
        </p:spPr>
        <p:txBody>
          <a:bodyPr wrap="square" rtlCol="0">
            <a:spAutoFit/>
          </a:bodyPr>
          <a:lstStyle/>
          <a:p>
            <a:pPr algn="ctr"/>
            <a:r>
              <a:rPr lang="el-GR" dirty="0">
                <a:solidFill>
                  <a:schemeClr val="bg1"/>
                </a:solidFill>
              </a:rPr>
              <a:t>1</a:t>
            </a:r>
            <a:r>
              <a:rPr lang="en-US" dirty="0">
                <a:solidFill>
                  <a:schemeClr val="bg1"/>
                </a:solidFill>
              </a:rPr>
              <a:t>h</a:t>
            </a:r>
            <a:endParaRPr lang="el-GR" dirty="0">
              <a:solidFill>
                <a:schemeClr val="bg1"/>
              </a:solidFill>
            </a:endParaRPr>
          </a:p>
        </p:txBody>
      </p:sp>
      <p:sp>
        <p:nvSpPr>
          <p:cNvPr id="18" name="TextBox 17">
            <a:extLst>
              <a:ext uri="{FF2B5EF4-FFF2-40B4-BE49-F238E27FC236}">
                <a16:creationId xmlns:a16="http://schemas.microsoft.com/office/drawing/2014/main" xmlns="" id="{5094128E-AB3F-306D-BE9E-0949BC053798}"/>
              </a:ext>
            </a:extLst>
          </p:cNvPr>
          <p:cNvSpPr txBox="1"/>
          <p:nvPr/>
        </p:nvSpPr>
        <p:spPr>
          <a:xfrm>
            <a:off x="179512" y="4762031"/>
            <a:ext cx="8866418" cy="1200329"/>
          </a:xfrm>
          <a:prstGeom prst="rect">
            <a:avLst/>
          </a:prstGeom>
          <a:noFill/>
        </p:spPr>
        <p:txBody>
          <a:bodyPr wrap="square">
            <a:spAutoFit/>
          </a:bodyPr>
          <a:lstStyle/>
          <a:p>
            <a:pPr algn="just"/>
            <a:r>
              <a:rPr lang="el-GR" b="1" dirty="0"/>
              <a:t>«Για οδηγό που εκτελεί μεταφορές σε έκτακτη επιβατική γραμμή, το διάλειμμα των </a:t>
            </a:r>
            <a:r>
              <a:rPr lang="el-GR" b="1" dirty="0" smtClean="0"/>
              <a:t>45 </a:t>
            </a:r>
            <a:r>
              <a:rPr lang="el-GR" b="1" dirty="0"/>
              <a:t>λεπτών στο προηγούμενο παράδειγμα μπορεί επίσης να </a:t>
            </a:r>
            <a:r>
              <a:rPr lang="el-GR" b="1" dirty="0">
                <a:latin typeface="Arial" panose="020B0604020202020204" pitchFamily="34" charset="0"/>
                <a:cs typeface="Arial" panose="020B0604020202020204" pitchFamily="34" charset="0"/>
              </a:rPr>
              <a:t>αντικαθίσταται</a:t>
            </a:r>
            <a:r>
              <a:rPr lang="el-GR" b="1" dirty="0"/>
              <a:t> από δύο διαλείμματα, διάρκειας τουλάχιστον 15 λεπτών </a:t>
            </a:r>
            <a:r>
              <a:rPr lang="el-GR" b="1" dirty="0" smtClean="0"/>
              <a:t>έκαστο ( πχ. 25+20, 17+28, </a:t>
            </a:r>
            <a:r>
              <a:rPr lang="el-GR" b="1" dirty="0" smtClean="0"/>
              <a:t>30+15 κτλ</a:t>
            </a:r>
            <a:r>
              <a:rPr lang="el-GR" b="1" dirty="0" smtClean="0"/>
              <a:t>) ».</a:t>
            </a:r>
            <a:endParaRPr lang="el-GR" b="1" dirty="0"/>
          </a:p>
        </p:txBody>
      </p:sp>
      <p:sp>
        <p:nvSpPr>
          <p:cNvPr id="37" name="TextBox 36">
            <a:extLst>
              <a:ext uri="{FF2B5EF4-FFF2-40B4-BE49-F238E27FC236}">
                <a16:creationId xmlns:a16="http://schemas.microsoft.com/office/drawing/2014/main" xmlns="" id="{6A43F1DC-10AB-CA78-A7AE-38584DF7AB83}"/>
              </a:ext>
            </a:extLst>
          </p:cNvPr>
          <p:cNvSpPr txBox="1"/>
          <p:nvPr/>
        </p:nvSpPr>
        <p:spPr>
          <a:xfrm>
            <a:off x="6704742" y="4331480"/>
            <a:ext cx="979755" cy="369332"/>
          </a:xfrm>
          <a:prstGeom prst="rect">
            <a:avLst/>
          </a:prstGeom>
          <a:noFill/>
        </p:spPr>
        <p:txBody>
          <a:bodyPr wrap="square" rtlCol="0">
            <a:spAutoFit/>
          </a:bodyPr>
          <a:lstStyle/>
          <a:p>
            <a:pPr algn="ctr"/>
            <a:r>
              <a:rPr lang="el-GR" dirty="0">
                <a:solidFill>
                  <a:schemeClr val="bg1"/>
                </a:solidFill>
              </a:rPr>
              <a:t>4</a:t>
            </a:r>
            <a:r>
              <a:rPr lang="en-US" dirty="0">
                <a:solidFill>
                  <a:schemeClr val="bg1"/>
                </a:solidFill>
              </a:rPr>
              <a:t>h30</a:t>
            </a:r>
            <a:r>
              <a:rPr lang="el-GR" dirty="0">
                <a:solidFill>
                  <a:schemeClr val="bg1"/>
                </a:solidFill>
              </a:rPr>
              <a:t>΄</a:t>
            </a:r>
          </a:p>
        </p:txBody>
      </p:sp>
      <p:sp>
        <p:nvSpPr>
          <p:cNvPr id="43" name="TextBox 42">
            <a:extLst>
              <a:ext uri="{FF2B5EF4-FFF2-40B4-BE49-F238E27FC236}">
                <a16:creationId xmlns:a16="http://schemas.microsoft.com/office/drawing/2014/main" xmlns="" id="{EEF6DAB2-4940-9872-1EFA-1A3CC67F1E11}"/>
              </a:ext>
            </a:extLst>
          </p:cNvPr>
          <p:cNvSpPr txBox="1"/>
          <p:nvPr/>
        </p:nvSpPr>
        <p:spPr>
          <a:xfrm>
            <a:off x="472084" y="4330595"/>
            <a:ext cx="979755" cy="369332"/>
          </a:xfrm>
          <a:prstGeom prst="rect">
            <a:avLst/>
          </a:prstGeom>
          <a:noFill/>
        </p:spPr>
        <p:txBody>
          <a:bodyPr wrap="square" rtlCol="0">
            <a:spAutoFit/>
          </a:bodyPr>
          <a:lstStyle/>
          <a:p>
            <a:pPr algn="ctr"/>
            <a:r>
              <a:rPr lang="el-GR" dirty="0">
                <a:solidFill>
                  <a:schemeClr val="bg1"/>
                </a:solidFill>
              </a:rPr>
              <a:t>2</a:t>
            </a:r>
            <a:r>
              <a:rPr lang="en-US" dirty="0">
                <a:solidFill>
                  <a:schemeClr val="bg1"/>
                </a:solidFill>
              </a:rPr>
              <a:t>h</a:t>
            </a:r>
            <a:endParaRPr lang="el-GR" dirty="0">
              <a:solidFill>
                <a:schemeClr val="bg1"/>
              </a:solidFill>
            </a:endParaRPr>
          </a:p>
        </p:txBody>
      </p:sp>
      <p:sp>
        <p:nvSpPr>
          <p:cNvPr id="44" name="TextBox 43">
            <a:extLst>
              <a:ext uri="{FF2B5EF4-FFF2-40B4-BE49-F238E27FC236}">
                <a16:creationId xmlns:a16="http://schemas.microsoft.com/office/drawing/2014/main" xmlns="" id="{65076789-ED41-40B7-9564-543B0A54E4F3}"/>
              </a:ext>
            </a:extLst>
          </p:cNvPr>
          <p:cNvSpPr txBox="1"/>
          <p:nvPr/>
        </p:nvSpPr>
        <p:spPr>
          <a:xfrm>
            <a:off x="2093420" y="4330595"/>
            <a:ext cx="979755" cy="369332"/>
          </a:xfrm>
          <a:prstGeom prst="rect">
            <a:avLst/>
          </a:prstGeom>
          <a:noFill/>
        </p:spPr>
        <p:txBody>
          <a:bodyPr wrap="square" rtlCol="0">
            <a:spAutoFit/>
          </a:bodyPr>
          <a:lstStyle/>
          <a:p>
            <a:pPr algn="ctr"/>
            <a:r>
              <a:rPr lang="el-GR" dirty="0">
                <a:solidFill>
                  <a:schemeClr val="bg1"/>
                </a:solidFill>
              </a:rPr>
              <a:t>1</a:t>
            </a:r>
            <a:r>
              <a:rPr lang="en-US" dirty="0">
                <a:solidFill>
                  <a:schemeClr val="bg1"/>
                </a:solidFill>
              </a:rPr>
              <a:t>h</a:t>
            </a:r>
            <a:endParaRPr lang="el-GR" dirty="0">
              <a:solidFill>
                <a:schemeClr val="bg1"/>
              </a:solidFill>
            </a:endParaRPr>
          </a:p>
        </p:txBody>
      </p:sp>
      <p:sp>
        <p:nvSpPr>
          <p:cNvPr id="45" name="TextBox 44">
            <a:extLst>
              <a:ext uri="{FF2B5EF4-FFF2-40B4-BE49-F238E27FC236}">
                <a16:creationId xmlns:a16="http://schemas.microsoft.com/office/drawing/2014/main" xmlns="" id="{E50DE3BB-B32A-CE26-239C-E235BDB8657D}"/>
              </a:ext>
            </a:extLst>
          </p:cNvPr>
          <p:cNvSpPr txBox="1"/>
          <p:nvPr/>
        </p:nvSpPr>
        <p:spPr>
          <a:xfrm>
            <a:off x="3683331" y="4324416"/>
            <a:ext cx="979755" cy="369332"/>
          </a:xfrm>
          <a:prstGeom prst="rect">
            <a:avLst/>
          </a:prstGeom>
          <a:noFill/>
        </p:spPr>
        <p:txBody>
          <a:bodyPr wrap="square" rtlCol="0">
            <a:spAutoFit/>
          </a:bodyPr>
          <a:lstStyle/>
          <a:p>
            <a:pPr algn="ctr"/>
            <a:r>
              <a:rPr lang="el-GR" dirty="0">
                <a:solidFill>
                  <a:schemeClr val="bg1"/>
                </a:solidFill>
              </a:rPr>
              <a:t>1</a:t>
            </a:r>
            <a:r>
              <a:rPr lang="en-US" dirty="0">
                <a:solidFill>
                  <a:schemeClr val="bg1"/>
                </a:solidFill>
              </a:rPr>
              <a:t>h</a:t>
            </a:r>
            <a:r>
              <a:rPr lang="el-GR" dirty="0">
                <a:solidFill>
                  <a:schemeClr val="bg1"/>
                </a:solidFill>
              </a:rPr>
              <a:t>30΄</a:t>
            </a:r>
          </a:p>
        </p:txBody>
      </p:sp>
      <p:sp>
        <p:nvSpPr>
          <p:cNvPr id="40" name="39 - TextBox"/>
          <p:cNvSpPr txBox="1"/>
          <p:nvPr/>
        </p:nvSpPr>
        <p:spPr>
          <a:xfrm>
            <a:off x="1835696" y="260648"/>
            <a:ext cx="6048672" cy="369332"/>
          </a:xfrm>
          <a:prstGeom prst="rect">
            <a:avLst/>
          </a:prstGeom>
          <a:noFill/>
        </p:spPr>
        <p:txBody>
          <a:bodyPr wrap="square" rtlCol="0">
            <a:spAutoFit/>
          </a:bodyPr>
          <a:lstStyle/>
          <a:p>
            <a:r>
              <a:rPr lang="el-GR" b="1" u="sng" dirty="0" smtClean="0"/>
              <a:t>ΕΞΑΙΡΕΣΗ ΣΤΙΣ ΕΚΤΑΚΤΕΣ ΕΠΙΒΑΤΙΚΕΣ ΜΕΤΑΦΟΡΕΣ</a:t>
            </a:r>
            <a:endParaRPr lang="el-GR" b="1" u="sng" dirty="0"/>
          </a:p>
        </p:txBody>
      </p:sp>
      <p:pic>
        <p:nvPicPr>
          <p:cNvPr id="41" name="40 - Εικόνα" descr="εικόνα_Viber_2025-10-29_21-06-10-905.jpg"/>
          <p:cNvPicPr>
            <a:picLocks noChangeAspect="1"/>
          </p:cNvPicPr>
          <p:nvPr/>
        </p:nvPicPr>
        <p:blipFill>
          <a:blip r:embed="rId3" cstate="print"/>
          <a:stretch>
            <a:fillRect/>
          </a:stretch>
        </p:blipFill>
        <p:spPr>
          <a:xfrm>
            <a:off x="179512" y="692696"/>
            <a:ext cx="8964488" cy="1730763"/>
          </a:xfrm>
          <a:prstGeom prst="rect">
            <a:avLst/>
          </a:prstGeom>
        </p:spPr>
      </p:pic>
      <p:pic>
        <p:nvPicPr>
          <p:cNvPr id="51" name="50 - Εικόνα" descr="εικόνα_Viber_2025-10-29_21-15-32-561.jpg"/>
          <p:cNvPicPr>
            <a:picLocks noChangeAspect="1"/>
          </p:cNvPicPr>
          <p:nvPr/>
        </p:nvPicPr>
        <p:blipFill>
          <a:blip r:embed="rId4" cstate="print"/>
          <a:stretch>
            <a:fillRect/>
          </a:stretch>
        </p:blipFill>
        <p:spPr>
          <a:xfrm>
            <a:off x="0" y="2414587"/>
            <a:ext cx="9144000" cy="2022525"/>
          </a:xfrm>
          <a:prstGeom prst="rect">
            <a:avLst/>
          </a:prstGeom>
        </p:spPr>
      </p:pic>
    </p:spTree>
    <p:extLst>
      <p:ext uri="{BB962C8B-B14F-4D97-AF65-F5344CB8AC3E}">
        <p14:creationId xmlns:p14="http://schemas.microsoft.com/office/powerpoint/2010/main" xmlns="" val="3010416108"/>
      </p:ext>
    </p:extLst>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 Ορθογώνιο"/>
          <p:cNvSpPr/>
          <p:nvPr/>
        </p:nvSpPr>
        <p:spPr>
          <a:xfrm>
            <a:off x="0" y="0"/>
            <a:ext cx="1531188" cy="461665"/>
          </a:xfrm>
          <a:prstGeom prst="rect">
            <a:avLst/>
          </a:prstGeom>
        </p:spPr>
        <p:style>
          <a:lnRef idx="1">
            <a:schemeClr val="accent1"/>
          </a:lnRef>
          <a:fillRef idx="3">
            <a:schemeClr val="accent1"/>
          </a:fillRef>
          <a:effectRef idx="2">
            <a:schemeClr val="accent1"/>
          </a:effectRef>
          <a:fontRef idx="minor">
            <a:schemeClr val="lt1"/>
          </a:fontRef>
        </p:style>
        <p:txBody>
          <a:bodyPr wrap="none">
            <a:spAutoFit/>
            <a:scene3d>
              <a:camera prst="orthographicFront"/>
              <a:lightRig rig="threePt" dir="t"/>
            </a:scene3d>
            <a:sp3d extrusionH="57150">
              <a:bevelT w="69850" h="38100" prst="cross"/>
            </a:sp3d>
          </a:bodyPr>
          <a:lstStyle/>
          <a:p>
            <a:r>
              <a:rPr lang="el-GR"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Διάλειμμα</a:t>
            </a:r>
            <a:endParaRPr lang="el-G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TextBox 6"/>
          <p:cNvSpPr txBox="1"/>
          <p:nvPr/>
        </p:nvSpPr>
        <p:spPr>
          <a:xfrm>
            <a:off x="1259632" y="4983558"/>
            <a:ext cx="1368152" cy="461665"/>
          </a:xfrm>
          <a:prstGeom prst="rect">
            <a:avLst/>
          </a:prstGeom>
          <a:noFill/>
        </p:spPr>
        <p:txBody>
          <a:bodyPr wrap="square" rtlCol="0">
            <a:spAutoFit/>
          </a:bodyPr>
          <a:lstStyle/>
          <a:p>
            <a:pPr algn="ctr"/>
            <a:r>
              <a:rPr lang="el-GR" sz="2400" dirty="0">
                <a:solidFill>
                  <a:schemeClr val="bg1"/>
                </a:solidFill>
              </a:rPr>
              <a:t>4</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11" name="TextBox 10"/>
          <p:cNvSpPr txBox="1"/>
          <p:nvPr/>
        </p:nvSpPr>
        <p:spPr>
          <a:xfrm>
            <a:off x="7956376" y="4977810"/>
            <a:ext cx="1368152" cy="461665"/>
          </a:xfrm>
          <a:prstGeom prst="rect">
            <a:avLst/>
          </a:prstGeom>
          <a:noFill/>
        </p:spPr>
        <p:txBody>
          <a:bodyPr wrap="square" rtlCol="0">
            <a:spAutoFit/>
          </a:bodyPr>
          <a:lstStyle/>
          <a:p>
            <a:pPr algn="ctr"/>
            <a:r>
              <a:rPr lang="el-GR" sz="2400" dirty="0">
                <a:solidFill>
                  <a:schemeClr val="bg1"/>
                </a:solidFill>
              </a:rPr>
              <a:t>1</a:t>
            </a:r>
            <a:r>
              <a:rPr lang="en-US" sz="2400" dirty="0">
                <a:solidFill>
                  <a:schemeClr val="bg1"/>
                </a:solidFill>
              </a:rPr>
              <a:t>h</a:t>
            </a:r>
            <a:endParaRPr lang="el-GR" sz="2400" dirty="0">
              <a:solidFill>
                <a:schemeClr val="bg1"/>
              </a:solidFill>
            </a:endParaRPr>
          </a:p>
        </p:txBody>
      </p:sp>
      <p:sp>
        <p:nvSpPr>
          <p:cNvPr id="12" name="TextBox 11"/>
          <p:cNvSpPr txBox="1"/>
          <p:nvPr/>
        </p:nvSpPr>
        <p:spPr>
          <a:xfrm>
            <a:off x="1446650" y="1070883"/>
            <a:ext cx="979755" cy="369332"/>
          </a:xfrm>
          <a:prstGeom prst="rect">
            <a:avLst/>
          </a:prstGeom>
          <a:noFill/>
        </p:spPr>
        <p:txBody>
          <a:bodyPr wrap="none" rtlCol="0">
            <a:spAutoFit/>
          </a:bodyPr>
          <a:lstStyle/>
          <a:p>
            <a:pPr algn="ctr"/>
            <a:r>
              <a:rPr lang="en-US" b="1" dirty="0">
                <a:solidFill>
                  <a:schemeClr val="bg1"/>
                </a:solidFill>
              </a:rPr>
              <a:t>4h</a:t>
            </a:r>
            <a:r>
              <a:rPr lang="el-GR" b="1" dirty="0">
                <a:solidFill>
                  <a:schemeClr val="bg1"/>
                </a:solidFill>
              </a:rPr>
              <a:t> 30΄</a:t>
            </a:r>
          </a:p>
        </p:txBody>
      </p:sp>
      <p:sp>
        <p:nvSpPr>
          <p:cNvPr id="22" name="TextBox 21"/>
          <p:cNvSpPr txBox="1"/>
          <p:nvPr/>
        </p:nvSpPr>
        <p:spPr>
          <a:xfrm>
            <a:off x="1763688" y="260648"/>
            <a:ext cx="6840760" cy="369332"/>
          </a:xfrm>
          <a:prstGeom prst="rect">
            <a:avLst/>
          </a:prstGeom>
          <a:noFill/>
        </p:spPr>
        <p:txBody>
          <a:bodyPr wrap="square" rtlCol="0">
            <a:spAutoFit/>
          </a:bodyPr>
          <a:lstStyle/>
          <a:p>
            <a:pPr algn="ctr"/>
            <a:r>
              <a:rPr lang="en-US" b="1" dirty="0">
                <a:solidFill>
                  <a:schemeClr val="bg1"/>
                </a:solidFill>
              </a:rPr>
              <a:t>4h</a:t>
            </a:r>
            <a:r>
              <a:rPr lang="el-GR" b="1" dirty="0">
                <a:solidFill>
                  <a:schemeClr val="bg1"/>
                </a:solidFill>
              </a:rPr>
              <a:t> 30΄</a:t>
            </a:r>
          </a:p>
        </p:txBody>
      </p:sp>
      <p:sp>
        <p:nvSpPr>
          <p:cNvPr id="23" name="TextBox 22"/>
          <p:cNvSpPr txBox="1"/>
          <p:nvPr/>
        </p:nvSpPr>
        <p:spPr>
          <a:xfrm>
            <a:off x="5558286" y="4254200"/>
            <a:ext cx="979755" cy="369332"/>
          </a:xfrm>
          <a:prstGeom prst="rect">
            <a:avLst/>
          </a:prstGeom>
          <a:noFill/>
        </p:spPr>
        <p:txBody>
          <a:bodyPr wrap="none" rtlCol="0">
            <a:spAutoFit/>
          </a:bodyPr>
          <a:lstStyle/>
          <a:p>
            <a:pPr algn="ctr"/>
            <a:r>
              <a:rPr lang="en-US" b="1" dirty="0">
                <a:solidFill>
                  <a:schemeClr val="bg1"/>
                </a:solidFill>
              </a:rPr>
              <a:t>4h</a:t>
            </a:r>
            <a:r>
              <a:rPr lang="el-GR" b="1" dirty="0">
                <a:solidFill>
                  <a:schemeClr val="bg1"/>
                </a:solidFill>
              </a:rPr>
              <a:t> 30΄</a:t>
            </a:r>
          </a:p>
        </p:txBody>
      </p:sp>
      <p:sp>
        <p:nvSpPr>
          <p:cNvPr id="25" name="TextBox 24"/>
          <p:cNvSpPr txBox="1"/>
          <p:nvPr/>
        </p:nvSpPr>
        <p:spPr>
          <a:xfrm>
            <a:off x="8403848" y="4254195"/>
            <a:ext cx="473207" cy="369332"/>
          </a:xfrm>
          <a:prstGeom prst="rect">
            <a:avLst/>
          </a:prstGeom>
          <a:noFill/>
        </p:spPr>
        <p:txBody>
          <a:bodyPr wrap="none" rtlCol="0">
            <a:spAutoFit/>
          </a:bodyPr>
          <a:lstStyle/>
          <a:p>
            <a:pPr algn="ctr"/>
            <a:r>
              <a:rPr lang="en-US" b="1" dirty="0">
                <a:solidFill>
                  <a:schemeClr val="bg1"/>
                </a:solidFill>
              </a:rPr>
              <a:t>1h</a:t>
            </a:r>
            <a:endParaRPr lang="el-GR" b="1" dirty="0">
              <a:solidFill>
                <a:schemeClr val="bg1"/>
              </a:solidFill>
            </a:endParaRPr>
          </a:p>
        </p:txBody>
      </p:sp>
      <p:pic>
        <p:nvPicPr>
          <p:cNvPr id="26"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18" name="TextBox 17">
            <a:extLst>
              <a:ext uri="{FF2B5EF4-FFF2-40B4-BE49-F238E27FC236}">
                <a16:creationId xmlns:a16="http://schemas.microsoft.com/office/drawing/2014/main" xmlns="" id="{5094128E-AB3F-306D-BE9E-0949BC053798}"/>
              </a:ext>
            </a:extLst>
          </p:cNvPr>
          <p:cNvSpPr txBox="1"/>
          <p:nvPr/>
        </p:nvSpPr>
        <p:spPr>
          <a:xfrm>
            <a:off x="107504" y="2852936"/>
            <a:ext cx="8866418" cy="2031325"/>
          </a:xfrm>
          <a:prstGeom prst="rect">
            <a:avLst/>
          </a:prstGeom>
          <a:noFill/>
        </p:spPr>
        <p:txBody>
          <a:bodyPr wrap="square">
            <a:spAutoFit/>
          </a:bodyPr>
          <a:lstStyle/>
          <a:p>
            <a:pPr algn="just"/>
            <a:r>
              <a:rPr lang="el-GR" b="1" dirty="0" smtClean="0"/>
              <a:t>Δεδομένα ελέγχου:</a:t>
            </a:r>
          </a:p>
          <a:p>
            <a:pPr algn="just"/>
            <a:r>
              <a:rPr lang="el-GR" b="1" dirty="0" smtClean="0"/>
              <a:t>-Έκτακτη επιβατική μεταφορά</a:t>
            </a:r>
          </a:p>
          <a:p>
            <a:pPr algn="just"/>
            <a:r>
              <a:rPr lang="el-GR" b="1" dirty="0" smtClean="0"/>
              <a:t>-Οδήγησε 1 ώρα, έλαβε διάλειμμα 40 λεπτών, οδήγησε άλλες 3,5 ώρες</a:t>
            </a:r>
          </a:p>
          <a:p>
            <a:pPr algn="just"/>
            <a:endParaRPr lang="el-GR" b="1" dirty="0" smtClean="0"/>
          </a:p>
          <a:p>
            <a:pPr algn="just"/>
            <a:r>
              <a:rPr lang="el-GR" b="1" u="sng" dirty="0" smtClean="0"/>
              <a:t>ΕΡΩΤΗΣΗ Α’</a:t>
            </a:r>
          </a:p>
          <a:p>
            <a:pPr algn="just"/>
            <a:r>
              <a:rPr lang="el-GR" b="1" dirty="0" smtClean="0"/>
              <a:t>Απαιτείται να λάβει επιπλέον διάλειμμα στο σημείο Α προκειμένου να οδηγήσει εκ νέου στο σημείο Β ;</a:t>
            </a:r>
            <a:endParaRPr lang="el-GR" b="1" dirty="0"/>
          </a:p>
        </p:txBody>
      </p:sp>
      <p:sp>
        <p:nvSpPr>
          <p:cNvPr id="40" name="39 - TextBox"/>
          <p:cNvSpPr txBox="1"/>
          <p:nvPr/>
        </p:nvSpPr>
        <p:spPr>
          <a:xfrm>
            <a:off x="1835696" y="260648"/>
            <a:ext cx="6048672" cy="369332"/>
          </a:xfrm>
          <a:prstGeom prst="rect">
            <a:avLst/>
          </a:prstGeom>
          <a:noFill/>
        </p:spPr>
        <p:txBody>
          <a:bodyPr wrap="square" rtlCol="0">
            <a:spAutoFit/>
          </a:bodyPr>
          <a:lstStyle/>
          <a:p>
            <a:pPr algn="ctr"/>
            <a:r>
              <a:rPr lang="el-GR" b="1" u="sng" dirty="0" smtClean="0"/>
              <a:t>ΩΡΑ ΓΙΑ ΚΟΥΙΖ !!!</a:t>
            </a:r>
            <a:endParaRPr lang="el-GR" b="1" u="sng" dirty="0"/>
          </a:p>
        </p:txBody>
      </p:sp>
      <p:pic>
        <p:nvPicPr>
          <p:cNvPr id="20" name="19 - Εικόνα" descr="εικόνα_Viber_2025-10-29_21-15-32-504.jpg"/>
          <p:cNvPicPr>
            <a:picLocks noChangeAspect="1"/>
          </p:cNvPicPr>
          <p:nvPr/>
        </p:nvPicPr>
        <p:blipFill>
          <a:blip r:embed="rId3" cstate="print"/>
          <a:stretch>
            <a:fillRect/>
          </a:stretch>
        </p:blipFill>
        <p:spPr>
          <a:xfrm>
            <a:off x="0" y="620688"/>
            <a:ext cx="9144000" cy="2016223"/>
          </a:xfrm>
          <a:prstGeom prst="rect">
            <a:avLst/>
          </a:prstGeom>
        </p:spPr>
      </p:pic>
      <p:sp>
        <p:nvSpPr>
          <p:cNvPr id="27" name="26 - Βέλος προς τα κάτω"/>
          <p:cNvSpPr/>
          <p:nvPr/>
        </p:nvSpPr>
        <p:spPr>
          <a:xfrm>
            <a:off x="4211960" y="908720"/>
            <a:ext cx="288032"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8" name="27 - Βέλος προς τα κάτω"/>
          <p:cNvSpPr/>
          <p:nvPr/>
        </p:nvSpPr>
        <p:spPr>
          <a:xfrm>
            <a:off x="5292080" y="908720"/>
            <a:ext cx="144016"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9" name="28 - TextBox"/>
          <p:cNvSpPr txBox="1"/>
          <p:nvPr/>
        </p:nvSpPr>
        <p:spPr>
          <a:xfrm>
            <a:off x="4211960" y="548680"/>
            <a:ext cx="343364" cy="369332"/>
          </a:xfrm>
          <a:prstGeom prst="rect">
            <a:avLst/>
          </a:prstGeom>
          <a:noFill/>
        </p:spPr>
        <p:txBody>
          <a:bodyPr wrap="none" rtlCol="0">
            <a:spAutoFit/>
          </a:bodyPr>
          <a:lstStyle/>
          <a:p>
            <a:r>
              <a:rPr lang="el-GR" dirty="0" smtClean="0"/>
              <a:t>Α</a:t>
            </a:r>
            <a:endParaRPr lang="el-GR" dirty="0"/>
          </a:p>
        </p:txBody>
      </p:sp>
      <p:sp>
        <p:nvSpPr>
          <p:cNvPr id="30" name="29 - TextBox"/>
          <p:cNvSpPr txBox="1"/>
          <p:nvPr/>
        </p:nvSpPr>
        <p:spPr>
          <a:xfrm>
            <a:off x="5220072" y="548680"/>
            <a:ext cx="216024" cy="369332"/>
          </a:xfrm>
          <a:prstGeom prst="rect">
            <a:avLst/>
          </a:prstGeom>
          <a:noFill/>
        </p:spPr>
        <p:txBody>
          <a:bodyPr wrap="square" rtlCol="0">
            <a:spAutoFit/>
          </a:bodyPr>
          <a:lstStyle/>
          <a:p>
            <a:r>
              <a:rPr lang="el-GR" dirty="0" smtClean="0"/>
              <a:t>Β</a:t>
            </a:r>
            <a:endParaRPr lang="el-GR" dirty="0"/>
          </a:p>
        </p:txBody>
      </p:sp>
    </p:spTree>
    <p:extLst>
      <p:ext uri="{BB962C8B-B14F-4D97-AF65-F5344CB8AC3E}">
        <p14:creationId xmlns:p14="http://schemas.microsoft.com/office/powerpoint/2010/main" xmlns="" val="3010416108"/>
      </p:ext>
    </p:extLst>
  </p:cSld>
  <p:clrMapOvr>
    <a:masterClrMapping/>
  </p:clrMapOvr>
  <p:transition>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 Ορθογώνιο"/>
          <p:cNvSpPr/>
          <p:nvPr/>
        </p:nvSpPr>
        <p:spPr>
          <a:xfrm>
            <a:off x="0" y="0"/>
            <a:ext cx="1531188" cy="461665"/>
          </a:xfrm>
          <a:prstGeom prst="rect">
            <a:avLst/>
          </a:prstGeom>
        </p:spPr>
        <p:style>
          <a:lnRef idx="1">
            <a:schemeClr val="accent1"/>
          </a:lnRef>
          <a:fillRef idx="3">
            <a:schemeClr val="accent1"/>
          </a:fillRef>
          <a:effectRef idx="2">
            <a:schemeClr val="accent1"/>
          </a:effectRef>
          <a:fontRef idx="minor">
            <a:schemeClr val="lt1"/>
          </a:fontRef>
        </p:style>
        <p:txBody>
          <a:bodyPr wrap="none">
            <a:spAutoFit/>
            <a:scene3d>
              <a:camera prst="orthographicFront"/>
              <a:lightRig rig="threePt" dir="t"/>
            </a:scene3d>
            <a:sp3d extrusionH="57150">
              <a:bevelT w="69850" h="38100" prst="cross"/>
            </a:sp3d>
          </a:bodyPr>
          <a:lstStyle/>
          <a:p>
            <a:r>
              <a:rPr lang="el-GR"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rPr>
              <a:t>Διάλειμμα</a:t>
            </a:r>
            <a:endParaRPr lang="el-GR"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TextBox 6"/>
          <p:cNvSpPr txBox="1"/>
          <p:nvPr/>
        </p:nvSpPr>
        <p:spPr>
          <a:xfrm>
            <a:off x="1259632" y="4983558"/>
            <a:ext cx="1368152" cy="461665"/>
          </a:xfrm>
          <a:prstGeom prst="rect">
            <a:avLst/>
          </a:prstGeom>
          <a:noFill/>
        </p:spPr>
        <p:txBody>
          <a:bodyPr wrap="square" rtlCol="0">
            <a:spAutoFit/>
          </a:bodyPr>
          <a:lstStyle/>
          <a:p>
            <a:pPr algn="ctr"/>
            <a:r>
              <a:rPr lang="el-GR" sz="2400" dirty="0">
                <a:solidFill>
                  <a:schemeClr val="bg1"/>
                </a:solidFill>
              </a:rPr>
              <a:t>4</a:t>
            </a:r>
            <a:r>
              <a:rPr lang="en-US" sz="2400" dirty="0">
                <a:solidFill>
                  <a:schemeClr val="bg1"/>
                </a:solidFill>
              </a:rPr>
              <a:t>h</a:t>
            </a:r>
            <a:r>
              <a:rPr lang="el-GR" sz="2400" dirty="0">
                <a:solidFill>
                  <a:schemeClr val="bg1"/>
                </a:solidFill>
              </a:rPr>
              <a:t> </a:t>
            </a:r>
            <a:r>
              <a:rPr lang="en-US" sz="2400" dirty="0">
                <a:solidFill>
                  <a:schemeClr val="bg1"/>
                </a:solidFill>
              </a:rPr>
              <a:t>30</a:t>
            </a:r>
            <a:r>
              <a:rPr lang="el-GR" sz="2400" dirty="0">
                <a:solidFill>
                  <a:schemeClr val="bg1"/>
                </a:solidFill>
              </a:rPr>
              <a:t>΄</a:t>
            </a:r>
          </a:p>
        </p:txBody>
      </p:sp>
      <p:sp>
        <p:nvSpPr>
          <p:cNvPr id="11" name="TextBox 10"/>
          <p:cNvSpPr txBox="1"/>
          <p:nvPr/>
        </p:nvSpPr>
        <p:spPr>
          <a:xfrm>
            <a:off x="7956376" y="4977810"/>
            <a:ext cx="1368152" cy="461665"/>
          </a:xfrm>
          <a:prstGeom prst="rect">
            <a:avLst/>
          </a:prstGeom>
          <a:noFill/>
        </p:spPr>
        <p:txBody>
          <a:bodyPr wrap="square" rtlCol="0">
            <a:spAutoFit/>
          </a:bodyPr>
          <a:lstStyle/>
          <a:p>
            <a:pPr algn="ctr"/>
            <a:r>
              <a:rPr lang="el-GR" sz="2400" dirty="0">
                <a:solidFill>
                  <a:schemeClr val="bg1"/>
                </a:solidFill>
              </a:rPr>
              <a:t>1</a:t>
            </a:r>
            <a:r>
              <a:rPr lang="en-US" sz="2400" dirty="0">
                <a:solidFill>
                  <a:schemeClr val="bg1"/>
                </a:solidFill>
              </a:rPr>
              <a:t>h</a:t>
            </a:r>
            <a:endParaRPr lang="el-GR" sz="2400" dirty="0">
              <a:solidFill>
                <a:schemeClr val="bg1"/>
              </a:solidFill>
            </a:endParaRPr>
          </a:p>
        </p:txBody>
      </p:sp>
      <p:sp>
        <p:nvSpPr>
          <p:cNvPr id="12" name="TextBox 11"/>
          <p:cNvSpPr txBox="1"/>
          <p:nvPr/>
        </p:nvSpPr>
        <p:spPr>
          <a:xfrm>
            <a:off x="1446650" y="1070883"/>
            <a:ext cx="979755" cy="369332"/>
          </a:xfrm>
          <a:prstGeom prst="rect">
            <a:avLst/>
          </a:prstGeom>
          <a:noFill/>
        </p:spPr>
        <p:txBody>
          <a:bodyPr wrap="none" rtlCol="0">
            <a:spAutoFit/>
          </a:bodyPr>
          <a:lstStyle/>
          <a:p>
            <a:pPr algn="ctr"/>
            <a:r>
              <a:rPr lang="en-US" b="1" dirty="0">
                <a:solidFill>
                  <a:schemeClr val="bg1"/>
                </a:solidFill>
              </a:rPr>
              <a:t>4h</a:t>
            </a:r>
            <a:r>
              <a:rPr lang="el-GR" b="1" dirty="0">
                <a:solidFill>
                  <a:schemeClr val="bg1"/>
                </a:solidFill>
              </a:rPr>
              <a:t> 30΄</a:t>
            </a:r>
          </a:p>
        </p:txBody>
      </p:sp>
      <p:sp>
        <p:nvSpPr>
          <p:cNvPr id="22" name="TextBox 21"/>
          <p:cNvSpPr txBox="1"/>
          <p:nvPr/>
        </p:nvSpPr>
        <p:spPr>
          <a:xfrm>
            <a:off x="1763688" y="260648"/>
            <a:ext cx="6840760" cy="369332"/>
          </a:xfrm>
          <a:prstGeom prst="rect">
            <a:avLst/>
          </a:prstGeom>
          <a:noFill/>
        </p:spPr>
        <p:txBody>
          <a:bodyPr wrap="square" rtlCol="0">
            <a:spAutoFit/>
          </a:bodyPr>
          <a:lstStyle/>
          <a:p>
            <a:pPr algn="ctr"/>
            <a:r>
              <a:rPr lang="en-US" b="1" dirty="0">
                <a:solidFill>
                  <a:schemeClr val="bg1"/>
                </a:solidFill>
              </a:rPr>
              <a:t>4h</a:t>
            </a:r>
            <a:r>
              <a:rPr lang="el-GR" b="1" dirty="0">
                <a:solidFill>
                  <a:schemeClr val="bg1"/>
                </a:solidFill>
              </a:rPr>
              <a:t> 30΄</a:t>
            </a:r>
          </a:p>
        </p:txBody>
      </p:sp>
      <p:sp>
        <p:nvSpPr>
          <p:cNvPr id="23" name="TextBox 22"/>
          <p:cNvSpPr txBox="1"/>
          <p:nvPr/>
        </p:nvSpPr>
        <p:spPr>
          <a:xfrm>
            <a:off x="5558286" y="4254200"/>
            <a:ext cx="979755" cy="369332"/>
          </a:xfrm>
          <a:prstGeom prst="rect">
            <a:avLst/>
          </a:prstGeom>
          <a:noFill/>
        </p:spPr>
        <p:txBody>
          <a:bodyPr wrap="none" rtlCol="0">
            <a:spAutoFit/>
          </a:bodyPr>
          <a:lstStyle/>
          <a:p>
            <a:pPr algn="ctr"/>
            <a:r>
              <a:rPr lang="en-US" b="1" dirty="0">
                <a:solidFill>
                  <a:schemeClr val="bg1"/>
                </a:solidFill>
              </a:rPr>
              <a:t>4h</a:t>
            </a:r>
            <a:r>
              <a:rPr lang="el-GR" b="1" dirty="0">
                <a:solidFill>
                  <a:schemeClr val="bg1"/>
                </a:solidFill>
              </a:rPr>
              <a:t> 30΄</a:t>
            </a:r>
          </a:p>
        </p:txBody>
      </p:sp>
      <p:sp>
        <p:nvSpPr>
          <p:cNvPr id="25" name="TextBox 24"/>
          <p:cNvSpPr txBox="1"/>
          <p:nvPr/>
        </p:nvSpPr>
        <p:spPr>
          <a:xfrm>
            <a:off x="8403848" y="4254195"/>
            <a:ext cx="473207" cy="369332"/>
          </a:xfrm>
          <a:prstGeom prst="rect">
            <a:avLst/>
          </a:prstGeom>
          <a:noFill/>
        </p:spPr>
        <p:txBody>
          <a:bodyPr wrap="none" rtlCol="0">
            <a:spAutoFit/>
          </a:bodyPr>
          <a:lstStyle/>
          <a:p>
            <a:pPr algn="ctr"/>
            <a:r>
              <a:rPr lang="en-US" b="1" dirty="0">
                <a:solidFill>
                  <a:schemeClr val="bg1"/>
                </a:solidFill>
              </a:rPr>
              <a:t>1h</a:t>
            </a:r>
            <a:endParaRPr lang="el-GR" b="1" dirty="0">
              <a:solidFill>
                <a:schemeClr val="bg1"/>
              </a:solidFill>
            </a:endParaRPr>
          </a:p>
        </p:txBody>
      </p:sp>
      <p:pic>
        <p:nvPicPr>
          <p:cNvPr id="26" name="Εικόνα 24" descr="Εικόνα που περιέχει υπογραφή, υπαίθριος&#10;&#10;Η περιγραφή δημιουργήθηκε αυτόματα">
            <a:extLst>
              <a:ext uri="{FF2B5EF4-FFF2-40B4-BE49-F238E27FC236}">
                <a16:creationId xmlns:a16="http://schemas.microsoft.com/office/drawing/2014/main" xmlns="" id="{3F1B0413-D405-405F-9F62-099E26BAF06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009317"/>
            <a:ext cx="785818" cy="848683"/>
          </a:xfrm>
          <a:prstGeom prst="rect">
            <a:avLst/>
          </a:prstGeom>
        </p:spPr>
      </p:pic>
      <p:sp>
        <p:nvSpPr>
          <p:cNvPr id="18" name="TextBox 17">
            <a:extLst>
              <a:ext uri="{FF2B5EF4-FFF2-40B4-BE49-F238E27FC236}">
                <a16:creationId xmlns:a16="http://schemas.microsoft.com/office/drawing/2014/main" xmlns="" id="{5094128E-AB3F-306D-BE9E-0949BC053798}"/>
              </a:ext>
            </a:extLst>
          </p:cNvPr>
          <p:cNvSpPr txBox="1"/>
          <p:nvPr/>
        </p:nvSpPr>
        <p:spPr>
          <a:xfrm>
            <a:off x="107504" y="2852936"/>
            <a:ext cx="8866418" cy="2862322"/>
          </a:xfrm>
          <a:prstGeom prst="rect">
            <a:avLst/>
          </a:prstGeom>
          <a:noFill/>
        </p:spPr>
        <p:txBody>
          <a:bodyPr wrap="square">
            <a:spAutoFit/>
          </a:bodyPr>
          <a:lstStyle/>
          <a:p>
            <a:pPr algn="just"/>
            <a:r>
              <a:rPr lang="el-GR" b="1" dirty="0" smtClean="0"/>
              <a:t>Δεδομένα ελέγχου:</a:t>
            </a:r>
          </a:p>
          <a:p>
            <a:pPr algn="just"/>
            <a:r>
              <a:rPr lang="el-GR" b="1" dirty="0" smtClean="0"/>
              <a:t>-Έκτακτη επιβατική μεταφορά</a:t>
            </a:r>
          </a:p>
          <a:p>
            <a:pPr algn="just"/>
            <a:r>
              <a:rPr lang="el-GR" b="1" dirty="0" smtClean="0"/>
              <a:t>-Οδήγησε 1 ώρα, έλαβε διάλειμμα 40 λεπτών, οδήγησε άλλες 3,5 ώρες</a:t>
            </a:r>
          </a:p>
          <a:p>
            <a:pPr algn="just"/>
            <a:endParaRPr lang="el-GR" b="1" dirty="0" smtClean="0"/>
          </a:p>
          <a:p>
            <a:pPr algn="just"/>
            <a:r>
              <a:rPr lang="el-GR" b="1" u="sng" dirty="0" smtClean="0"/>
              <a:t>ΕΡΩΤΗΣΗ Β’</a:t>
            </a:r>
          </a:p>
          <a:p>
            <a:pPr algn="just"/>
            <a:r>
              <a:rPr lang="el-GR" b="1" dirty="0" smtClean="0"/>
              <a:t>Πόσος πρέπει είναι ο ελάχιστος χρόνος του διαλείμματος από το σημείο Α μέχρι το σημείο Β;</a:t>
            </a:r>
          </a:p>
          <a:p>
            <a:pPr algn="just"/>
            <a:r>
              <a:rPr lang="el-GR" b="1" dirty="0" smtClean="0"/>
              <a:t>           </a:t>
            </a:r>
          </a:p>
          <a:p>
            <a:pPr algn="just"/>
            <a:r>
              <a:rPr lang="el-GR" b="1" dirty="0" smtClean="0"/>
              <a:t>                           α. 5 λεπτά                β. 15 λεπτά     </a:t>
            </a:r>
          </a:p>
          <a:p>
            <a:pPr algn="just"/>
            <a:r>
              <a:rPr lang="el-GR" b="1" dirty="0" smtClean="0"/>
              <a:t>                           γ. 30 λεπτά               δ. 45 λεπτά          </a:t>
            </a:r>
            <a:endParaRPr lang="el-GR" b="1" dirty="0"/>
          </a:p>
        </p:txBody>
      </p:sp>
      <p:sp>
        <p:nvSpPr>
          <p:cNvPr id="40" name="39 - TextBox"/>
          <p:cNvSpPr txBox="1"/>
          <p:nvPr/>
        </p:nvSpPr>
        <p:spPr>
          <a:xfrm>
            <a:off x="1835696" y="260648"/>
            <a:ext cx="6048672" cy="369332"/>
          </a:xfrm>
          <a:prstGeom prst="rect">
            <a:avLst/>
          </a:prstGeom>
          <a:noFill/>
        </p:spPr>
        <p:txBody>
          <a:bodyPr wrap="square" rtlCol="0">
            <a:spAutoFit/>
          </a:bodyPr>
          <a:lstStyle/>
          <a:p>
            <a:pPr algn="ctr"/>
            <a:r>
              <a:rPr lang="el-GR" b="1" u="sng" dirty="0" smtClean="0"/>
              <a:t>ΣΥΝΕΧΕΙΑ ΤΟΥ ΚΟΥΙΖ !!!</a:t>
            </a:r>
            <a:endParaRPr lang="el-GR" b="1" u="sng" dirty="0"/>
          </a:p>
        </p:txBody>
      </p:sp>
      <p:pic>
        <p:nvPicPr>
          <p:cNvPr id="20" name="19 - Εικόνα" descr="εικόνα_Viber_2025-10-29_21-15-32-504.jpg"/>
          <p:cNvPicPr>
            <a:picLocks noChangeAspect="1"/>
          </p:cNvPicPr>
          <p:nvPr/>
        </p:nvPicPr>
        <p:blipFill>
          <a:blip r:embed="rId3" cstate="print"/>
          <a:stretch>
            <a:fillRect/>
          </a:stretch>
        </p:blipFill>
        <p:spPr>
          <a:xfrm>
            <a:off x="0" y="620688"/>
            <a:ext cx="9144000" cy="2016223"/>
          </a:xfrm>
          <a:prstGeom prst="rect">
            <a:avLst/>
          </a:prstGeom>
        </p:spPr>
      </p:pic>
      <p:sp>
        <p:nvSpPr>
          <p:cNvPr id="27" name="26 - Βέλος προς τα κάτω"/>
          <p:cNvSpPr/>
          <p:nvPr/>
        </p:nvSpPr>
        <p:spPr>
          <a:xfrm>
            <a:off x="4211960" y="908720"/>
            <a:ext cx="288032"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8" name="27 - Βέλος προς τα κάτω"/>
          <p:cNvSpPr/>
          <p:nvPr/>
        </p:nvSpPr>
        <p:spPr>
          <a:xfrm>
            <a:off x="5292080" y="908720"/>
            <a:ext cx="144016"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9" name="28 - TextBox"/>
          <p:cNvSpPr txBox="1"/>
          <p:nvPr/>
        </p:nvSpPr>
        <p:spPr>
          <a:xfrm>
            <a:off x="4211960" y="548680"/>
            <a:ext cx="343364" cy="369332"/>
          </a:xfrm>
          <a:prstGeom prst="rect">
            <a:avLst/>
          </a:prstGeom>
          <a:noFill/>
        </p:spPr>
        <p:txBody>
          <a:bodyPr wrap="none" rtlCol="0">
            <a:spAutoFit/>
          </a:bodyPr>
          <a:lstStyle/>
          <a:p>
            <a:r>
              <a:rPr lang="el-GR" dirty="0" smtClean="0"/>
              <a:t>Α</a:t>
            </a:r>
            <a:endParaRPr lang="el-GR" dirty="0"/>
          </a:p>
        </p:txBody>
      </p:sp>
      <p:sp>
        <p:nvSpPr>
          <p:cNvPr id="30" name="29 - TextBox"/>
          <p:cNvSpPr txBox="1"/>
          <p:nvPr/>
        </p:nvSpPr>
        <p:spPr>
          <a:xfrm>
            <a:off x="5220072" y="548680"/>
            <a:ext cx="216024" cy="369332"/>
          </a:xfrm>
          <a:prstGeom prst="rect">
            <a:avLst/>
          </a:prstGeom>
          <a:noFill/>
        </p:spPr>
        <p:txBody>
          <a:bodyPr wrap="square" rtlCol="0">
            <a:spAutoFit/>
          </a:bodyPr>
          <a:lstStyle/>
          <a:p>
            <a:r>
              <a:rPr lang="el-GR" dirty="0" smtClean="0"/>
              <a:t>Β</a:t>
            </a:r>
            <a:endParaRPr lang="el-GR" dirty="0"/>
          </a:p>
        </p:txBody>
      </p:sp>
    </p:spTree>
    <p:extLst>
      <p:ext uri="{BB962C8B-B14F-4D97-AF65-F5344CB8AC3E}">
        <p14:creationId xmlns:p14="http://schemas.microsoft.com/office/powerpoint/2010/main" xmlns="" val="3010416108"/>
      </p:ext>
    </p:extLst>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071670" y="428604"/>
            <a:ext cx="4786314" cy="584182"/>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l-GR" sz="3200" dirty="0">
                <a:latin typeface="Arial" pitchFamily="34" charset="0"/>
                <a:cs typeface="Arial" pitchFamily="34" charset="0"/>
              </a:rPr>
              <a:t>Χώρος λήψης ανάπαυσης</a:t>
            </a:r>
          </a:p>
        </p:txBody>
      </p:sp>
      <p:sp>
        <p:nvSpPr>
          <p:cNvPr id="5" name="4 - Θέση περιεχομένου"/>
          <p:cNvSpPr>
            <a:spLocks noGrp="1"/>
          </p:cNvSpPr>
          <p:nvPr>
            <p:ph sz="quarter" idx="2"/>
          </p:nvPr>
        </p:nvSpPr>
        <p:spPr/>
        <p:txBody>
          <a:bodyPr>
            <a:normAutofit/>
          </a:bodyPr>
          <a:lstStyle/>
          <a:p>
            <a:r>
              <a:rPr lang="el-GR" sz="1600" dirty="0">
                <a:latin typeface="Arial" pitchFamily="34" charset="0"/>
                <a:cs typeface="Arial" pitchFamily="34" charset="0"/>
              </a:rPr>
              <a:t>Κανονική περίοδος εβδομαδιαίας ανάπαυσης</a:t>
            </a:r>
          </a:p>
          <a:p>
            <a:r>
              <a:rPr lang="el-GR" sz="1600" dirty="0">
                <a:latin typeface="Arial" pitchFamily="34" charset="0"/>
                <a:cs typeface="Arial" pitchFamily="34" charset="0"/>
              </a:rPr>
              <a:t>Εβδομαδιαία ανάπαυση &gt;45 ωρών ως αντιστάθμιση</a:t>
            </a:r>
          </a:p>
        </p:txBody>
      </p:sp>
      <p:sp>
        <p:nvSpPr>
          <p:cNvPr id="6" name="5 - Θέση περιεχομένου"/>
          <p:cNvSpPr>
            <a:spLocks noGrp="1"/>
          </p:cNvSpPr>
          <p:nvPr>
            <p:ph sz="quarter" idx="4"/>
          </p:nvPr>
        </p:nvSpPr>
        <p:spPr/>
        <p:txBody>
          <a:bodyPr>
            <a:normAutofit/>
          </a:bodyPr>
          <a:lstStyle/>
          <a:p>
            <a:r>
              <a:rPr lang="el-GR" sz="1800" dirty="0">
                <a:latin typeface="Arial" pitchFamily="34" charset="0"/>
                <a:cs typeface="Arial" pitchFamily="34" charset="0"/>
              </a:rPr>
              <a:t>Μειωμένη περίοδος εβδομαδιαίας ανάπαυσης</a:t>
            </a:r>
          </a:p>
          <a:p>
            <a:r>
              <a:rPr lang="el-GR" sz="1800" dirty="0">
                <a:latin typeface="Arial" pitchFamily="34" charset="0"/>
                <a:cs typeface="Arial" pitchFamily="34" charset="0"/>
              </a:rPr>
              <a:t>Ημερήσια ανάπαυση</a:t>
            </a:r>
          </a:p>
        </p:txBody>
      </p:sp>
      <p:pic>
        <p:nvPicPr>
          <p:cNvPr id="7" name="6 - Εικόνα" descr="αρχείο λήψης (2).jpg"/>
          <p:cNvPicPr>
            <a:picLocks noChangeAspect="1"/>
          </p:cNvPicPr>
          <p:nvPr/>
        </p:nvPicPr>
        <p:blipFill>
          <a:blip r:embed="rId2" cstate="print"/>
          <a:stretch>
            <a:fillRect/>
          </a:stretch>
        </p:blipFill>
        <p:spPr>
          <a:xfrm>
            <a:off x="5143504" y="2571744"/>
            <a:ext cx="3357586" cy="1880248"/>
          </a:xfrm>
          <a:prstGeom prst="rect">
            <a:avLst/>
          </a:prstGeom>
        </p:spPr>
      </p:pic>
      <p:pic>
        <p:nvPicPr>
          <p:cNvPr id="9" name="8 - Εικόνα" descr="1_elyros_9_-1280x720.jpg"/>
          <p:cNvPicPr>
            <a:picLocks noChangeAspect="1"/>
          </p:cNvPicPr>
          <p:nvPr/>
        </p:nvPicPr>
        <p:blipFill>
          <a:blip r:embed="rId3" cstate="print"/>
          <a:stretch>
            <a:fillRect/>
          </a:stretch>
        </p:blipFill>
        <p:spPr>
          <a:xfrm>
            <a:off x="928662" y="4643445"/>
            <a:ext cx="3571900" cy="2009193"/>
          </a:xfrm>
          <a:prstGeom prst="rect">
            <a:avLst/>
          </a:prstGeom>
        </p:spPr>
      </p:pic>
      <p:pic>
        <p:nvPicPr>
          <p:cNvPr id="11" name="10 - Εικόνα" descr="mh-mobilemotelwilliston.jpg"/>
          <p:cNvPicPr>
            <a:picLocks noChangeAspect="1"/>
          </p:cNvPicPr>
          <p:nvPr/>
        </p:nvPicPr>
        <p:blipFill>
          <a:blip r:embed="rId4" cstate="print"/>
          <a:stretch>
            <a:fillRect/>
          </a:stretch>
        </p:blipFill>
        <p:spPr>
          <a:xfrm>
            <a:off x="928662" y="2571744"/>
            <a:ext cx="3571900" cy="2019748"/>
          </a:xfrm>
          <a:prstGeom prst="rect">
            <a:avLst/>
          </a:prstGeom>
        </p:spPr>
      </p:pic>
      <p:pic>
        <p:nvPicPr>
          <p:cNvPr id="4" name="Εικόνα 3">
            <a:extLst>
              <a:ext uri="{FF2B5EF4-FFF2-40B4-BE49-F238E27FC236}">
                <a16:creationId xmlns:a16="http://schemas.microsoft.com/office/drawing/2014/main" xmlns="" id="{E0483842-994D-4D7D-AAD3-A7FAA52B9E8E}"/>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143504" y="4563793"/>
            <a:ext cx="3357586" cy="2249583"/>
          </a:xfrm>
          <a:prstGeom prst="rect">
            <a:avLst/>
          </a:prstGeom>
        </p:spPr>
      </p:pic>
      <p:sp>
        <p:nvSpPr>
          <p:cNvPr id="12" name="5 - Θέση περιεχομένου">
            <a:extLst>
              <a:ext uri="{FF2B5EF4-FFF2-40B4-BE49-F238E27FC236}">
                <a16:creationId xmlns:a16="http://schemas.microsoft.com/office/drawing/2014/main" xmlns="" id="{350B5F70-CF2E-42F5-AA5E-24564AC93F5E}"/>
              </a:ext>
            </a:extLst>
          </p:cNvPr>
          <p:cNvSpPr txBox="1">
            <a:spLocks/>
          </p:cNvSpPr>
          <p:nvPr/>
        </p:nvSpPr>
        <p:spPr>
          <a:xfrm>
            <a:off x="5004048" y="2564904"/>
            <a:ext cx="720080" cy="507043"/>
          </a:xfrm>
          <a:prstGeom prst="rect">
            <a:avLst/>
          </a:prstGeom>
          <a:ln>
            <a:noFill/>
            <a:prstDash val="sysDash"/>
            <a:miter lim="800000"/>
          </a:ln>
        </p:spPr>
        <p:txBody>
          <a:bodyPr vert="horz">
            <a:normAutofit fontScale="85000" lnSpcReduction="20000"/>
          </a:bodyPr>
          <a:lstStyle>
            <a:lvl1pPr marL="365760" indent="-256032" algn="l" rtl="0" eaLnBrk="1" latinLnBrk="0" hangingPunct="1">
              <a:spcBef>
                <a:spcPts val="0"/>
              </a:spcBef>
              <a:spcAft>
                <a:spcPts val="0"/>
              </a:spcAft>
              <a:buClr>
                <a:schemeClr val="accent1"/>
              </a:buClr>
              <a:buSzPct val="68000"/>
              <a:buFont typeface="Wingdings 3"/>
              <a:buChar char=""/>
              <a:defRPr kumimoji="0" sz="24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0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18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6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6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el-GR" sz="3900" dirty="0">
                <a:solidFill>
                  <a:srgbClr val="92D050"/>
                </a:solidFill>
                <a:latin typeface="Arial" pitchFamily="34" charset="0"/>
                <a:cs typeface="Arial" pitchFamily="34" charset="0"/>
                <a:sym typeface="Wingdings" panose="05000000000000000000" pitchFamily="2" charset="2"/>
              </a:rPr>
              <a:t></a:t>
            </a:r>
            <a:endParaRPr lang="el-GR" sz="1800" dirty="0">
              <a:solidFill>
                <a:srgbClr val="92D050"/>
              </a:solidFill>
              <a:latin typeface="Arial" pitchFamily="34" charset="0"/>
              <a:cs typeface="Arial" pitchFamily="34" charset="0"/>
            </a:endParaRPr>
          </a:p>
        </p:txBody>
      </p:sp>
      <p:sp>
        <p:nvSpPr>
          <p:cNvPr id="10" name="5 - Θέση περιεχομένου">
            <a:extLst>
              <a:ext uri="{FF2B5EF4-FFF2-40B4-BE49-F238E27FC236}">
                <a16:creationId xmlns:a16="http://schemas.microsoft.com/office/drawing/2014/main" xmlns="" id="{EA09844B-283E-4905-8B77-60247B58F3B9}"/>
              </a:ext>
            </a:extLst>
          </p:cNvPr>
          <p:cNvSpPr txBox="1">
            <a:spLocks/>
          </p:cNvSpPr>
          <p:nvPr/>
        </p:nvSpPr>
        <p:spPr>
          <a:xfrm>
            <a:off x="5008427" y="4591492"/>
            <a:ext cx="715701" cy="507043"/>
          </a:xfrm>
          <a:prstGeom prst="rect">
            <a:avLst/>
          </a:prstGeom>
          <a:ln>
            <a:noFill/>
            <a:prstDash val="sysDash"/>
            <a:miter lim="800000"/>
          </a:ln>
        </p:spPr>
        <p:txBody>
          <a:bodyPr vert="horz">
            <a:normAutofit fontScale="85000" lnSpcReduction="20000"/>
          </a:bodyPr>
          <a:lstStyle>
            <a:lvl1pPr marL="365760" indent="-256032" algn="l" rtl="0" eaLnBrk="1" latinLnBrk="0" hangingPunct="1">
              <a:spcBef>
                <a:spcPts val="0"/>
              </a:spcBef>
              <a:spcAft>
                <a:spcPts val="0"/>
              </a:spcAft>
              <a:buClr>
                <a:schemeClr val="accent1"/>
              </a:buClr>
              <a:buSzPct val="68000"/>
              <a:buFont typeface="Wingdings 3"/>
              <a:buChar char=""/>
              <a:defRPr kumimoji="0" sz="24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0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18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6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6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el-GR" sz="3900" dirty="0">
                <a:solidFill>
                  <a:srgbClr val="FF0000"/>
                </a:solidFill>
                <a:latin typeface="Arial" pitchFamily="34" charset="0"/>
                <a:cs typeface="Arial" pitchFamily="34" charset="0"/>
                <a:sym typeface="Wingdings" panose="05000000000000000000" pitchFamily="2" charset="2"/>
              </a:rPr>
              <a:t></a:t>
            </a:r>
            <a:endParaRPr lang="el-GR" sz="1800" dirty="0">
              <a:solidFill>
                <a:srgbClr val="FF0000"/>
              </a:solidFill>
              <a:latin typeface="Arial" pitchFamily="34" charset="0"/>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Εικόνα" descr="IMG_20191223_202808.jpg"/>
          <p:cNvPicPr>
            <a:picLocks noChangeAspect="1"/>
          </p:cNvPicPr>
          <p:nvPr/>
        </p:nvPicPr>
        <p:blipFill>
          <a:blip r:embed="rId2" cstate="print"/>
          <a:stretch>
            <a:fillRect/>
          </a:stretch>
        </p:blipFill>
        <p:spPr>
          <a:xfrm>
            <a:off x="0" y="0"/>
            <a:ext cx="9144000" cy="6858000"/>
          </a:xfrm>
          <a:prstGeom prst="rect">
            <a:avLst/>
          </a:prstGeom>
        </p:spPr>
      </p:pic>
      <p:sp>
        <p:nvSpPr>
          <p:cNvPr id="7" name="6 - Ορθογώνιο"/>
          <p:cNvSpPr/>
          <p:nvPr/>
        </p:nvSpPr>
        <p:spPr>
          <a:xfrm>
            <a:off x="3851920" y="1916832"/>
            <a:ext cx="4803897" cy="830997"/>
          </a:xfrm>
          <a:prstGeom prst="rect">
            <a:avLst/>
          </a:prstGeom>
        </p:spPr>
        <p:txBody>
          <a:bodyPr wrap="square">
            <a:spAutoFit/>
          </a:bodyPr>
          <a:lstStyle/>
          <a:p>
            <a:pPr algn="ctr"/>
            <a:r>
              <a:rPr lang="el-GR"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ΠΑΡΟΥΣΙΑΣΗΣ</a:t>
            </a:r>
            <a:endParaRPr lang="el-GR"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p:txBody>
      </p:sp>
      <p:sp>
        <p:nvSpPr>
          <p:cNvPr id="9" name="8 - Ορθογώνιο"/>
          <p:cNvSpPr/>
          <p:nvPr/>
        </p:nvSpPr>
        <p:spPr>
          <a:xfrm>
            <a:off x="3203848" y="620688"/>
            <a:ext cx="2786082" cy="830997"/>
          </a:xfrm>
          <a:prstGeom prst="rect">
            <a:avLst/>
          </a:prstGeom>
        </p:spPr>
        <p:txBody>
          <a:bodyPr wrap="square">
            <a:spAutoFit/>
          </a:bodyPr>
          <a:lstStyle/>
          <a:p>
            <a:pPr algn="ctr"/>
            <a:r>
              <a:rPr lang="el-GR"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τελοσ</a:t>
            </a:r>
          </a:p>
        </p:txBody>
      </p:sp>
      <p:sp>
        <p:nvSpPr>
          <p:cNvPr id="6" name="5 - TextBox"/>
          <p:cNvSpPr txBox="1"/>
          <p:nvPr/>
        </p:nvSpPr>
        <p:spPr>
          <a:xfrm>
            <a:off x="4788024" y="3573016"/>
            <a:ext cx="4176464" cy="1569660"/>
          </a:xfrm>
          <a:prstGeom prst="rect">
            <a:avLst/>
          </a:prstGeom>
          <a:noFill/>
        </p:spPr>
        <p:txBody>
          <a:bodyPr wrap="square" rtlCol="0">
            <a:spAutoFit/>
          </a:bodyPr>
          <a:lstStyle/>
          <a:p>
            <a:pPr algn="ctr"/>
            <a:r>
              <a:rPr lang="el-GR"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ΣΑΣ ΕΥΧΑΡΙΣΤΩ</a:t>
            </a:r>
            <a:endParaRPr lang="el-GR"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p:txBody>
      </p:sp>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Συγκέντρωση">
  <a:themeElements>
    <a:clrScheme name="Συγκέντρωση">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Συγκέντρωση">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Συγκέντρωση">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2316</TotalTime>
  <Words>2500</Words>
  <Application>Microsoft Office PowerPoint</Application>
  <PresentationFormat>Προβολή στην οθόνη (4:3)</PresentationFormat>
  <Paragraphs>391</Paragraphs>
  <Slides>41</Slides>
  <Notes>3</Notes>
  <HiddenSlides>0</HiddenSlides>
  <MMClips>0</MMClips>
  <ScaleCrop>false</ScaleCrop>
  <HeadingPairs>
    <vt:vector size="4" baseType="variant">
      <vt:variant>
        <vt:lpstr>Θέμα</vt:lpstr>
      </vt:variant>
      <vt:variant>
        <vt:i4>1</vt:i4>
      </vt:variant>
      <vt:variant>
        <vt:lpstr>Τίτλοι διαφανειών</vt:lpstr>
      </vt:variant>
      <vt:variant>
        <vt:i4>41</vt:i4>
      </vt:variant>
    </vt:vector>
  </HeadingPairs>
  <TitlesOfParts>
    <vt:vector size="42" baseType="lpstr">
      <vt:lpstr>Συγκέντρωση</vt:lpstr>
      <vt:lpstr>Διαφάνεια 1</vt:lpstr>
      <vt:lpstr>Νομικό Πλαίσιο</vt:lpstr>
      <vt:lpstr>Διαφάνεια 3</vt:lpstr>
      <vt:lpstr>Διαφάνεια 4</vt:lpstr>
      <vt:lpstr>(ΕΚ)561/06 &amp; (ΕΕ)165/2014</vt:lpstr>
      <vt:lpstr>Διαφάνεια 6</vt:lpstr>
      <vt:lpstr>Διαφάνεια 7</vt:lpstr>
      <vt:lpstr>Διαφάνεια 8</vt:lpstr>
      <vt:lpstr>Διαφάνεια 9</vt:lpstr>
      <vt:lpstr>Διαφάνεια 10</vt:lpstr>
      <vt:lpstr>Διαφάνεια 11</vt:lpstr>
      <vt:lpstr> Πεδίο εφαρμογής Διεθνή  Συμφωνία  AETR </vt:lpstr>
      <vt:lpstr>ΠΑΡΑΤΗΡΗΣΕΙΣ</vt:lpstr>
      <vt:lpstr>Διαφάνεια 14</vt:lpstr>
      <vt:lpstr>Διαφάνεια 15</vt:lpstr>
      <vt:lpstr>Διαφάνεια 16</vt:lpstr>
      <vt:lpstr>Διαφάνεια 17</vt:lpstr>
      <vt:lpstr>ΕΓΧΩΡΙΟΙ ΚΑΝΟΝΕΣ</vt:lpstr>
      <vt:lpstr>Πεδίο εφαρμογής </vt:lpstr>
      <vt:lpstr>ΧΡΟΝΟΙ ΑΝΑΠΑΥΣΗΣ - ΟΔΗΓΗΣΗΣ</vt:lpstr>
      <vt:lpstr>ΒΑΣΙΚΟΙ ΟΡΙΣΜΟΙ</vt:lpstr>
      <vt:lpstr>Διαφάνεια 22</vt:lpstr>
      <vt:lpstr>   Ωράρια</vt:lpstr>
      <vt:lpstr>Διαφάνεια 24</vt:lpstr>
      <vt:lpstr>Διαφάνεια 25</vt:lpstr>
      <vt:lpstr>Διαφάνεια 26</vt:lpstr>
      <vt:lpstr>Διαφάνεια 27</vt:lpstr>
      <vt:lpstr>Διαφάνεια 28</vt:lpstr>
      <vt:lpstr>Διαφάνεια 29</vt:lpstr>
      <vt:lpstr>Διαφάνεια 30</vt:lpstr>
      <vt:lpstr>Διαφάνεια 31</vt:lpstr>
      <vt:lpstr>Διαφάνεια 32</vt:lpstr>
      <vt:lpstr>Διαφάνεια 33</vt:lpstr>
      <vt:lpstr>Διαφάνεια 34</vt:lpstr>
      <vt:lpstr>Διαφάνεια 35</vt:lpstr>
      <vt:lpstr>Διαφάνεια 36</vt:lpstr>
      <vt:lpstr>Διαφάνεια 37</vt:lpstr>
      <vt:lpstr>Διαφάνεια 38</vt:lpstr>
      <vt:lpstr>Διαφάνεια 39</vt:lpstr>
      <vt:lpstr>Χώρος λήψης ανάπαυσης</vt:lpstr>
      <vt:lpstr>Διαφάνεια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Pc-361</dc:creator>
  <cp:lastModifiedBy>Ευγενία</cp:lastModifiedBy>
  <cp:revision>307</cp:revision>
  <dcterms:created xsi:type="dcterms:W3CDTF">2020-03-16T14:21:13Z</dcterms:created>
  <dcterms:modified xsi:type="dcterms:W3CDTF">2025-10-29T20:52:44Z</dcterms:modified>
</cp:coreProperties>
</file>