
<file path=[Content_Types].xml><?xml version="1.0" encoding="utf-8"?>
<Types xmlns="http://schemas.openxmlformats.org/package/2006/content-types">
  <Default Extension="bin" ContentType="image/unknown"/>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87" r:id="rId1"/>
  </p:sldMasterIdLst>
  <p:notesMasterIdLst>
    <p:notesMasterId r:id="rId36"/>
  </p:notesMasterIdLst>
  <p:sldIdLst>
    <p:sldId id="256" r:id="rId2"/>
    <p:sldId id="330" r:id="rId3"/>
    <p:sldId id="288" r:id="rId4"/>
    <p:sldId id="331" r:id="rId5"/>
    <p:sldId id="327" r:id="rId6"/>
    <p:sldId id="332" r:id="rId7"/>
    <p:sldId id="325" r:id="rId8"/>
    <p:sldId id="328" r:id="rId9"/>
    <p:sldId id="324" r:id="rId10"/>
    <p:sldId id="303" r:id="rId11"/>
    <p:sldId id="304" r:id="rId12"/>
    <p:sldId id="308" r:id="rId13"/>
    <p:sldId id="321" r:id="rId14"/>
    <p:sldId id="333" r:id="rId15"/>
    <p:sldId id="322" r:id="rId16"/>
    <p:sldId id="323" r:id="rId17"/>
    <p:sldId id="305" r:id="rId18"/>
    <p:sldId id="306" r:id="rId19"/>
    <p:sldId id="307" r:id="rId20"/>
    <p:sldId id="310" r:id="rId21"/>
    <p:sldId id="311" r:id="rId22"/>
    <p:sldId id="313" r:id="rId23"/>
    <p:sldId id="314" r:id="rId24"/>
    <p:sldId id="315" r:id="rId25"/>
    <p:sldId id="316" r:id="rId26"/>
    <p:sldId id="317" r:id="rId27"/>
    <p:sldId id="318" r:id="rId28"/>
    <p:sldId id="320" r:id="rId29"/>
    <p:sldId id="319" r:id="rId30"/>
    <p:sldId id="334" r:id="rId31"/>
    <p:sldId id="335" r:id="rId32"/>
    <p:sldId id="337" r:id="rId33"/>
    <p:sldId id="336" r:id="rId34"/>
    <p:sldId id="302" r:id="rId35"/>
  </p:sldIdLst>
  <p:sldSz cx="24384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4"/>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54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EFA07"/>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254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no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254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chemeClr val="accent4">
              <a:hueOff val="3712597"/>
              <a:satOff val="-23099"/>
              <a:lumOff val="5802"/>
            </a:schemeClr>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5E5E5E"/>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9BCEF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5E5E5E"/>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5E5E5E"/>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2871FF"/>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FFFF"/>
          </a:solidFill>
        </a:fill>
      </a:tcStyle>
    </a:wholeTbl>
    <a:band2H>
      <a:tcTxStyle/>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D1F6"/>
          </a:solidFill>
        </a:fill>
      </a:tcStyle>
    </a:firstCol>
    <a:la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E7FE9"/>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D5D5D5"/>
          </a:solidFill>
        </a:fill>
      </a:tcStyle>
    </a:wholeTbl>
    <a:band2H>
      <a:tcTxStyle/>
      <a:tcStyle>
        <a:tcBdr/>
        <a:fill>
          <a:solidFill>
            <a:srgbClr val="EAEAEA"/>
          </a:solidFill>
        </a:fill>
      </a:tcStyle>
    </a:band2H>
    <a:firstCol>
      <a:tcTxStyle b="on" i="off">
        <a:font>
          <a:latin typeface="Graphik Semibold"/>
          <a:ea typeface="Graphik Semibold"/>
          <a:cs typeface="Graphik Semibold"/>
        </a:font>
        <a:srgbClr val="FFFFFF"/>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929292"/>
          </a:solidFill>
        </a:fill>
      </a:tcStyle>
    </a:firstCol>
    <a:la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D5D5D5"/>
          </a:solidFill>
        </a:fill>
      </a:tcStyle>
    </a:lastRow>
    <a:firstRow>
      <a:tcTxStyle b="on" i="off">
        <a:font>
          <a:latin typeface="Graphik Semibold"/>
          <a:ea typeface="Graphik Semibold"/>
          <a:cs typeface="Graphik Semibold"/>
        </a:font>
        <a:srgbClr val="FFFFFF"/>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92929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55" autoAdjust="0"/>
    <p:restoredTop sz="67164" autoAdjust="0"/>
  </p:normalViewPr>
  <p:slideViewPr>
    <p:cSldViewPr snapToGrid="0">
      <p:cViewPr varScale="1">
        <p:scale>
          <a:sx n="23" d="100"/>
          <a:sy n="23" d="100"/>
        </p:scale>
        <p:origin x="130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endParaRPr/>
          </a:p>
        </p:txBody>
      </p:sp>
      <p:sp>
        <p:nvSpPr>
          <p:cNvPr id="158" name="Shape 15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81000" y="685800"/>
            <a:ext cx="6096000" cy="3429000"/>
          </a:xfrm>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51601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E1EF3-397E-3A80-9466-3BFF7DE0633E}"/>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E2A43966-343B-A6E5-DCBD-72CA3A6715D1}"/>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D9DCD9C1-A9BF-6F0C-3973-17F95B4E0999}"/>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4171198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81000" y="685800"/>
            <a:ext cx="6096000" cy="3429000"/>
          </a:xfrm>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797496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9247E-71E2-6B65-EA92-61541D146B74}"/>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E5C2998A-C988-E236-36E1-ED563EB75E20}"/>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9B1948B4-DC54-ACD5-9156-D30FA17F450D}"/>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315061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D061A-174C-5E34-D7F7-005A57F64B51}"/>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B88FE0CA-E04E-B551-A8C3-4E67B4DDAC91}"/>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993F9A5B-68D3-9E44-BD2B-95C21D669F93}"/>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109497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AFF10-78D8-4F47-8E72-9F99B888AA3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B682404D-4A52-6501-411A-134A1C913F6B}"/>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4E05809C-58D5-0D55-B6A4-62B99D37BD5F}"/>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855204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C1090-4022-3334-B415-7F98555D442E}"/>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E61877BE-A0F8-1B9B-9BC3-52B08D306A09}"/>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6A28B46C-5EAC-F22B-8CD3-A256C212562F}"/>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616987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AC060-202E-8EC3-EB9D-1324AD90EF9D}"/>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15B9D718-4133-9698-0A4D-81445FCF03CB}"/>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866A9292-485C-FD0C-739F-816282E8A5E2}"/>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890190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5ABC7-734F-84E4-A784-8BA3C325024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966ED7F0-2153-62F7-36CC-EC831B5CD0BE}"/>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8B6C13ED-F588-D20D-BCC8-79A4BC637548}"/>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3515918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73BCF-FD07-EBF6-9292-E50580D9A89D}"/>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9D16DC88-BE87-E61C-66BF-FC7AF416FEF1}"/>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54C78600-EAF2-4A8C-0C73-DEA62781BA6D}"/>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161717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02D2F-4620-93D3-6695-E4D960CB121A}"/>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EACC1088-4468-99AE-4E7D-8F73E2FFE1BF}"/>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DD36479D-78C2-1AAC-CA97-EF1B2197E244}"/>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3104643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9FF6B-513D-D0AF-E2B5-41267F120EF0}"/>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6F59CAD7-E26D-6ACE-C84A-ACB20C2C2F49}"/>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E5BD7FFA-F499-7FF7-675E-8AA73CE0FE96}"/>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4230238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9DA24-FAD7-1B80-E6CE-A49779EBA849}"/>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B4A12106-0A26-3FD1-9405-6C24B330449E}"/>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5E721DC5-A1AD-B3FD-27EC-866860C646A2}"/>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56791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5B99C-BA61-D14F-AC80-721CFA8390E4}"/>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42916422-6507-4C4A-ACD0-86EB85544B81}"/>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7ED7C22E-FBD4-0515-7E83-BBD720BA2203}"/>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3964214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0A3A8-45A3-385E-3DFA-149F4AED50D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F7E9DE71-68A7-6715-3C44-D6B9AEF3D990}"/>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DA871B71-D3DA-2D1A-CA69-8C3755D1A8A1}"/>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3591218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3D7A2-F2C6-B912-4B68-8788B74CF090}"/>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3E59AE11-B498-AFBC-988A-16743B943D6A}"/>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E04E66BA-C5D3-6C13-7E6F-3A0EE342BF82}"/>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715769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44EC7-B080-783F-FF9F-C4546909C683}"/>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5D8989C4-FFAD-BD2D-52F8-3F1E0B438013}"/>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9426AD1E-4101-E056-7D2A-023448635D16}"/>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117378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BC9B0-D0B8-3973-294B-A6A0F02BA711}"/>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8B3BBCDA-6351-8AA6-AF89-BCE2E1C8F5E7}"/>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D74B986D-3C31-0C1C-4634-700F3137A371}"/>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0098871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77282-F720-EB3F-BC16-9042CE6C7AA0}"/>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A593CE9F-C479-B2A6-D424-3B834EE6604A}"/>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AC4FD33A-5DCA-9425-4773-1D2401D1CF38}"/>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9624478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C3B5B-64C6-0685-4938-6958CBDF1504}"/>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8C1FC7EF-F393-FD46-1660-AF28EC86B505}"/>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67440439-58AB-13AC-42CA-6F97AEA28ACD}"/>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8735649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C44CF-7B23-69FC-1A42-AC8DB2A58763}"/>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DBC30B40-9D56-2D56-C823-DCFC4DE64605}"/>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9241CF1F-B483-83DA-F203-39E59871464D}"/>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7436683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1A244-F1B6-1036-9F2A-FF41DC328C51}"/>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8A5DA117-044E-09C9-21E4-82900B6183D3}"/>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052E42E0-1236-6655-9C71-1D5CD6EE554F}"/>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4010384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3BFFD-D4D2-AA43-1C20-E7CBAB21033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52BD04F7-7100-A4AA-0391-195669EA8573}"/>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F6D56059-6C40-ED0F-6561-0AB1A3CAF541}"/>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3430911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60713-9170-F7ED-D9AA-DA8795241296}"/>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CEBF50F6-42E4-16A8-4C22-CC475383D5D9}"/>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F130D4FF-F661-5125-98D5-89806278EB46}"/>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428127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0CF49-0595-1064-0E10-9F03CC2189F2}"/>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4901506D-E4AF-E6B9-07A5-13A59FA85128}"/>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14857025-0DAD-68D8-2844-68A3B64CBE3C}"/>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924341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9B73E-7F62-EB31-7B6B-FD9F9CDCC040}"/>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E2C0CCF1-BB11-41AE-4312-16E2C9EC74D8}"/>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47BE480A-6FB8-76ED-E688-8E7BDBDF5020}"/>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32275206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0BFEB-6CE2-26EC-EF46-512FB06F8DFA}"/>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B8969373-15B4-E7DB-2706-DD7A1B48214F}"/>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F8C89048-682F-A232-A86A-7193A5B045CB}"/>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3739531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2504E-CE4A-0839-0BBD-D297B0F2CA5E}"/>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AC7239AC-BEE9-814B-E34A-DE93A4E26485}"/>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FBCF8B9A-0DA5-AF08-C90F-F5DCED111972}"/>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8586588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D657D-394E-8918-AD48-0C9642E97BA9}"/>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6114E816-9CB0-8682-6330-11CECC1DFCCD}"/>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75496948-B0AC-EA7B-1412-DC1868F3DF0A}"/>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6708550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4DA53-6A96-5C09-AE22-22D9D7A03C59}"/>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CD64FF4E-44C1-8CD9-B52F-AA99A1A05DAD}"/>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2E6E44D0-85ED-AE0E-0087-E38086F8149C}"/>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3201592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FB368-C081-8E2E-42A4-EC165B0288D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3704FB19-1CED-7791-F109-035C2137ABBB}"/>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633989A1-3098-1B5B-813F-D0D8F9AE5FF3}"/>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3582082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00DB9-8CF1-73C2-4AEA-43D978B3B750}"/>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0FDAF646-403D-599F-B412-E3DF9BC879A1}"/>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58FCCC24-864D-0335-FD75-520514165C6C}"/>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42910823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AD020-CC4C-72B1-0B6F-71BA95105401}"/>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939D2B55-0A19-A1C1-7B26-D4CC32FE5D10}"/>
              </a:ext>
            </a:extLst>
          </p:cNvPr>
          <p:cNvSpPr>
            <a:spLocks noGrp="1" noRot="1" noChangeAspect="1"/>
          </p:cNvSpPr>
          <p:nvPr>
            <p:ph type="sldImg"/>
          </p:nvPr>
        </p:nvSpPr>
        <p:spPr>
          <a:xfrm>
            <a:off x="381000" y="685800"/>
            <a:ext cx="6096000" cy="3429000"/>
          </a:xfrm>
        </p:spPr>
      </p:sp>
      <p:sp>
        <p:nvSpPr>
          <p:cNvPr id="3" name="Θέση σημειώσεων 2">
            <a:extLst>
              <a:ext uri="{FF2B5EF4-FFF2-40B4-BE49-F238E27FC236}">
                <a16:creationId xmlns:a16="http://schemas.microsoft.com/office/drawing/2014/main" id="{A6CDCCD2-5674-45FA-E352-887A79A82276}"/>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40727239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81000" y="685800"/>
            <a:ext cx="6096000" cy="3429000"/>
          </a:xfrm>
        </p:spPr>
      </p:sp>
      <p:sp>
        <p:nvSpPr>
          <p:cNvPr id="3" name="Θέση σημειώσεων 2"/>
          <p:cNvSpPr>
            <a:spLocks noGrp="1"/>
          </p:cNvSpPr>
          <p:nvPr>
            <p:ph type="body" idx="1"/>
          </p:nvPr>
        </p:nvSpPr>
        <p:spPr/>
        <p:txBody>
          <a:bodyPr/>
          <a:lstStyle/>
          <a:p>
            <a:endParaRPr lang="el-GR"/>
          </a:p>
        </p:txBody>
      </p:sp>
    </p:spTree>
    <p:extLst>
      <p:ext uri="{BB962C8B-B14F-4D97-AF65-F5344CB8AC3E}">
        <p14:creationId xmlns:p14="http://schemas.microsoft.com/office/powerpoint/2010/main" val="228821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16" name="Group 15"/>
          <p:cNvGrpSpPr/>
          <p:nvPr/>
        </p:nvGrpSpPr>
        <p:grpSpPr>
          <a:xfrm>
            <a:off x="0" y="-16933"/>
            <a:ext cx="24384000" cy="13732934"/>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3014134" y="4809068"/>
            <a:ext cx="15533872" cy="3292604"/>
          </a:xfrm>
        </p:spPr>
        <p:txBody>
          <a:bodyPr anchor="b">
            <a:noAutofit/>
          </a:bodyPr>
          <a:lstStyle>
            <a:lvl1pPr algn="r">
              <a:defRPr sz="10800">
                <a:solidFill>
                  <a:schemeClr val="accent1"/>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3014134" y="8101667"/>
            <a:ext cx="15533872" cy="2193798"/>
          </a:xfrm>
        </p:spPr>
        <p:txBody>
          <a:bodyPr anchor="t"/>
          <a:lstStyle>
            <a:lvl1pPr marL="0" indent="0" algn="r">
              <a:buNone/>
              <a:defRPr>
                <a:solidFill>
                  <a:schemeClr val="tx1">
                    <a:lumMod val="50000"/>
                    <a:lumOff val="50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smtClean="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47508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smtClean="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4010523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354670" y="5401735"/>
            <a:ext cx="17193336" cy="3653162"/>
          </a:xfrm>
        </p:spPr>
        <p:txBody>
          <a:bodyPr anchor="b"/>
          <a:lstStyle>
            <a:lvl1pPr algn="l">
              <a:defRPr sz="8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54670" y="9054896"/>
            <a:ext cx="17193336" cy="1720800"/>
          </a:xfrm>
        </p:spPr>
        <p:txBody>
          <a:bodyPr anchor="t"/>
          <a:lstStyle>
            <a:lvl1pPr marL="0" indent="0" algn="l">
              <a:buNone/>
              <a:defRPr sz="4000">
                <a:solidFill>
                  <a:schemeClr val="tx1">
                    <a:lumMod val="50000"/>
                    <a:lumOff val="50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20EBB0C4-6273-4C6E-B9BD-2EDC30F1CD52}" type="datetimeFigureOut">
              <a:rPr lang="en-US" smtClean="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2082444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354669" y="4321178"/>
            <a:ext cx="8368070" cy="7761544"/>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10179940" y="4321179"/>
            <a:ext cx="8368068" cy="7761546"/>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t>10/28/2025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427006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51491" y="4321966"/>
            <a:ext cx="8371246" cy="1152524"/>
          </a:xfrm>
        </p:spPr>
        <p:txBody>
          <a:bodyPr anchor="b">
            <a:noAutofit/>
          </a:bodyPr>
          <a:lstStyle>
            <a:lvl1pPr marL="0" indent="0">
              <a:buNone/>
              <a:defRPr sz="4800" b="0"/>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l-GR"/>
              <a:t>Στυλ κειμένου υποδείγματος</a:t>
            </a:r>
          </a:p>
        </p:txBody>
      </p:sp>
      <p:sp>
        <p:nvSpPr>
          <p:cNvPr id="4" name="Content Placeholder 3"/>
          <p:cNvSpPr>
            <a:spLocks noGrp="1"/>
          </p:cNvSpPr>
          <p:nvPr>
            <p:ph sz="half" idx="2"/>
          </p:nvPr>
        </p:nvSpPr>
        <p:spPr>
          <a:xfrm>
            <a:off x="1351491" y="5474491"/>
            <a:ext cx="8371246" cy="6608234"/>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10176766" y="4321966"/>
            <a:ext cx="8371236" cy="1152524"/>
          </a:xfrm>
        </p:spPr>
        <p:txBody>
          <a:bodyPr anchor="b">
            <a:noAutofit/>
          </a:bodyPr>
          <a:lstStyle>
            <a:lvl1pPr marL="0" indent="0">
              <a:buNone/>
              <a:defRPr sz="4800" b="0"/>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l-GR"/>
              <a:t>Στυλ κειμένου υποδείγματος</a:t>
            </a:r>
          </a:p>
        </p:txBody>
      </p:sp>
      <p:sp>
        <p:nvSpPr>
          <p:cNvPr id="6" name="Content Placeholder 5"/>
          <p:cNvSpPr>
            <a:spLocks noGrp="1"/>
          </p:cNvSpPr>
          <p:nvPr>
            <p:ph sz="quarter" idx="4"/>
          </p:nvPr>
        </p:nvSpPr>
        <p:spPr>
          <a:xfrm>
            <a:off x="10176769" y="5474491"/>
            <a:ext cx="8371234" cy="6608234"/>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smtClean="0"/>
              <a:t>10/28/2025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1592638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1354668" y="1219200"/>
            <a:ext cx="17193336" cy="2641600"/>
          </a:xfrm>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smtClean="0"/>
              <a:t>10/28/2025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2467230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t>10/28/2025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598045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354668" y="2997208"/>
            <a:ext cx="7709056" cy="2556932"/>
          </a:xfrm>
        </p:spPr>
        <p:txBody>
          <a:bodyPr anchor="b">
            <a:normAutofit/>
          </a:bodyPr>
          <a:lstStyle>
            <a:lvl1pPr>
              <a:defRPr sz="40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9520923" y="1029849"/>
            <a:ext cx="9027082" cy="11052874"/>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354668" y="5554139"/>
            <a:ext cx="7709056" cy="5168898"/>
          </a:xfrm>
        </p:spPr>
        <p:txBody>
          <a:bodyPr>
            <a:normAutofit/>
          </a:bodyPr>
          <a:lstStyle>
            <a:lvl1pPr marL="0" indent="0">
              <a:buNone/>
              <a:defRPr sz="2800"/>
            </a:lvl1pPr>
            <a:lvl2pPr marL="914126" indent="0">
              <a:buNone/>
              <a:defRPr sz="2800"/>
            </a:lvl2pPr>
            <a:lvl3pPr marL="1828252" indent="0">
              <a:buNone/>
              <a:defRPr sz="2400"/>
            </a:lvl3pPr>
            <a:lvl4pPr marL="2742378" indent="0">
              <a:buNone/>
              <a:defRPr sz="2000"/>
            </a:lvl4pPr>
            <a:lvl5pPr marL="3656502" indent="0">
              <a:buNone/>
              <a:defRPr sz="2000"/>
            </a:lvl5pPr>
            <a:lvl6pPr marL="4570628" indent="0">
              <a:buNone/>
              <a:defRPr sz="2000"/>
            </a:lvl6pPr>
            <a:lvl7pPr marL="5484754" indent="0">
              <a:buNone/>
              <a:defRPr sz="2000"/>
            </a:lvl7pPr>
            <a:lvl8pPr marL="6398880" indent="0">
              <a:buNone/>
              <a:defRPr sz="2000"/>
            </a:lvl8pPr>
            <a:lvl9pPr marL="7313006" indent="0">
              <a:buNone/>
              <a:defRPr sz="2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32ABBEA6-7C60-4B02-AE87-00D78D8422AF}" type="datetimeFigureOut">
              <a:rPr lang="en-US" smtClean="0"/>
              <a:t>10/28/2025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3432877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354669" y="9601200"/>
            <a:ext cx="17193334" cy="1133476"/>
          </a:xfrm>
        </p:spPr>
        <p:txBody>
          <a:bodyPr anchor="b">
            <a:normAutofit/>
          </a:bodyPr>
          <a:lstStyle>
            <a:lvl1pPr algn="l">
              <a:defRPr sz="48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354668" y="1219200"/>
            <a:ext cx="17193336" cy="7691436"/>
          </a:xfrm>
        </p:spPr>
        <p:txBody>
          <a:bodyPr anchor="t">
            <a:normAutofit/>
          </a:bodyPr>
          <a:lstStyle>
            <a:lvl1pPr marL="0" indent="0" algn="ctr">
              <a:buNone/>
              <a:defRPr sz="3200"/>
            </a:lvl1pPr>
            <a:lvl2pPr marL="914400" indent="0">
              <a:buNone/>
              <a:defRPr sz="3200"/>
            </a:lvl2pPr>
            <a:lvl3pPr marL="1828800" indent="0">
              <a:buNone/>
              <a:defRPr sz="3200"/>
            </a:lvl3pPr>
            <a:lvl4pPr marL="2743200" indent="0">
              <a:buNone/>
              <a:defRPr sz="3200"/>
            </a:lvl4pPr>
            <a:lvl5pPr marL="3657600" indent="0">
              <a:buNone/>
              <a:defRPr sz="3200"/>
            </a:lvl5pPr>
            <a:lvl6pPr marL="4572000" indent="0">
              <a:buNone/>
              <a:defRPr sz="3200"/>
            </a:lvl6pPr>
            <a:lvl7pPr marL="5486400" indent="0">
              <a:buNone/>
              <a:defRPr sz="3200"/>
            </a:lvl7pPr>
            <a:lvl8pPr marL="6400800" indent="0">
              <a:buNone/>
              <a:defRPr sz="3200"/>
            </a:lvl8pPr>
            <a:lvl9pPr marL="7315200" indent="0">
              <a:buNone/>
              <a:defRPr sz="32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354669" y="10734676"/>
            <a:ext cx="17193334" cy="1348048"/>
          </a:xfrm>
        </p:spPr>
        <p:txBody>
          <a:bodyPr>
            <a:normAutofit/>
          </a:bodyPr>
          <a:lstStyle>
            <a:lvl1pPr marL="0" indent="0">
              <a:buNone/>
              <a:defRPr sz="24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l-GR"/>
              <a:t>Στυλ κειμένου υποδείγματος</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l-GR" smtClean="0"/>
              <a:t>‹#›</a:t>
            </a:fld>
            <a:endParaRPr lang="el-GR"/>
          </a:p>
        </p:txBody>
      </p:sp>
      <p:sp>
        <p:nvSpPr>
          <p:cNvPr id="5" name="Date Placeholder 4"/>
          <p:cNvSpPr>
            <a:spLocks noGrp="1"/>
          </p:cNvSpPr>
          <p:nvPr>
            <p:ph type="dt" sz="half" idx="10"/>
          </p:nvPr>
        </p:nvSpPr>
        <p:spPr/>
        <p:txBody>
          <a:bodyPr/>
          <a:lstStyle/>
          <a:p>
            <a:fld id="{C9CAD897-D46E-4AD2-BD9B-49DD3E640873}" type="datetimeFigureOut">
              <a:rPr lang="en-US" smtClean="0"/>
              <a:t>10/28/2025</a:t>
            </a:fld>
            <a:endParaRPr lang="en-US" dirty="0"/>
          </a:p>
        </p:txBody>
      </p:sp>
    </p:spTree>
    <p:extLst>
      <p:ext uri="{BB962C8B-B14F-4D97-AF65-F5344CB8AC3E}">
        <p14:creationId xmlns:p14="http://schemas.microsoft.com/office/powerpoint/2010/main" val="830456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354670" y="1219200"/>
            <a:ext cx="17193336" cy="6807200"/>
          </a:xfrm>
        </p:spPr>
        <p:txBody>
          <a:bodyPr anchor="ctr">
            <a:normAutofit/>
          </a:bodyPr>
          <a:lstStyle>
            <a:lvl1pPr algn="l">
              <a:defRPr sz="88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54670" y="8940800"/>
            <a:ext cx="17193336" cy="3141924"/>
          </a:xfrm>
        </p:spPr>
        <p:txBody>
          <a:bodyPr anchor="ctr">
            <a:normAutofit/>
          </a:bodyPr>
          <a:lstStyle>
            <a:lvl1pPr marL="0" indent="0" algn="l">
              <a:buNone/>
              <a:defRPr sz="3600">
                <a:solidFill>
                  <a:schemeClr val="tx1">
                    <a:lumMod val="75000"/>
                    <a:lumOff val="25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98624D31-43A5-475A-80CF-332C9F6DCF35}" type="datetimeFigureOut">
              <a:rPr lang="en-US" smtClean="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1400826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862668" y="1219200"/>
            <a:ext cx="16188268" cy="6045200"/>
          </a:xfrm>
        </p:spPr>
        <p:txBody>
          <a:bodyPr anchor="ctr">
            <a:normAutofit/>
          </a:bodyPr>
          <a:lstStyle>
            <a:lvl1pPr algn="l">
              <a:defRPr sz="88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2732278" y="7264400"/>
            <a:ext cx="14449048" cy="762000"/>
          </a:xfrm>
        </p:spPr>
        <p:txBody>
          <a:bodyPr anchor="ctr">
            <a:noAutofit/>
          </a:bodyPr>
          <a:lstStyle>
            <a:lvl1pPr marL="0" indent="0">
              <a:buFontTx/>
              <a:buNone/>
              <a:defRPr sz="3200">
                <a:solidFill>
                  <a:schemeClr val="tx1">
                    <a:lumMod val="50000"/>
                    <a:lumOff val="50000"/>
                  </a:schemeClr>
                </a:solidFill>
              </a:defRPr>
            </a:lvl1pPr>
            <a:lvl2pPr marL="914400" indent="0">
              <a:buFontTx/>
              <a:buNone/>
              <a:defRPr/>
            </a:lvl2pPr>
            <a:lvl3pPr marL="1828800" indent="0">
              <a:buFontTx/>
              <a:buNone/>
              <a:defRPr/>
            </a:lvl3pPr>
            <a:lvl4pPr marL="2743200" indent="0">
              <a:buFontTx/>
              <a:buNone/>
              <a:defRPr/>
            </a:lvl4pPr>
            <a:lvl5pPr marL="36576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1354670" y="8940800"/>
            <a:ext cx="17193336" cy="3141924"/>
          </a:xfrm>
        </p:spPr>
        <p:txBody>
          <a:bodyPr anchor="ctr">
            <a:normAutofit/>
          </a:bodyPr>
          <a:lstStyle>
            <a:lvl1pPr marL="0" indent="0" algn="l">
              <a:buNone/>
              <a:defRPr sz="3600">
                <a:solidFill>
                  <a:schemeClr val="tx1">
                    <a:lumMod val="75000"/>
                    <a:lumOff val="25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98624D31-43A5-475A-80CF-332C9F6DCF35}" type="datetimeFigureOut">
              <a:rPr lang="en-US" smtClean="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l-GR" smtClean="0"/>
              <a:t>‹#›</a:t>
            </a:fld>
            <a:endParaRPr lang="el-GR"/>
          </a:p>
        </p:txBody>
      </p:sp>
      <p:sp>
        <p:nvSpPr>
          <p:cNvPr id="24" name="TextBox 23"/>
          <p:cNvSpPr txBox="1"/>
          <p:nvPr/>
        </p:nvSpPr>
        <p:spPr>
          <a:xfrm>
            <a:off x="1083740" y="1580756"/>
            <a:ext cx="1219200" cy="1169552"/>
          </a:xfrm>
          <a:prstGeom prst="rect">
            <a:avLst/>
          </a:prstGeom>
        </p:spPr>
        <p:txBody>
          <a:bodyPr vert="horz" lIns="182880" tIns="91440" rIns="182880" bIns="91440" rtlCol="0" anchor="ctr">
            <a:noAutofit/>
          </a:bodyPr>
          <a:lstStyle/>
          <a:p>
            <a:pPr lvl="0"/>
            <a:r>
              <a:rPr lang="en-US" sz="1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7786022" y="5773112"/>
            <a:ext cx="1219200" cy="1169552"/>
          </a:xfrm>
          <a:prstGeom prst="rect">
            <a:avLst/>
          </a:prstGeom>
        </p:spPr>
        <p:txBody>
          <a:bodyPr vert="horz" lIns="182880" tIns="91440" rIns="182880" bIns="91440" rtlCol="0" anchor="ctr">
            <a:noAutofit/>
          </a:bodyPr>
          <a:lstStyle/>
          <a:p>
            <a:pPr lvl="0"/>
            <a:r>
              <a:rPr lang="en-US" sz="1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70156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354670" y="3863976"/>
            <a:ext cx="17193336" cy="5190920"/>
          </a:xfrm>
        </p:spPr>
        <p:txBody>
          <a:bodyPr anchor="b">
            <a:normAutofit/>
          </a:bodyPr>
          <a:lstStyle>
            <a:lvl1pPr algn="l">
              <a:defRPr sz="88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54670" y="9054896"/>
            <a:ext cx="17193336" cy="3027828"/>
          </a:xfrm>
        </p:spPr>
        <p:txBody>
          <a:bodyPr anchor="t">
            <a:normAutofit/>
          </a:bodyPr>
          <a:lstStyle>
            <a:lvl1pPr marL="0" indent="0" algn="l">
              <a:buNone/>
              <a:defRPr sz="3600">
                <a:solidFill>
                  <a:schemeClr val="tx1">
                    <a:lumMod val="75000"/>
                    <a:lumOff val="25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98624D31-43A5-475A-80CF-332C9F6DCF35}" type="datetimeFigureOut">
              <a:rPr lang="en-US" smtClean="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1528577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862668" y="1219200"/>
            <a:ext cx="16188268" cy="6045200"/>
          </a:xfrm>
        </p:spPr>
        <p:txBody>
          <a:bodyPr anchor="ctr">
            <a:normAutofit/>
          </a:bodyPr>
          <a:lstStyle>
            <a:lvl1pPr algn="l">
              <a:defRPr sz="88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1354665" y="8026400"/>
            <a:ext cx="17193338" cy="1028496"/>
          </a:xfrm>
        </p:spPr>
        <p:txBody>
          <a:bodyPr anchor="b">
            <a:noAutofit/>
          </a:bodyPr>
          <a:lstStyle>
            <a:lvl1pPr marL="0" indent="0">
              <a:buFontTx/>
              <a:buNone/>
              <a:defRPr sz="4800">
                <a:solidFill>
                  <a:schemeClr val="tx1">
                    <a:lumMod val="75000"/>
                    <a:lumOff val="25000"/>
                  </a:schemeClr>
                </a:solidFill>
              </a:defRPr>
            </a:lvl1pPr>
            <a:lvl2pPr marL="914400" indent="0">
              <a:buFontTx/>
              <a:buNone/>
              <a:defRPr/>
            </a:lvl2pPr>
            <a:lvl3pPr marL="1828800" indent="0">
              <a:buFontTx/>
              <a:buNone/>
              <a:defRPr/>
            </a:lvl3pPr>
            <a:lvl4pPr marL="2743200" indent="0">
              <a:buFontTx/>
              <a:buNone/>
              <a:defRPr/>
            </a:lvl4pPr>
            <a:lvl5pPr marL="36576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1354670" y="9054896"/>
            <a:ext cx="17193336" cy="3027828"/>
          </a:xfrm>
        </p:spPr>
        <p:txBody>
          <a:bodyPr anchor="t">
            <a:normAutofit/>
          </a:bodyPr>
          <a:lstStyle>
            <a:lvl1pPr marL="0" indent="0" algn="l">
              <a:buNone/>
              <a:defRPr sz="3600">
                <a:solidFill>
                  <a:schemeClr val="tx1">
                    <a:lumMod val="50000"/>
                    <a:lumOff val="50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98624D31-43A5-475A-80CF-332C9F6DCF35}" type="datetimeFigureOut">
              <a:rPr lang="en-US" smtClean="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l-GR" smtClean="0"/>
              <a:t>‹#›</a:t>
            </a:fld>
            <a:endParaRPr lang="el-GR"/>
          </a:p>
        </p:txBody>
      </p:sp>
      <p:sp>
        <p:nvSpPr>
          <p:cNvPr id="24" name="TextBox 23"/>
          <p:cNvSpPr txBox="1"/>
          <p:nvPr/>
        </p:nvSpPr>
        <p:spPr>
          <a:xfrm>
            <a:off x="1083740" y="1580756"/>
            <a:ext cx="1219200" cy="1169552"/>
          </a:xfrm>
          <a:prstGeom prst="rect">
            <a:avLst/>
          </a:prstGeom>
        </p:spPr>
        <p:txBody>
          <a:bodyPr vert="horz" lIns="182880" tIns="91440" rIns="182880" bIns="91440" rtlCol="0" anchor="ctr">
            <a:noAutofit/>
          </a:bodyPr>
          <a:lstStyle/>
          <a:p>
            <a:pPr lvl="0"/>
            <a:r>
              <a:rPr lang="en-US" sz="1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7786022" y="5773112"/>
            <a:ext cx="1219200" cy="1169552"/>
          </a:xfrm>
          <a:prstGeom prst="rect">
            <a:avLst/>
          </a:prstGeom>
        </p:spPr>
        <p:txBody>
          <a:bodyPr vert="horz" lIns="182880" tIns="91440" rIns="182880" bIns="91440" rtlCol="0" anchor="ctr">
            <a:noAutofit/>
          </a:bodyPr>
          <a:lstStyle/>
          <a:p>
            <a:pPr lvl="0"/>
            <a:r>
              <a:rPr lang="en-US" sz="1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11377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371599" y="1219200"/>
            <a:ext cx="17176406" cy="6045200"/>
          </a:xfrm>
        </p:spPr>
        <p:txBody>
          <a:bodyPr anchor="ctr">
            <a:normAutofit/>
          </a:bodyPr>
          <a:lstStyle>
            <a:lvl1pPr algn="l">
              <a:defRPr sz="88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1354665" y="8026400"/>
            <a:ext cx="17193338" cy="1028496"/>
          </a:xfrm>
        </p:spPr>
        <p:txBody>
          <a:bodyPr anchor="b">
            <a:noAutofit/>
          </a:bodyPr>
          <a:lstStyle>
            <a:lvl1pPr marL="0" indent="0">
              <a:buFontTx/>
              <a:buNone/>
              <a:defRPr sz="4800">
                <a:solidFill>
                  <a:schemeClr val="accent1"/>
                </a:solidFill>
              </a:defRPr>
            </a:lvl1pPr>
            <a:lvl2pPr marL="914400" indent="0">
              <a:buFontTx/>
              <a:buNone/>
              <a:defRPr/>
            </a:lvl2pPr>
            <a:lvl3pPr marL="1828800" indent="0">
              <a:buFontTx/>
              <a:buNone/>
              <a:defRPr/>
            </a:lvl3pPr>
            <a:lvl4pPr marL="2743200" indent="0">
              <a:buFontTx/>
              <a:buNone/>
              <a:defRPr/>
            </a:lvl4pPr>
            <a:lvl5pPr marL="36576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1354670" y="9054896"/>
            <a:ext cx="17193336" cy="3027828"/>
          </a:xfrm>
        </p:spPr>
        <p:txBody>
          <a:bodyPr anchor="t">
            <a:normAutofit/>
          </a:bodyPr>
          <a:lstStyle>
            <a:lvl1pPr marL="0" indent="0" algn="l">
              <a:buNone/>
              <a:defRPr sz="3600">
                <a:solidFill>
                  <a:schemeClr val="tx1">
                    <a:lumMod val="50000"/>
                    <a:lumOff val="50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98624D31-43A5-475A-80CF-332C9F6DCF35}" type="datetimeFigureOut">
              <a:rPr lang="en-US" smtClean="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4016702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3369095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935347" y="1219199"/>
            <a:ext cx="2609486" cy="10502902"/>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354670" y="1219200"/>
            <a:ext cx="14120300" cy="10502900"/>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smtClean="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1776693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16933"/>
            <a:ext cx="24384000" cy="13732934"/>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1354668" y="1219200"/>
            <a:ext cx="17193336" cy="264160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54668" y="4321179"/>
            <a:ext cx="17193336" cy="7761546"/>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14410267" y="12082725"/>
            <a:ext cx="1823878" cy="730250"/>
          </a:xfrm>
          <a:prstGeom prst="rect">
            <a:avLst/>
          </a:prstGeom>
        </p:spPr>
        <p:txBody>
          <a:bodyPr vert="horz" lIns="91440" tIns="45720" rIns="91440" bIns="45720" rtlCol="0" anchor="ctr"/>
          <a:lstStyle>
            <a:lvl1pPr algn="r">
              <a:defRPr sz="1800">
                <a:solidFill>
                  <a:schemeClr val="tx1">
                    <a:tint val="75000"/>
                  </a:schemeClr>
                </a:solidFill>
              </a:defRPr>
            </a:lvl1pPr>
          </a:lstStyle>
          <a:p>
            <a:fld id="{98624D31-43A5-475A-80CF-332C9F6DCF35}" type="datetimeFigureOut">
              <a:rPr lang="en-US" smtClean="0"/>
              <a:t>10/28/2025</a:t>
            </a:fld>
            <a:endParaRPr lang="en-US" dirty="0"/>
          </a:p>
        </p:txBody>
      </p:sp>
      <p:sp>
        <p:nvSpPr>
          <p:cNvPr id="5" name="Footer Placeholder 4"/>
          <p:cNvSpPr>
            <a:spLocks noGrp="1"/>
          </p:cNvSpPr>
          <p:nvPr>
            <p:ph type="ftr" sz="quarter" idx="3"/>
          </p:nvPr>
        </p:nvSpPr>
        <p:spPr>
          <a:xfrm>
            <a:off x="1354668" y="12082725"/>
            <a:ext cx="12595224" cy="730250"/>
          </a:xfrm>
          <a:prstGeom prst="rect">
            <a:avLst/>
          </a:prstGeom>
        </p:spPr>
        <p:txBody>
          <a:bodyPr vert="horz" lIns="91440" tIns="45720" rIns="91440" bIns="45720" rtlCol="0" anchor="ctr"/>
          <a:lstStyle>
            <a:lvl1pPr algn="l">
              <a:defRPr sz="1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7181327" y="12082725"/>
            <a:ext cx="1366678" cy="730250"/>
          </a:xfrm>
          <a:prstGeom prst="rect">
            <a:avLst/>
          </a:prstGeom>
        </p:spPr>
        <p:txBody>
          <a:bodyPr vert="horz" lIns="91440" tIns="45720" rIns="91440" bIns="45720" rtlCol="0" anchor="ctr"/>
          <a:lstStyle>
            <a:lvl1pPr algn="r">
              <a:defRPr sz="1800">
                <a:solidFill>
                  <a:schemeClr val="accent1"/>
                </a:solidFill>
              </a:defRPr>
            </a:lvl1pPr>
          </a:lstStyle>
          <a:p>
            <a:fld id="{86CB4B4D-7CA3-9044-876B-883B54F8677D}" type="slidenum">
              <a:rPr lang="el-GR" smtClean="0"/>
              <a:t>‹#›</a:t>
            </a:fld>
            <a:endParaRPr lang="el-GR"/>
          </a:p>
        </p:txBody>
      </p:sp>
    </p:spTree>
    <p:extLst>
      <p:ext uri="{BB962C8B-B14F-4D97-AF65-F5344CB8AC3E}">
        <p14:creationId xmlns:p14="http://schemas.microsoft.com/office/powerpoint/2010/main" val="1157891496"/>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 id="2147483803" r:id="rId16"/>
  </p:sldLayoutIdLst>
  <p:txStyles>
    <p:titleStyle>
      <a:lvl1pPr algn="l" defTabSz="914400" rtl="0" eaLnBrk="1" latinLnBrk="0" hangingPunct="1">
        <a:spcBef>
          <a:spcPct val="0"/>
        </a:spcBef>
        <a:buNone/>
        <a:defRPr sz="72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685800" indent="-685800" algn="l" defTabSz="914400" rtl="0" eaLnBrk="1" latinLnBrk="0" hangingPunct="1">
        <a:spcBef>
          <a:spcPts val="2000"/>
        </a:spcBef>
        <a:spcAft>
          <a:spcPts val="0"/>
        </a:spcAft>
        <a:buClr>
          <a:schemeClr val="accent1"/>
        </a:buClr>
        <a:buSzPct val="80000"/>
        <a:buFont typeface="Wingdings 3" charset="2"/>
        <a:buChar char=""/>
        <a:defRPr sz="3600" kern="1200">
          <a:solidFill>
            <a:schemeClr val="tx1">
              <a:lumMod val="75000"/>
              <a:lumOff val="25000"/>
            </a:schemeClr>
          </a:solidFill>
          <a:latin typeface="+mn-lt"/>
          <a:ea typeface="+mn-ea"/>
          <a:cs typeface="+mn-cs"/>
        </a:defRPr>
      </a:lvl1pPr>
      <a:lvl2pPr marL="1485900" indent="-571500" algn="l" defTabSz="914400" rtl="0" eaLnBrk="1" latinLnBrk="0" hangingPunct="1">
        <a:spcBef>
          <a:spcPts val="2000"/>
        </a:spcBef>
        <a:spcAft>
          <a:spcPts val="0"/>
        </a:spcAft>
        <a:buClr>
          <a:schemeClr val="accent1"/>
        </a:buClr>
        <a:buSzPct val="80000"/>
        <a:buFont typeface="Wingdings 3" charset="2"/>
        <a:buChar char=""/>
        <a:defRPr sz="3200" kern="1200">
          <a:solidFill>
            <a:schemeClr val="tx1">
              <a:lumMod val="75000"/>
              <a:lumOff val="25000"/>
            </a:schemeClr>
          </a:solidFill>
          <a:latin typeface="+mn-lt"/>
          <a:ea typeface="+mn-ea"/>
          <a:cs typeface="+mn-cs"/>
        </a:defRPr>
      </a:lvl2pPr>
      <a:lvl3pPr marL="2286000" indent="-457200" algn="l" defTabSz="914400" rtl="0" eaLnBrk="1" latinLnBrk="0" hangingPunct="1">
        <a:spcBef>
          <a:spcPts val="2000"/>
        </a:spcBef>
        <a:spcAft>
          <a:spcPts val="0"/>
        </a:spcAft>
        <a:buClr>
          <a:schemeClr val="accent1"/>
        </a:buClr>
        <a:buSzPct val="80000"/>
        <a:buFont typeface="Wingdings 3" charset="2"/>
        <a:buChar char=""/>
        <a:defRPr sz="2800" kern="1200">
          <a:solidFill>
            <a:schemeClr val="tx1">
              <a:lumMod val="75000"/>
              <a:lumOff val="25000"/>
            </a:schemeClr>
          </a:solidFill>
          <a:latin typeface="+mn-lt"/>
          <a:ea typeface="+mn-ea"/>
          <a:cs typeface="+mn-cs"/>
        </a:defRPr>
      </a:lvl3pPr>
      <a:lvl4pPr marL="3200400" indent="-457200" algn="l" defTabSz="914400" rtl="0" eaLnBrk="1" latinLnBrk="0" hangingPunct="1">
        <a:spcBef>
          <a:spcPts val="20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4pPr>
      <a:lvl5pPr marL="4114800" indent="-457200" algn="l" defTabSz="914400" rtl="0" eaLnBrk="1" latinLnBrk="0" hangingPunct="1">
        <a:spcBef>
          <a:spcPts val="20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5pPr>
      <a:lvl6pPr marL="5029200" indent="-457200" algn="l" defTabSz="914400" rtl="0" eaLnBrk="1" latinLnBrk="0" hangingPunct="1">
        <a:spcBef>
          <a:spcPts val="20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6pPr>
      <a:lvl7pPr marL="5943600" indent="-457200" algn="l" defTabSz="914400" rtl="0" eaLnBrk="1" latinLnBrk="0" hangingPunct="1">
        <a:spcBef>
          <a:spcPts val="20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7pPr>
      <a:lvl8pPr marL="6858000" indent="-457200" algn="l" defTabSz="914400" rtl="0" eaLnBrk="1" latinLnBrk="0" hangingPunct="1">
        <a:spcBef>
          <a:spcPts val="20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8pPr>
      <a:lvl9pPr marL="7772400" indent="-457200" algn="l" defTabSz="914400" rtl="0" eaLnBrk="1" latinLnBrk="0" hangingPunct="1">
        <a:spcBef>
          <a:spcPts val="20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3600" kern="1200">
          <a:solidFill>
            <a:schemeClr val="tx1"/>
          </a:solidFill>
          <a:latin typeface="+mn-lt"/>
          <a:ea typeface="+mn-ea"/>
          <a:cs typeface="+mn-cs"/>
        </a:defRPr>
      </a:lvl1pPr>
      <a:lvl2pPr marL="914400" algn="l" defTabSz="914400" rtl="0" eaLnBrk="1" latinLnBrk="0" hangingPunct="1">
        <a:defRPr sz="3600" kern="1200">
          <a:solidFill>
            <a:schemeClr val="tx1"/>
          </a:solidFill>
          <a:latin typeface="+mn-lt"/>
          <a:ea typeface="+mn-ea"/>
          <a:cs typeface="+mn-cs"/>
        </a:defRPr>
      </a:lvl2pPr>
      <a:lvl3pPr marL="1828800" algn="l" defTabSz="914400" rtl="0" eaLnBrk="1" latinLnBrk="0" hangingPunct="1">
        <a:defRPr sz="3600" kern="1200">
          <a:solidFill>
            <a:schemeClr val="tx1"/>
          </a:solidFill>
          <a:latin typeface="+mn-lt"/>
          <a:ea typeface="+mn-ea"/>
          <a:cs typeface="+mn-cs"/>
        </a:defRPr>
      </a:lvl3pPr>
      <a:lvl4pPr marL="2743200" algn="l" defTabSz="914400" rtl="0" eaLnBrk="1" latinLnBrk="0" hangingPunct="1">
        <a:defRPr sz="3600" kern="1200">
          <a:solidFill>
            <a:schemeClr val="tx1"/>
          </a:solidFill>
          <a:latin typeface="+mn-lt"/>
          <a:ea typeface="+mn-ea"/>
          <a:cs typeface="+mn-cs"/>
        </a:defRPr>
      </a:lvl4pPr>
      <a:lvl5pPr marL="3657600" algn="l" defTabSz="914400" rtl="0" eaLnBrk="1" latinLnBrk="0" hangingPunct="1">
        <a:defRPr sz="3600" kern="1200">
          <a:solidFill>
            <a:schemeClr val="tx1"/>
          </a:solidFill>
          <a:latin typeface="+mn-lt"/>
          <a:ea typeface="+mn-ea"/>
          <a:cs typeface="+mn-cs"/>
        </a:defRPr>
      </a:lvl5pPr>
      <a:lvl6pPr marL="4572000" algn="l" defTabSz="914400" rtl="0" eaLnBrk="1" latinLnBrk="0" hangingPunct="1">
        <a:defRPr sz="3600" kern="1200">
          <a:solidFill>
            <a:schemeClr val="tx1"/>
          </a:solidFill>
          <a:latin typeface="+mn-lt"/>
          <a:ea typeface="+mn-ea"/>
          <a:cs typeface="+mn-cs"/>
        </a:defRPr>
      </a:lvl6pPr>
      <a:lvl7pPr marL="5486400" algn="l" defTabSz="914400" rtl="0" eaLnBrk="1" latinLnBrk="0" hangingPunct="1">
        <a:defRPr sz="3600" kern="1200">
          <a:solidFill>
            <a:schemeClr val="tx1"/>
          </a:solidFill>
          <a:latin typeface="+mn-lt"/>
          <a:ea typeface="+mn-ea"/>
          <a:cs typeface="+mn-cs"/>
        </a:defRPr>
      </a:lvl7pPr>
      <a:lvl8pPr marL="6400800" algn="l" defTabSz="914400" rtl="0" eaLnBrk="1" latinLnBrk="0" hangingPunct="1">
        <a:defRPr sz="3600" kern="1200">
          <a:solidFill>
            <a:schemeClr val="tx1"/>
          </a:solidFill>
          <a:latin typeface="+mn-lt"/>
          <a:ea typeface="+mn-ea"/>
          <a:cs typeface="+mn-cs"/>
        </a:defRPr>
      </a:lvl8pPr>
      <a:lvl9pPr marL="7315200" algn="l" defTabSz="9144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bin"/><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Κυκλοφορω με ασφαλεια στουσ δρομουσ"/>
          <p:cNvSpPr txBox="1">
            <a:spLocks noGrp="1"/>
          </p:cNvSpPr>
          <p:nvPr>
            <p:ph type="ctrTitle"/>
          </p:nvPr>
        </p:nvSpPr>
        <p:spPr>
          <a:xfrm>
            <a:off x="508081" y="5480895"/>
            <a:ext cx="22618619" cy="4787153"/>
          </a:xfrm>
          <a:prstGeom prst="rect">
            <a:avLst/>
          </a:prstGeom>
        </p:spPr>
        <p:txBody>
          <a:bodyPr>
            <a:normAutofit/>
          </a:bodyPr>
          <a:lstStyle/>
          <a:p>
            <a:pPr algn="ctr"/>
            <a:r>
              <a:rPr lang="el-GR" sz="9600" b="1" dirty="0">
                <a:solidFill>
                  <a:schemeClr val="tx1"/>
                </a:solidFill>
                <a:effectLst/>
                <a:latin typeface="Arial" panose="020B0604020202020204" pitchFamily="34" charset="0"/>
                <a:ea typeface="Calibri" panose="020F0502020204030204" pitchFamily="34" charset="0"/>
              </a:rPr>
              <a:t>Μικτά Κλιμάκια Ελέγχου: </a:t>
            </a:r>
            <a:br>
              <a:rPr lang="el-GR" sz="9600" b="1" dirty="0">
                <a:solidFill>
                  <a:schemeClr val="tx1"/>
                </a:solidFill>
                <a:effectLst/>
                <a:latin typeface="Arial" panose="020B0604020202020204" pitchFamily="34" charset="0"/>
                <a:ea typeface="Calibri" panose="020F0502020204030204" pitchFamily="34" charset="0"/>
              </a:rPr>
            </a:br>
            <a:r>
              <a:rPr lang="el-GR" sz="9600" b="1" dirty="0">
                <a:solidFill>
                  <a:schemeClr val="tx1"/>
                </a:solidFill>
                <a:effectLst/>
                <a:latin typeface="Arial" panose="020B0604020202020204" pitchFamily="34" charset="0"/>
                <a:ea typeface="Calibri" panose="020F0502020204030204" pitchFamily="34" charset="0"/>
              </a:rPr>
              <a:t>Νομικό Πλαίσιο, Διαδικασίες και Υποχρεώσεις</a:t>
            </a:r>
            <a:endParaRPr sz="13300" dirty="0">
              <a:solidFill>
                <a:schemeClr val="tx1"/>
              </a:solidFill>
            </a:endParaRPr>
          </a:p>
        </p:txBody>
      </p:sp>
      <p:pic>
        <p:nvPicPr>
          <p:cNvPr id="6" name="Εικόνα 5">
            <a:extLst>
              <a:ext uri="{FF2B5EF4-FFF2-40B4-BE49-F238E27FC236}">
                <a16:creationId xmlns:a16="http://schemas.microsoft.com/office/drawing/2014/main" id="{1E159E00-D37B-9788-1D6D-80232256E2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81" y="337792"/>
            <a:ext cx="8665416" cy="4563786"/>
          </a:xfrm>
          <a:prstGeom prst="rect">
            <a:avLst/>
          </a:prstGeom>
        </p:spPr>
      </p:pic>
      <p:sp>
        <p:nvSpPr>
          <p:cNvPr id="3" name="TextBox 2">
            <a:extLst>
              <a:ext uri="{FF2B5EF4-FFF2-40B4-BE49-F238E27FC236}">
                <a16:creationId xmlns:a16="http://schemas.microsoft.com/office/drawing/2014/main" id="{721D3419-C9FD-433F-95A8-A3EE34164A3D}"/>
              </a:ext>
            </a:extLst>
          </p:cNvPr>
          <p:cNvSpPr txBox="1"/>
          <p:nvPr/>
        </p:nvSpPr>
        <p:spPr>
          <a:xfrm>
            <a:off x="1864930" y="11460619"/>
            <a:ext cx="20736233" cy="15860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21531" rtl="0" fontAlgn="auto" latinLnBrk="0" hangingPunct="0">
              <a:lnSpc>
                <a:spcPct val="80000"/>
              </a:lnSpc>
              <a:spcBef>
                <a:spcPts val="400"/>
              </a:spcBef>
              <a:spcAft>
                <a:spcPts val="0"/>
              </a:spcAft>
              <a:buClrTx/>
              <a:buSzTx/>
              <a:buFontTx/>
              <a:buNone/>
              <a:tabLst>
                <a:tab pos="812800" algn="l"/>
              </a:tabLst>
            </a:pPr>
            <a:r>
              <a:rPr kumimoji="0" lang="el-GR" sz="3600" b="1" i="1" u="none" strike="noStrike" cap="none" spc="-26" normalizeH="0" baseline="0" dirty="0">
                <a:ln>
                  <a:noFill/>
                </a:ln>
                <a:solidFill>
                  <a:srgbClr val="000000"/>
                </a:solidFill>
                <a:effectLst/>
                <a:uFillTx/>
                <a:latin typeface="Graphik Compact Regular"/>
                <a:ea typeface="Graphik Compact Regular"/>
                <a:cs typeface="Graphik Compact Regular"/>
                <a:sym typeface="Graphik Compact Regular"/>
              </a:rPr>
              <a:t>Σταυρούλα </a:t>
            </a:r>
            <a:r>
              <a:rPr kumimoji="0" lang="el-GR" sz="3600" b="1" i="1" u="none" strike="noStrike" cap="none" spc="-26" normalizeH="0" baseline="0" dirty="0" err="1">
                <a:ln>
                  <a:noFill/>
                </a:ln>
                <a:solidFill>
                  <a:srgbClr val="000000"/>
                </a:solidFill>
                <a:effectLst/>
                <a:uFillTx/>
                <a:latin typeface="Graphik Compact Regular"/>
                <a:ea typeface="Graphik Compact Regular"/>
                <a:cs typeface="Graphik Compact Regular"/>
                <a:sym typeface="Graphik Compact Regular"/>
              </a:rPr>
              <a:t>Κυρτζίδου</a:t>
            </a:r>
            <a:endParaRPr kumimoji="0" lang="el-GR" sz="3600" b="1" i="1" u="none" strike="noStrike" cap="none" spc="-26" normalizeH="0" baseline="0" dirty="0">
              <a:ln>
                <a:noFill/>
              </a:ln>
              <a:solidFill>
                <a:srgbClr val="000000"/>
              </a:solidFill>
              <a:effectLst/>
              <a:uFillTx/>
              <a:latin typeface="Graphik Compact Regular"/>
              <a:ea typeface="Graphik Compact Regular"/>
              <a:cs typeface="Graphik Compact Regular"/>
              <a:sym typeface="Graphik Compact Regular"/>
            </a:endParaRPr>
          </a:p>
          <a:p>
            <a:pPr marL="0" marR="0" indent="0" algn="r" defTabSz="821531" rtl="0" fontAlgn="auto" latinLnBrk="0" hangingPunct="0">
              <a:lnSpc>
                <a:spcPct val="80000"/>
              </a:lnSpc>
              <a:spcBef>
                <a:spcPts val="400"/>
              </a:spcBef>
              <a:spcAft>
                <a:spcPts val="0"/>
              </a:spcAft>
              <a:buClrTx/>
              <a:buSzTx/>
              <a:buFontTx/>
              <a:buNone/>
              <a:tabLst>
                <a:tab pos="812800" algn="l"/>
              </a:tabLst>
            </a:pPr>
            <a:r>
              <a:rPr lang="el-GR" sz="3600" b="1" i="1" dirty="0"/>
              <a:t>Μηχανολόγος Μηχανικός </a:t>
            </a:r>
            <a:r>
              <a:rPr lang="el-GR" sz="3600" b="1" i="1" dirty="0" err="1"/>
              <a:t>Msc</a:t>
            </a:r>
            <a:r>
              <a:rPr lang="el-GR" sz="3600" b="1" i="1" dirty="0"/>
              <a:t> Α.Π.Θ.</a:t>
            </a:r>
          </a:p>
          <a:p>
            <a:pPr marL="0" marR="0" indent="0" algn="r" defTabSz="821531" rtl="0" fontAlgn="auto" latinLnBrk="0" hangingPunct="0">
              <a:lnSpc>
                <a:spcPct val="80000"/>
              </a:lnSpc>
              <a:spcBef>
                <a:spcPts val="400"/>
              </a:spcBef>
              <a:spcAft>
                <a:spcPts val="0"/>
              </a:spcAft>
              <a:buClrTx/>
              <a:buSzTx/>
              <a:buFontTx/>
              <a:buNone/>
              <a:tabLst>
                <a:tab pos="812800" algn="l"/>
              </a:tabLst>
            </a:pPr>
            <a:r>
              <a:rPr kumimoji="0" lang="el-GR" sz="3600" b="1" i="1" u="none" strike="noStrike" cap="none" spc="-26" normalizeH="0" baseline="0" dirty="0">
                <a:ln>
                  <a:noFill/>
                </a:ln>
                <a:solidFill>
                  <a:srgbClr val="000000"/>
                </a:solidFill>
                <a:effectLst/>
                <a:uFillTx/>
                <a:latin typeface="Graphik Compact Regular"/>
                <a:ea typeface="Graphik Compact Regular"/>
                <a:cs typeface="Graphik Compact Regular"/>
                <a:sym typeface="Graphik Compact Regular"/>
              </a:rPr>
              <a:t>Αν. Προϊσταμένη Διεύθυνσης Μεταφορών και Επικοινωνιών Π.Ε. Έβρου</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22853-9E79-F694-FBCF-87B6C141717B}"/>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114254B1-8BFF-AA31-B820-9BD182951C01}"/>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C1031AF3-082B-E3CC-8919-EE6F8AFF496F}"/>
              </a:ext>
            </a:extLst>
          </p:cNvPr>
          <p:cNvSpPr txBox="1">
            <a:spLocks noGrp="1"/>
          </p:cNvSpPr>
          <p:nvPr>
            <p:ph type="subTitle" idx="1"/>
          </p:nvPr>
        </p:nvSpPr>
        <p:spPr>
          <a:xfrm>
            <a:off x="1298349" y="3360369"/>
            <a:ext cx="21869401" cy="8506970"/>
          </a:xfrm>
          <a:prstGeom prst="rect">
            <a:avLst/>
          </a:prstGeom>
        </p:spPr>
        <p:txBody>
          <a:bodyPr>
            <a:normAutofit/>
          </a:bodyPr>
          <a:lstStyle/>
          <a:p>
            <a:pPr algn="ctr" defTabSz="584200">
              <a:spcBef>
                <a:spcPts val="3300"/>
              </a:spcBef>
              <a:defRPr sz="4000" cap="none" spc="0"/>
            </a:pPr>
            <a:r>
              <a:rPr lang="el-GR" sz="4400" dirty="0">
                <a:solidFill>
                  <a:schemeClr val="tx1"/>
                </a:solidFill>
              </a:rPr>
              <a:t> </a:t>
            </a:r>
            <a:r>
              <a:rPr lang="el-GR" sz="6500" b="1" dirty="0">
                <a:solidFill>
                  <a:schemeClr val="tx1"/>
                </a:solidFill>
              </a:rPr>
              <a:t>Νομικό Πλαίσιο:</a:t>
            </a:r>
          </a:p>
          <a:p>
            <a:pPr algn="ctr" defTabSz="584200">
              <a:spcBef>
                <a:spcPts val="3300"/>
              </a:spcBef>
              <a:defRPr sz="4000" cap="none" spc="0"/>
            </a:pPr>
            <a:endParaRPr lang="el-GR" sz="6500" b="1" dirty="0">
              <a:solidFill>
                <a:schemeClr val="tx1"/>
              </a:solidFill>
            </a:endParaRPr>
          </a:p>
          <a:p>
            <a:pPr marL="571500" indent="-571500" algn="just" defTabSz="584200">
              <a:spcBef>
                <a:spcPts val="3300"/>
              </a:spcBef>
              <a:buFont typeface="Wingdings" panose="05000000000000000000" pitchFamily="2" charset="2"/>
              <a:buChar char="q"/>
              <a:defRPr sz="4000" cap="none" spc="0"/>
            </a:pPr>
            <a:r>
              <a:rPr lang="el-GR" sz="4400" b="1" dirty="0">
                <a:solidFill>
                  <a:schemeClr val="tx1"/>
                </a:solidFill>
              </a:rPr>
              <a:t>Ν. 3446/06 </a:t>
            </a:r>
            <a:r>
              <a:rPr lang="el-GR" sz="4400" dirty="0">
                <a:solidFill>
                  <a:schemeClr val="tx1"/>
                </a:solidFill>
              </a:rPr>
              <a:t>(ΦΕΚ 49 Α/10-3-2006) : Οργάνωση και λειτουργία αρχών ελέγχου κυκλοφορίας των οχημάτων - Ρυθμίσεις για τις επιβατικές μεταφορές και άλλες διατάξεις.</a:t>
            </a:r>
          </a:p>
          <a:p>
            <a:pPr marL="571500" indent="-571500" algn="just" defTabSz="584200">
              <a:spcBef>
                <a:spcPts val="3300"/>
              </a:spcBef>
              <a:buFont typeface="Wingdings" panose="05000000000000000000" pitchFamily="2" charset="2"/>
              <a:buChar char="Ø"/>
              <a:defRPr sz="4000" cap="none" spc="0"/>
            </a:pPr>
            <a:endParaRPr lang="el-GR" sz="4400" dirty="0">
              <a:solidFill>
                <a:schemeClr val="tx1"/>
              </a:solidFill>
            </a:endParaRPr>
          </a:p>
        </p:txBody>
      </p:sp>
    </p:spTree>
    <p:extLst>
      <p:ext uri="{BB962C8B-B14F-4D97-AF65-F5344CB8AC3E}">
        <p14:creationId xmlns:p14="http://schemas.microsoft.com/office/powerpoint/2010/main" val="3924983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Κυκλοφορω με ασφαλεια στουσ δρομουσ"/>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p:cNvSpPr txBox="1">
            <a:spLocks noGrp="1"/>
          </p:cNvSpPr>
          <p:nvPr>
            <p:ph type="subTitle" idx="1"/>
          </p:nvPr>
        </p:nvSpPr>
        <p:spPr>
          <a:xfrm>
            <a:off x="1298349" y="3360368"/>
            <a:ext cx="21869401" cy="9989871"/>
          </a:xfrm>
          <a:prstGeom prst="rect">
            <a:avLst/>
          </a:prstGeom>
        </p:spPr>
        <p:txBody>
          <a:bodyPr>
            <a:normAutofit lnSpcReduction="10000"/>
          </a:bodyPr>
          <a:lstStyle/>
          <a:p>
            <a:pPr algn="ctr" defTabSz="584200">
              <a:spcBef>
                <a:spcPts val="3300"/>
              </a:spcBef>
              <a:defRPr sz="4000" cap="none" spc="0"/>
            </a:pPr>
            <a:r>
              <a:rPr lang="el-GR" sz="4400" dirty="0">
                <a:solidFill>
                  <a:schemeClr val="tx1"/>
                </a:solidFill>
              </a:rPr>
              <a:t> </a:t>
            </a:r>
            <a:r>
              <a:rPr lang="el-GR" sz="6500" b="1" dirty="0">
                <a:solidFill>
                  <a:schemeClr val="tx1"/>
                </a:solidFill>
              </a:rPr>
              <a:t>Νομικό Πλαίσιο:</a:t>
            </a:r>
          </a:p>
          <a:p>
            <a:pPr marL="571500" indent="-571500" algn="just" defTabSz="584200">
              <a:spcBef>
                <a:spcPts val="3300"/>
              </a:spcBef>
              <a:buFont typeface="Wingdings" panose="05000000000000000000" pitchFamily="2" charset="2"/>
              <a:buChar char="q"/>
              <a:defRPr sz="4000" cap="none" spc="0"/>
            </a:pPr>
            <a:r>
              <a:rPr lang="el-GR" sz="4400" b="1" dirty="0">
                <a:solidFill>
                  <a:schemeClr val="tx1"/>
                </a:solidFill>
              </a:rPr>
              <a:t>Οδικές εμπορευματικές μεταφορές</a:t>
            </a:r>
            <a:r>
              <a:rPr lang="el-GR" sz="4400" dirty="0">
                <a:solidFill>
                  <a:schemeClr val="tx1"/>
                </a:solidFill>
              </a:rPr>
              <a:t>:</a:t>
            </a:r>
          </a:p>
          <a:p>
            <a:pPr marL="571500" indent="-571500" algn="just" defTabSz="584200">
              <a:spcBef>
                <a:spcPts val="3300"/>
              </a:spcBef>
              <a:buFont typeface="Wingdings" panose="05000000000000000000" pitchFamily="2" charset="2"/>
              <a:buChar char="Ø"/>
              <a:defRPr sz="4000" cap="none" spc="0"/>
            </a:pPr>
            <a:r>
              <a:rPr lang="el-GR" sz="4400" dirty="0">
                <a:solidFill>
                  <a:schemeClr val="tx1"/>
                </a:solidFill>
              </a:rPr>
              <a:t>K.Y.A. </a:t>
            </a:r>
            <a:r>
              <a:rPr lang="el-GR" sz="4400" b="1" dirty="0">
                <a:solidFill>
                  <a:schemeClr val="tx1"/>
                </a:solidFill>
              </a:rPr>
              <a:t>Γ5/353651/21</a:t>
            </a:r>
            <a:r>
              <a:rPr lang="el-GR" sz="4400" dirty="0">
                <a:solidFill>
                  <a:schemeClr val="tx1"/>
                </a:solidFill>
              </a:rPr>
              <a:t> (ΦΕΚ 6238 Β/27-12-2021) : Παραβάσεις της νομοθεσίας για τις οδικές εμπορευματικές μεταφορές και την κυκλοφορία φορτηγών οχημάτων και διοικητικές κυρώσεις.</a:t>
            </a:r>
          </a:p>
          <a:p>
            <a:pPr marL="571500" indent="-571500" algn="just" defTabSz="584200">
              <a:spcBef>
                <a:spcPts val="3300"/>
              </a:spcBef>
              <a:buFont typeface="Wingdings" panose="05000000000000000000" pitchFamily="2" charset="2"/>
              <a:buChar char="Ø"/>
              <a:defRPr sz="4000" cap="none" spc="0"/>
            </a:pPr>
            <a:r>
              <a:rPr lang="el-GR" sz="4400" dirty="0">
                <a:solidFill>
                  <a:schemeClr val="tx1"/>
                </a:solidFill>
              </a:rPr>
              <a:t> K.Y.A. </a:t>
            </a:r>
            <a:r>
              <a:rPr lang="el-GR" sz="4400" b="1" dirty="0">
                <a:solidFill>
                  <a:schemeClr val="tx1"/>
                </a:solidFill>
              </a:rPr>
              <a:t>Γ5/55376/22</a:t>
            </a:r>
            <a:r>
              <a:rPr lang="el-GR" sz="4400" dirty="0">
                <a:solidFill>
                  <a:schemeClr val="tx1"/>
                </a:solidFill>
              </a:rPr>
              <a:t> (ΦΕΚ 815 Β/23-2-2022): Τροποποίηση της υπό στοιχεία Γ5/353651/ 7.12.2021 κοινής απόφασης των Υφυπουργών Οικονομικών και Υποδομών και Μεταφορών «Παραβάσεις της νομοθεσίας για τις οδικές εμπορευματικές μεταφορές και την κυκλοφορία φορτηγών οχημάτων και διοικητικές κυρώσεις» (Β' 6238).  </a:t>
            </a:r>
          </a:p>
          <a:p>
            <a:pPr marL="571500" indent="-571500" algn="just" defTabSz="584200">
              <a:spcBef>
                <a:spcPts val="3300"/>
              </a:spcBef>
              <a:buFont typeface="Wingdings" panose="05000000000000000000" pitchFamily="2" charset="2"/>
              <a:buChar char="Ø"/>
              <a:defRPr sz="4000" cap="none" spc="0"/>
            </a:pPr>
            <a:r>
              <a:rPr lang="el-GR" sz="4400" dirty="0">
                <a:solidFill>
                  <a:schemeClr val="tx1"/>
                </a:solidFill>
              </a:rPr>
              <a:t>Εγκύκλιος </a:t>
            </a:r>
            <a:r>
              <a:rPr lang="el-GR" sz="4400" b="1" dirty="0">
                <a:solidFill>
                  <a:schemeClr val="tx1"/>
                </a:solidFill>
              </a:rPr>
              <a:t>Γ5/οικ.56712/24-2-22 </a:t>
            </a:r>
            <a:r>
              <a:rPr lang="el-GR" sz="4400" dirty="0">
                <a:solidFill>
                  <a:schemeClr val="tx1"/>
                </a:solidFill>
              </a:rPr>
              <a:t>(ΑΔΑ: ΨΙ0Γ465ΧΘΞ-47Ξ) : N.3446/2006 - Διοικητικές κυρώσεις για παραβάσεις της νομοθεσίας οδικών εμπορευματικών μεταφορών - Διευκρινίσεις εφαρμογής της </a:t>
            </a:r>
            <a:r>
              <a:rPr lang="el-GR" sz="4400" dirty="0" err="1">
                <a:solidFill>
                  <a:schemeClr val="tx1"/>
                </a:solidFill>
              </a:rPr>
              <a:t>κυα</a:t>
            </a:r>
            <a:r>
              <a:rPr lang="el-GR" sz="4400" dirty="0">
                <a:solidFill>
                  <a:schemeClr val="tx1"/>
                </a:solidFill>
              </a:rPr>
              <a:t> </a:t>
            </a:r>
            <a:r>
              <a:rPr lang="el-GR" sz="4400" dirty="0" err="1">
                <a:solidFill>
                  <a:schemeClr val="tx1"/>
                </a:solidFill>
              </a:rPr>
              <a:t>αριθμ</a:t>
            </a:r>
            <a:r>
              <a:rPr lang="el-GR" sz="4400" dirty="0">
                <a:solidFill>
                  <a:schemeClr val="tx1"/>
                </a:solidFill>
              </a:rPr>
              <a:t>. Γ5/353651/2021 (Β’ 6238).</a:t>
            </a:r>
          </a:p>
          <a:p>
            <a:pPr marL="571500" indent="-571500" algn="just" defTabSz="584200">
              <a:spcBef>
                <a:spcPts val="3300"/>
              </a:spcBef>
              <a:buFont typeface="Wingdings" panose="05000000000000000000" pitchFamily="2" charset="2"/>
              <a:buChar char="Ø"/>
              <a:defRPr sz="4000" cap="none" spc="0"/>
            </a:pPr>
            <a:endParaRPr lang="el-GR" sz="4400" dirty="0">
              <a:solidFill>
                <a:schemeClr val="tx1"/>
              </a:solidFill>
            </a:endParaRPr>
          </a:p>
          <a:p>
            <a:pPr marL="571500" indent="-571500" algn="just" defTabSz="584200">
              <a:spcBef>
                <a:spcPts val="3300"/>
              </a:spcBef>
              <a:buFont typeface="Wingdings" panose="05000000000000000000" pitchFamily="2" charset="2"/>
              <a:buChar char="Ø"/>
              <a:defRPr sz="4000" cap="none" spc="0"/>
            </a:pPr>
            <a:endParaRPr lang="el-GR" sz="4400" dirty="0">
              <a:solidFill>
                <a:schemeClr val="tx1"/>
              </a:solidFill>
            </a:endParaRPr>
          </a:p>
        </p:txBody>
      </p:sp>
    </p:spTree>
    <p:extLst>
      <p:ext uri="{BB962C8B-B14F-4D97-AF65-F5344CB8AC3E}">
        <p14:creationId xmlns:p14="http://schemas.microsoft.com/office/powerpoint/2010/main" val="4161609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57E1A-668C-7A69-BDF7-F51F93CD234B}"/>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559E0114-5369-715D-ECF9-402B79828AA4}"/>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82C367B8-D331-08CF-B2B6-27275A0F9DE4}"/>
              </a:ext>
            </a:extLst>
          </p:cNvPr>
          <p:cNvSpPr txBox="1">
            <a:spLocks noGrp="1"/>
          </p:cNvSpPr>
          <p:nvPr>
            <p:ph type="subTitle" idx="1"/>
          </p:nvPr>
        </p:nvSpPr>
        <p:spPr>
          <a:xfrm>
            <a:off x="1298349" y="3360369"/>
            <a:ext cx="21869401" cy="8506970"/>
          </a:xfrm>
          <a:prstGeom prst="rect">
            <a:avLst/>
          </a:prstGeom>
        </p:spPr>
        <p:txBody>
          <a:bodyPr>
            <a:normAutofit/>
          </a:bodyPr>
          <a:lstStyle/>
          <a:p>
            <a:pPr algn="ctr" defTabSz="584200">
              <a:spcBef>
                <a:spcPts val="3300"/>
              </a:spcBef>
              <a:defRPr sz="4000" cap="none" spc="0"/>
            </a:pPr>
            <a:r>
              <a:rPr lang="el-GR" sz="4400" dirty="0">
                <a:solidFill>
                  <a:schemeClr val="tx1"/>
                </a:solidFill>
              </a:rPr>
              <a:t> </a:t>
            </a:r>
            <a:r>
              <a:rPr lang="el-GR" sz="6500" b="1" dirty="0">
                <a:solidFill>
                  <a:schemeClr val="tx1"/>
                </a:solidFill>
              </a:rPr>
              <a:t>Νομικό Πλαίσιο:</a:t>
            </a:r>
          </a:p>
          <a:p>
            <a:pPr algn="just" defTabSz="584200">
              <a:spcBef>
                <a:spcPts val="3300"/>
              </a:spcBef>
              <a:defRPr sz="4000" cap="none" spc="0"/>
            </a:pPr>
            <a:endParaRPr lang="el-GR" sz="4400" dirty="0">
              <a:solidFill>
                <a:schemeClr val="tx1"/>
              </a:solidFill>
            </a:endParaRPr>
          </a:p>
          <a:p>
            <a:pPr marL="571500" indent="-571500" algn="just" defTabSz="584200">
              <a:spcBef>
                <a:spcPts val="3300"/>
              </a:spcBef>
              <a:buFont typeface="Wingdings" panose="05000000000000000000" pitchFamily="2" charset="2"/>
              <a:buChar char="q"/>
              <a:defRPr sz="4000" cap="none" spc="0"/>
            </a:pPr>
            <a:r>
              <a:rPr lang="el-GR" sz="4400" b="1" dirty="0">
                <a:solidFill>
                  <a:schemeClr val="tx1"/>
                </a:solidFill>
              </a:rPr>
              <a:t>Οδικές μεταφορές επικίνδυνων εμπορευμάτων</a:t>
            </a:r>
            <a:r>
              <a:rPr lang="el-GR" sz="4400" dirty="0">
                <a:solidFill>
                  <a:schemeClr val="tx1"/>
                </a:solidFill>
              </a:rPr>
              <a:t>:</a:t>
            </a:r>
          </a:p>
          <a:p>
            <a:pPr marL="571500" indent="-571500" algn="just" defTabSz="584200">
              <a:spcBef>
                <a:spcPts val="3300"/>
              </a:spcBef>
              <a:buFont typeface="Wingdings" panose="05000000000000000000" pitchFamily="2" charset="2"/>
              <a:buChar char="Ø"/>
              <a:defRPr sz="4000" cap="none" spc="0"/>
            </a:pPr>
            <a:r>
              <a:rPr lang="el-GR" sz="4400" dirty="0">
                <a:solidFill>
                  <a:schemeClr val="tx1"/>
                </a:solidFill>
              </a:rPr>
              <a:t>Κ.Υ.Α. </a:t>
            </a:r>
            <a:r>
              <a:rPr lang="el-GR" sz="4400" b="1" dirty="0">
                <a:solidFill>
                  <a:schemeClr val="tx1"/>
                </a:solidFill>
              </a:rPr>
              <a:t>Γ6/57084/1981/18 </a:t>
            </a:r>
            <a:r>
              <a:rPr lang="el-GR" sz="4400" dirty="0">
                <a:solidFill>
                  <a:schemeClr val="tx1"/>
                </a:solidFill>
              </a:rPr>
              <a:t>(ΦΕΚ 3135 Β/31-07-2018) : Παραβάσεις της νομοθεσίας οδικών μεταφορών επικίνδυνων εμπορευμάτων, κατάταξη των παραβάσεων σε κατηγορίες και διοικητικές κυρώσεις.</a:t>
            </a:r>
          </a:p>
          <a:p>
            <a:pPr algn="just" defTabSz="584200">
              <a:spcBef>
                <a:spcPts val="3300"/>
              </a:spcBef>
              <a:defRPr sz="4000" cap="none" spc="0"/>
            </a:pPr>
            <a:endParaRPr lang="el-GR" sz="4400" dirty="0">
              <a:solidFill>
                <a:schemeClr val="tx1"/>
              </a:solidFill>
            </a:endParaRPr>
          </a:p>
          <a:p>
            <a:pPr marL="571500" indent="-571500" algn="just" defTabSz="584200">
              <a:spcBef>
                <a:spcPts val="3300"/>
              </a:spcBef>
              <a:buFont typeface="Wingdings" panose="05000000000000000000" pitchFamily="2" charset="2"/>
              <a:buChar char="Ø"/>
              <a:defRPr sz="4000" cap="none" spc="0"/>
            </a:pPr>
            <a:endParaRPr lang="el-GR" sz="4400" dirty="0">
              <a:solidFill>
                <a:schemeClr val="tx1"/>
              </a:solidFill>
            </a:endParaRPr>
          </a:p>
        </p:txBody>
      </p:sp>
    </p:spTree>
    <p:extLst>
      <p:ext uri="{BB962C8B-B14F-4D97-AF65-F5344CB8AC3E}">
        <p14:creationId xmlns:p14="http://schemas.microsoft.com/office/powerpoint/2010/main" val="3733968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23853-F55A-A2A1-8279-6AF7CAE3F619}"/>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C22338D2-CC72-9FE3-71B8-B1E70550906E}"/>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B32A98FF-02A7-9AA5-8C90-EB6409F5DC1B}"/>
              </a:ext>
            </a:extLst>
          </p:cNvPr>
          <p:cNvSpPr txBox="1">
            <a:spLocks noGrp="1"/>
          </p:cNvSpPr>
          <p:nvPr>
            <p:ph type="subTitle" idx="1"/>
          </p:nvPr>
        </p:nvSpPr>
        <p:spPr>
          <a:xfrm>
            <a:off x="1298349" y="3360369"/>
            <a:ext cx="21869401" cy="8506970"/>
          </a:xfrm>
          <a:prstGeom prst="rect">
            <a:avLst/>
          </a:prstGeom>
        </p:spPr>
        <p:txBody>
          <a:bodyPr>
            <a:normAutofit fontScale="92500" lnSpcReduction="10000"/>
          </a:bodyPr>
          <a:lstStyle/>
          <a:p>
            <a:pPr algn="ctr" defTabSz="584200">
              <a:spcBef>
                <a:spcPts val="3300"/>
              </a:spcBef>
              <a:defRPr sz="4000" cap="none" spc="0"/>
            </a:pPr>
            <a:r>
              <a:rPr lang="el-GR" sz="4400" dirty="0">
                <a:solidFill>
                  <a:schemeClr val="tx1"/>
                </a:solidFill>
              </a:rPr>
              <a:t> </a:t>
            </a:r>
            <a:r>
              <a:rPr lang="el-GR" sz="6500" b="1" dirty="0">
                <a:solidFill>
                  <a:schemeClr val="tx1"/>
                </a:solidFill>
              </a:rPr>
              <a:t>Νομικό Πλαίσιο:</a:t>
            </a:r>
          </a:p>
          <a:p>
            <a:pPr algn="just" defTabSz="584200">
              <a:spcBef>
                <a:spcPts val="3300"/>
              </a:spcBef>
              <a:defRPr sz="4000" cap="none" spc="0"/>
            </a:pPr>
            <a:endParaRPr lang="el-GR" sz="4400" dirty="0">
              <a:solidFill>
                <a:schemeClr val="tx1"/>
              </a:solidFill>
            </a:endParaRPr>
          </a:p>
          <a:p>
            <a:pPr marL="571500" indent="-571500" algn="just" defTabSz="584200">
              <a:spcBef>
                <a:spcPts val="3300"/>
              </a:spcBef>
              <a:buFont typeface="Wingdings" panose="05000000000000000000" pitchFamily="2" charset="2"/>
              <a:buChar char="q"/>
              <a:defRPr sz="4000" cap="none" spc="0"/>
            </a:pPr>
            <a:r>
              <a:rPr lang="el-GR" sz="4800" b="1" dirty="0">
                <a:solidFill>
                  <a:schemeClr val="tx1"/>
                </a:solidFill>
              </a:rPr>
              <a:t>Διεθνείς μεταφορές ευπαθών τροφίμων</a:t>
            </a:r>
            <a:r>
              <a:rPr lang="el-GR" sz="4800" dirty="0">
                <a:solidFill>
                  <a:schemeClr val="tx1"/>
                </a:solidFill>
              </a:rPr>
              <a:t>:</a:t>
            </a:r>
          </a:p>
          <a:p>
            <a:pPr marL="571500" indent="-571500" algn="just" defTabSz="584200">
              <a:spcBef>
                <a:spcPts val="3300"/>
              </a:spcBef>
              <a:buFont typeface="Wingdings" panose="05000000000000000000" pitchFamily="2" charset="2"/>
              <a:buChar char="Ø"/>
              <a:defRPr sz="4000" cap="none" spc="0"/>
            </a:pPr>
            <a:r>
              <a:rPr lang="el-GR" sz="4800" dirty="0">
                <a:solidFill>
                  <a:schemeClr val="tx1"/>
                </a:solidFill>
              </a:rPr>
              <a:t>Κ.Υ.Α. </a:t>
            </a:r>
            <a:r>
              <a:rPr lang="el-GR" sz="4800" b="1" dirty="0">
                <a:solidFill>
                  <a:schemeClr val="tx1"/>
                </a:solidFill>
              </a:rPr>
              <a:t>Γ6/357/31/17</a:t>
            </a:r>
            <a:r>
              <a:rPr lang="el-GR" sz="4800" dirty="0">
                <a:solidFill>
                  <a:schemeClr val="tx1"/>
                </a:solidFill>
              </a:rPr>
              <a:t> (ΦΕΚ 25 Β/16-1-2017): Διοικητική κύρωση για παράβαση της νομοθεσίας σχετικά με τον ειδικό εξοπλισμό με τον οποίο μεταφέρονται διεθνώς ευπαθή τρόφιμα.</a:t>
            </a:r>
          </a:p>
          <a:p>
            <a:pPr marL="571500" indent="-571500" algn="just" defTabSz="584200">
              <a:spcBef>
                <a:spcPts val="3300"/>
              </a:spcBef>
              <a:buFont typeface="Wingdings" panose="05000000000000000000" pitchFamily="2" charset="2"/>
              <a:buChar char="Ø"/>
              <a:defRPr sz="4000" cap="none" spc="0"/>
            </a:pPr>
            <a:r>
              <a:rPr lang="el-GR" sz="4800" dirty="0">
                <a:solidFill>
                  <a:schemeClr val="tx1"/>
                </a:solidFill>
              </a:rPr>
              <a:t>Εγκύκλιος</a:t>
            </a:r>
            <a:r>
              <a:rPr lang="el-GR" sz="4800" b="1" dirty="0">
                <a:solidFill>
                  <a:schemeClr val="tx1"/>
                </a:solidFill>
              </a:rPr>
              <a:t> Γ6/4507/628/23-1-17 </a:t>
            </a:r>
            <a:r>
              <a:rPr lang="el-GR" sz="4800" dirty="0">
                <a:solidFill>
                  <a:schemeClr val="tx1"/>
                </a:solidFill>
              </a:rPr>
              <a:t>(ΑΔΑ: ΨΨΘΠ465ΧΘΞ-ΧΝ2) : Δημοσίευση </a:t>
            </a:r>
            <a:r>
              <a:rPr lang="el-GR" sz="4800" dirty="0" err="1">
                <a:solidFill>
                  <a:schemeClr val="tx1"/>
                </a:solidFill>
              </a:rPr>
              <a:t>κ.υ.α</a:t>
            </a:r>
            <a:r>
              <a:rPr lang="el-GR" sz="4800" dirty="0">
                <a:solidFill>
                  <a:schemeClr val="tx1"/>
                </a:solidFill>
              </a:rPr>
              <a:t>. για τον καθ’ οδόν έλεγχο οχημάτων που διενεργούν διεθνείς μεταφορές ευπαθών τροφίμων.</a:t>
            </a:r>
          </a:p>
          <a:p>
            <a:pPr marL="571500" indent="-571500" algn="just" defTabSz="584200">
              <a:spcBef>
                <a:spcPts val="3300"/>
              </a:spcBef>
              <a:buFont typeface="Wingdings" panose="05000000000000000000" pitchFamily="2" charset="2"/>
              <a:buChar char="Ø"/>
              <a:defRPr sz="4000" cap="none" spc="0"/>
            </a:pPr>
            <a:r>
              <a:rPr lang="el-GR" sz="4800" dirty="0">
                <a:solidFill>
                  <a:schemeClr val="tx1"/>
                </a:solidFill>
              </a:rPr>
              <a:t>Εγκύκλιος </a:t>
            </a:r>
            <a:r>
              <a:rPr lang="el-GR" sz="4800" b="1" dirty="0">
                <a:solidFill>
                  <a:schemeClr val="tx1"/>
                </a:solidFill>
              </a:rPr>
              <a:t>Γ6/91754/517/13-2-18</a:t>
            </a:r>
            <a:r>
              <a:rPr lang="el-GR" sz="4800" dirty="0">
                <a:solidFill>
                  <a:schemeClr val="tx1"/>
                </a:solidFill>
              </a:rPr>
              <a:t> (ΑΔΑ: ΩΨ80465ΧΘΞ-ΦΔΡ) : Διευκρινίσεις σχετικά με τον </a:t>
            </a:r>
            <a:r>
              <a:rPr lang="el-GR" sz="4800" dirty="0" err="1">
                <a:solidFill>
                  <a:schemeClr val="tx1"/>
                </a:solidFill>
              </a:rPr>
              <a:t>καθ’οδόν</a:t>
            </a:r>
            <a:r>
              <a:rPr lang="el-GR" sz="4800" dirty="0">
                <a:solidFill>
                  <a:schemeClr val="tx1"/>
                </a:solidFill>
              </a:rPr>
              <a:t> έλεγχο οχημάτων που διενεργούν διεθνείς μεταφορές ευπαθών τροφίμων</a:t>
            </a:r>
          </a:p>
          <a:p>
            <a:pPr marL="571500" indent="-571500" algn="just" defTabSz="584200">
              <a:spcBef>
                <a:spcPts val="3300"/>
              </a:spcBef>
              <a:buFont typeface="Wingdings" panose="05000000000000000000" pitchFamily="2" charset="2"/>
              <a:buChar char="Ø"/>
              <a:defRPr sz="4000" cap="none" spc="0"/>
            </a:pPr>
            <a:endParaRPr lang="el-GR" sz="4400" dirty="0">
              <a:solidFill>
                <a:schemeClr val="tx1"/>
              </a:solidFill>
            </a:endParaRPr>
          </a:p>
          <a:p>
            <a:pPr marL="571500" indent="-571500" algn="just" defTabSz="584200">
              <a:spcBef>
                <a:spcPts val="3300"/>
              </a:spcBef>
              <a:buFont typeface="Wingdings" panose="05000000000000000000" pitchFamily="2" charset="2"/>
              <a:buChar char="Ø"/>
              <a:defRPr sz="4000" cap="none" spc="0"/>
            </a:pPr>
            <a:endParaRPr lang="el-GR" sz="4400" dirty="0">
              <a:solidFill>
                <a:schemeClr val="tx1"/>
              </a:solidFill>
            </a:endParaRPr>
          </a:p>
        </p:txBody>
      </p:sp>
    </p:spTree>
    <p:extLst>
      <p:ext uri="{BB962C8B-B14F-4D97-AF65-F5344CB8AC3E}">
        <p14:creationId xmlns:p14="http://schemas.microsoft.com/office/powerpoint/2010/main" val="3861029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FEDCD-2F68-E367-8833-0F7B63BD4FC9}"/>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EAA91763-AF2B-80FF-9DC2-DAE4A457FEBB}"/>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7F3664BE-63E3-6284-59D4-B4F2E84E41E9}"/>
              </a:ext>
            </a:extLst>
          </p:cNvPr>
          <p:cNvSpPr txBox="1">
            <a:spLocks noGrp="1"/>
          </p:cNvSpPr>
          <p:nvPr>
            <p:ph type="subTitle" idx="1"/>
          </p:nvPr>
        </p:nvSpPr>
        <p:spPr>
          <a:xfrm>
            <a:off x="1298349" y="3360369"/>
            <a:ext cx="21869401" cy="8506970"/>
          </a:xfrm>
          <a:prstGeom prst="rect">
            <a:avLst/>
          </a:prstGeom>
        </p:spPr>
        <p:txBody>
          <a:bodyPr>
            <a:normAutofit lnSpcReduction="10000"/>
          </a:bodyPr>
          <a:lstStyle/>
          <a:p>
            <a:pPr algn="ctr" defTabSz="584200">
              <a:spcBef>
                <a:spcPts val="3300"/>
              </a:spcBef>
              <a:defRPr sz="4000" cap="none" spc="0"/>
            </a:pPr>
            <a:r>
              <a:rPr lang="el-GR" sz="4400" dirty="0">
                <a:solidFill>
                  <a:schemeClr val="tx1"/>
                </a:solidFill>
              </a:rPr>
              <a:t> </a:t>
            </a:r>
            <a:r>
              <a:rPr lang="el-GR" sz="6500" b="1" dirty="0">
                <a:solidFill>
                  <a:schemeClr val="tx1"/>
                </a:solidFill>
              </a:rPr>
              <a:t>Νομικό Πλαίσιο:</a:t>
            </a:r>
          </a:p>
          <a:p>
            <a:pPr algn="just" defTabSz="584200">
              <a:spcBef>
                <a:spcPts val="3300"/>
              </a:spcBef>
              <a:defRPr sz="4000" cap="none" spc="0"/>
            </a:pPr>
            <a:endParaRPr lang="el-GR" sz="4400" dirty="0">
              <a:solidFill>
                <a:schemeClr val="tx1"/>
              </a:solidFill>
            </a:endParaRPr>
          </a:p>
          <a:p>
            <a:pPr marL="571500" indent="-571500" algn="just" defTabSz="584200">
              <a:spcBef>
                <a:spcPts val="3300"/>
              </a:spcBef>
              <a:buFont typeface="Wingdings" panose="05000000000000000000" pitchFamily="2" charset="2"/>
              <a:buChar char="q"/>
              <a:defRPr sz="4000" cap="none" spc="0"/>
            </a:pPr>
            <a:r>
              <a:rPr lang="el-GR" sz="4400" b="1" dirty="0">
                <a:solidFill>
                  <a:schemeClr val="tx1"/>
                </a:solidFill>
              </a:rPr>
              <a:t>Διεθνείς επιβατικές μεταφορές</a:t>
            </a:r>
            <a:r>
              <a:rPr lang="el-GR" sz="4400" dirty="0">
                <a:solidFill>
                  <a:schemeClr val="tx1"/>
                </a:solidFill>
              </a:rPr>
              <a:t>:</a:t>
            </a:r>
          </a:p>
          <a:p>
            <a:pPr marL="571500" indent="-571500" algn="just" defTabSz="584200">
              <a:spcBef>
                <a:spcPts val="3300"/>
              </a:spcBef>
              <a:buFont typeface="Wingdings" panose="05000000000000000000" pitchFamily="2" charset="2"/>
              <a:buChar char="Ø"/>
              <a:defRPr sz="4000" cap="none" spc="0"/>
            </a:pPr>
            <a:r>
              <a:rPr lang="el-GR" sz="4400" dirty="0">
                <a:solidFill>
                  <a:schemeClr val="tx1"/>
                </a:solidFill>
              </a:rPr>
              <a:t>Κ.Υ.Α. </a:t>
            </a:r>
            <a:r>
              <a:rPr lang="el-GR" sz="4400" b="1" dirty="0">
                <a:solidFill>
                  <a:schemeClr val="tx1"/>
                </a:solidFill>
              </a:rPr>
              <a:t>Γ456/239599/24</a:t>
            </a:r>
            <a:r>
              <a:rPr lang="el-GR" sz="4400" dirty="0">
                <a:solidFill>
                  <a:schemeClr val="tx1"/>
                </a:solidFill>
              </a:rPr>
              <a:t> (ΦΕΚ 7644 Β/31-12-2024) : Παραβάσεις της νομοθεσίας για τις διεθνείς επιβατικές μεταφορές με λεωφορεία δημόσιας και ιδιωτικής χρήσης, κατάταξη παραβάσεων, διοικητικά πρόστιμα και διοικητικές κυρώσεις.).</a:t>
            </a:r>
          </a:p>
          <a:p>
            <a:pPr marL="571500" indent="-571500" algn="just" defTabSz="584200">
              <a:spcBef>
                <a:spcPts val="3300"/>
              </a:spcBef>
              <a:buFont typeface="Wingdings" panose="05000000000000000000" pitchFamily="2" charset="2"/>
              <a:buChar char="Ø"/>
              <a:defRPr sz="4000" cap="none" spc="0"/>
            </a:pPr>
            <a:r>
              <a:rPr lang="el-GR" sz="4400" dirty="0">
                <a:solidFill>
                  <a:schemeClr val="tx1"/>
                </a:solidFill>
              </a:rPr>
              <a:t>Εγκύκλιος </a:t>
            </a:r>
            <a:r>
              <a:rPr lang="el-GR" sz="4400" b="1" dirty="0">
                <a:solidFill>
                  <a:schemeClr val="tx1"/>
                </a:solidFill>
              </a:rPr>
              <a:t>Γ456/35071/25-2-25</a:t>
            </a:r>
            <a:r>
              <a:rPr lang="el-GR" sz="4400" dirty="0">
                <a:solidFill>
                  <a:schemeClr val="tx1"/>
                </a:solidFill>
              </a:rPr>
              <a:t> (ΑΔΑ: ΡΦΝΤ465ΧΘΞ-4Φ3) : N.3446/2006 - Παραβάσεις της νομοθεσίας για τις διεθνείς επιβατικές μεταφορές με λεωφορεία δημόσιας και ιδιωτικής χρήσης, κατάταξη παραβάσεων, διοικητικά πρόστιμα και διοικητικές κυρώσεις - Διευκρινίσεις για την εφαρμογή της </a:t>
            </a:r>
            <a:r>
              <a:rPr lang="el-GR" sz="4400" dirty="0" err="1">
                <a:solidFill>
                  <a:schemeClr val="tx1"/>
                </a:solidFill>
              </a:rPr>
              <a:t>κυα</a:t>
            </a:r>
            <a:r>
              <a:rPr lang="el-GR" sz="4400" dirty="0">
                <a:solidFill>
                  <a:schemeClr val="tx1"/>
                </a:solidFill>
              </a:rPr>
              <a:t> </a:t>
            </a:r>
            <a:r>
              <a:rPr lang="el-GR" sz="4400" dirty="0" err="1">
                <a:solidFill>
                  <a:schemeClr val="tx1"/>
                </a:solidFill>
              </a:rPr>
              <a:t>αριθμ</a:t>
            </a:r>
            <a:r>
              <a:rPr lang="el-GR" sz="4400" dirty="0">
                <a:solidFill>
                  <a:schemeClr val="tx1"/>
                </a:solidFill>
              </a:rPr>
              <a:t>. Γ456/239599/2024 (Β' 7644).</a:t>
            </a:r>
          </a:p>
          <a:p>
            <a:pPr marL="571500" indent="-571500" algn="just" defTabSz="584200">
              <a:spcBef>
                <a:spcPts val="3300"/>
              </a:spcBef>
              <a:buFont typeface="Wingdings" panose="05000000000000000000" pitchFamily="2" charset="2"/>
              <a:buChar char="Ø"/>
              <a:defRPr sz="4000" cap="none" spc="0"/>
            </a:pPr>
            <a:endParaRPr lang="el-GR" sz="4400" dirty="0">
              <a:solidFill>
                <a:schemeClr val="tx1"/>
              </a:solidFill>
            </a:endParaRPr>
          </a:p>
          <a:p>
            <a:pPr marL="571500" indent="-571500" algn="just" defTabSz="584200">
              <a:spcBef>
                <a:spcPts val="3300"/>
              </a:spcBef>
              <a:buFont typeface="Wingdings" panose="05000000000000000000" pitchFamily="2" charset="2"/>
              <a:buChar char="Ø"/>
              <a:defRPr sz="4000" cap="none" spc="0"/>
            </a:pPr>
            <a:endParaRPr lang="el-GR" sz="4400" dirty="0">
              <a:solidFill>
                <a:schemeClr val="tx1"/>
              </a:solidFill>
            </a:endParaRPr>
          </a:p>
        </p:txBody>
      </p:sp>
    </p:spTree>
    <p:extLst>
      <p:ext uri="{BB962C8B-B14F-4D97-AF65-F5344CB8AC3E}">
        <p14:creationId xmlns:p14="http://schemas.microsoft.com/office/powerpoint/2010/main" val="649606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10398-9184-C698-8B0F-E0723D6FDA92}"/>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16511B49-31EE-19E4-5D0A-285B9E8B7845}"/>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C795DED5-2F33-BBF9-DBFF-2F4F4A4327C3}"/>
              </a:ext>
            </a:extLst>
          </p:cNvPr>
          <p:cNvSpPr txBox="1">
            <a:spLocks noGrp="1"/>
          </p:cNvSpPr>
          <p:nvPr>
            <p:ph type="subTitle" idx="1"/>
          </p:nvPr>
        </p:nvSpPr>
        <p:spPr>
          <a:xfrm>
            <a:off x="1298349" y="3360368"/>
            <a:ext cx="21869401" cy="9288831"/>
          </a:xfrm>
          <a:prstGeom prst="rect">
            <a:avLst/>
          </a:prstGeom>
        </p:spPr>
        <p:txBody>
          <a:bodyPr>
            <a:normAutofit fontScale="77500" lnSpcReduction="20000"/>
          </a:bodyPr>
          <a:lstStyle/>
          <a:p>
            <a:pPr algn="ctr" defTabSz="584200">
              <a:spcBef>
                <a:spcPts val="3300"/>
              </a:spcBef>
              <a:defRPr sz="4000" cap="none" spc="0"/>
            </a:pPr>
            <a:r>
              <a:rPr lang="el-GR" sz="7700" dirty="0">
                <a:solidFill>
                  <a:schemeClr val="tx1"/>
                </a:solidFill>
              </a:rPr>
              <a:t> </a:t>
            </a:r>
            <a:r>
              <a:rPr lang="el-GR" sz="7700" b="1" dirty="0">
                <a:solidFill>
                  <a:schemeClr val="tx1"/>
                </a:solidFill>
              </a:rPr>
              <a:t>Νομικό Πλαίσιο:</a:t>
            </a:r>
          </a:p>
          <a:p>
            <a:pPr marL="571500" indent="-571500" algn="just" defTabSz="584200">
              <a:spcBef>
                <a:spcPts val="3300"/>
              </a:spcBef>
              <a:buFont typeface="Wingdings" panose="05000000000000000000" pitchFamily="2" charset="2"/>
              <a:buChar char="q"/>
              <a:defRPr sz="4000" cap="none" spc="0"/>
            </a:pPr>
            <a:r>
              <a:rPr lang="el-GR" sz="5700" b="1" dirty="0">
                <a:solidFill>
                  <a:schemeClr val="tx1"/>
                </a:solidFill>
              </a:rPr>
              <a:t>Οδικός Τεχνικός Έλεγχος:</a:t>
            </a:r>
          </a:p>
          <a:p>
            <a:pPr marL="571500" indent="-571500" algn="just" defTabSz="584200">
              <a:spcBef>
                <a:spcPts val="3300"/>
              </a:spcBef>
              <a:buFont typeface="Wingdings" panose="05000000000000000000" pitchFamily="2" charset="2"/>
              <a:buChar char="Ø"/>
              <a:defRPr sz="4000" cap="none" spc="0"/>
            </a:pPr>
            <a:r>
              <a:rPr lang="el-GR" sz="5700" dirty="0">
                <a:solidFill>
                  <a:schemeClr val="tx1"/>
                </a:solidFill>
              </a:rPr>
              <a:t>K.Y.A. </a:t>
            </a:r>
            <a:r>
              <a:rPr lang="el-GR" sz="5700" b="1" dirty="0">
                <a:solidFill>
                  <a:schemeClr val="tx1"/>
                </a:solidFill>
              </a:rPr>
              <a:t>104224/23</a:t>
            </a:r>
            <a:r>
              <a:rPr lang="el-GR" sz="5700" dirty="0">
                <a:solidFill>
                  <a:schemeClr val="tx1"/>
                </a:solidFill>
              </a:rPr>
              <a:t> (ΦΕΚ 2177 Β/3-4-2023): Παραβάσεις της νομοθεσίας του οδικού τεχνικού ελέγχου των οχημάτων επαγγελματικής χρήσης για τη διαπίστωση της τεχνικής τους </a:t>
            </a:r>
            <a:r>
              <a:rPr lang="el-GR" sz="5700" dirty="0" err="1">
                <a:solidFill>
                  <a:schemeClr val="tx1"/>
                </a:solidFill>
              </a:rPr>
              <a:t>καταλληλότητας</a:t>
            </a:r>
            <a:r>
              <a:rPr lang="el-GR" sz="5700" dirty="0">
                <a:solidFill>
                  <a:schemeClr val="tx1"/>
                </a:solidFill>
              </a:rPr>
              <a:t>..</a:t>
            </a:r>
          </a:p>
          <a:p>
            <a:pPr marL="571500" indent="-571500" algn="just" defTabSz="584200">
              <a:spcBef>
                <a:spcPts val="3300"/>
              </a:spcBef>
              <a:buFont typeface="Wingdings" panose="05000000000000000000" pitchFamily="2" charset="2"/>
              <a:buChar char="Ø"/>
              <a:defRPr sz="4000" cap="none" spc="0"/>
            </a:pPr>
            <a:r>
              <a:rPr lang="el-GR" sz="5700" dirty="0">
                <a:solidFill>
                  <a:schemeClr val="tx1"/>
                </a:solidFill>
              </a:rPr>
              <a:t> K.Y.A. </a:t>
            </a:r>
            <a:r>
              <a:rPr lang="el-GR" sz="5700" b="1" dirty="0">
                <a:solidFill>
                  <a:schemeClr val="tx1"/>
                </a:solidFill>
              </a:rPr>
              <a:t>39804/2812/17</a:t>
            </a:r>
            <a:r>
              <a:rPr lang="el-GR" sz="5700" dirty="0">
                <a:solidFill>
                  <a:schemeClr val="tx1"/>
                </a:solidFill>
              </a:rPr>
              <a:t> (ΦΕΚ 2918 Β/24-08-2017) : Εναρμόνιση της ελληνικής νομοθεσίας με την Οδηγία 2014/47/ΕΕ του Ευρωπαϊκού Κοινοβουλίου και του Συμβουλίου της 3ης Απριλίου 2014 σχετικά με την τεχνική οδική επιθεώρηση της καλής τεχνικής κατάστασης των οχημάτων επαγγελματικής χρήσεως που κυκλοφορούν στην Ένωση και την κατάργηση της Οδηγίας 2000/30/ΕΚ.</a:t>
            </a:r>
          </a:p>
          <a:p>
            <a:pPr marL="571500" indent="-571500" algn="just" defTabSz="584200">
              <a:spcBef>
                <a:spcPts val="3300"/>
              </a:spcBef>
              <a:buFont typeface="Wingdings" panose="05000000000000000000" pitchFamily="2" charset="2"/>
              <a:buChar char="Ø"/>
              <a:defRPr sz="4000" cap="none" spc="0"/>
            </a:pPr>
            <a:r>
              <a:rPr lang="el-GR" sz="5700" dirty="0">
                <a:solidFill>
                  <a:schemeClr val="tx1"/>
                </a:solidFill>
              </a:rPr>
              <a:t>Κ.Υ.Α.</a:t>
            </a:r>
            <a:r>
              <a:rPr lang="el-GR" sz="5700" b="1" dirty="0">
                <a:solidFill>
                  <a:schemeClr val="tx1"/>
                </a:solidFill>
              </a:rPr>
              <a:t> Γ456/239599/24 </a:t>
            </a:r>
            <a:r>
              <a:rPr lang="el-GR" sz="5700" dirty="0">
                <a:solidFill>
                  <a:schemeClr val="tx1"/>
                </a:solidFill>
              </a:rPr>
              <a:t>(ΦΕΚ 7644 Β/31-12-2024) : Παραβάσεις της νομοθεσίας για τις διεθνείς επιβατικές μεταφορές με λεωφορεία δημόσιας και ιδιωτικής χρήσης, κατάταξη παραβάσεων, διοικητικά πρόστιμα και διοικητικές κυρώσεις.).</a:t>
            </a:r>
          </a:p>
        </p:txBody>
      </p:sp>
    </p:spTree>
    <p:extLst>
      <p:ext uri="{BB962C8B-B14F-4D97-AF65-F5344CB8AC3E}">
        <p14:creationId xmlns:p14="http://schemas.microsoft.com/office/powerpoint/2010/main" val="2830380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7ECBD-4E08-660C-6933-DE4CB8BA6F28}"/>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CCC0334A-ECE2-AF2F-967A-6F214AEF56D1}"/>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C2398A8B-556C-9B9A-4902-0AB4BB7FC9ED}"/>
              </a:ext>
            </a:extLst>
          </p:cNvPr>
          <p:cNvSpPr txBox="1">
            <a:spLocks noGrp="1"/>
          </p:cNvSpPr>
          <p:nvPr>
            <p:ph type="subTitle" idx="1"/>
          </p:nvPr>
        </p:nvSpPr>
        <p:spPr>
          <a:xfrm>
            <a:off x="1298349" y="3360368"/>
            <a:ext cx="21869401" cy="9517269"/>
          </a:xfrm>
          <a:prstGeom prst="rect">
            <a:avLst/>
          </a:prstGeom>
        </p:spPr>
        <p:txBody>
          <a:bodyPr>
            <a:normAutofit lnSpcReduction="10000"/>
          </a:bodyPr>
          <a:lstStyle/>
          <a:p>
            <a:pPr algn="ctr" defTabSz="584200">
              <a:spcBef>
                <a:spcPts val="3300"/>
              </a:spcBef>
              <a:defRPr sz="4000" cap="none" spc="0"/>
            </a:pPr>
            <a:r>
              <a:rPr lang="el-GR" sz="4400" dirty="0">
                <a:solidFill>
                  <a:schemeClr val="tx1"/>
                </a:solidFill>
              </a:rPr>
              <a:t> </a:t>
            </a:r>
            <a:r>
              <a:rPr lang="el-GR" sz="6500" b="1" dirty="0">
                <a:solidFill>
                  <a:schemeClr val="tx1"/>
                </a:solidFill>
              </a:rPr>
              <a:t>Νομικό Πλαίσιο:</a:t>
            </a:r>
          </a:p>
          <a:p>
            <a:pPr marL="571500" indent="-571500" algn="just" defTabSz="584200">
              <a:spcBef>
                <a:spcPts val="3300"/>
              </a:spcBef>
              <a:buFont typeface="Wingdings" panose="05000000000000000000" pitchFamily="2" charset="2"/>
              <a:buChar char="q"/>
              <a:defRPr sz="4000" cap="none" spc="0"/>
            </a:pPr>
            <a:r>
              <a:rPr lang="el-GR" sz="4400" b="1" dirty="0">
                <a:solidFill>
                  <a:schemeClr val="tx1"/>
                </a:solidFill>
              </a:rPr>
              <a:t>Κοινωνικές διατάξεις μεταφορών:</a:t>
            </a:r>
          </a:p>
          <a:p>
            <a:pPr marL="571500" indent="-571500" algn="just" defTabSz="584200">
              <a:spcBef>
                <a:spcPts val="3300"/>
              </a:spcBef>
              <a:buFont typeface="Wingdings" panose="05000000000000000000" pitchFamily="2" charset="2"/>
              <a:buChar char="Ø"/>
              <a:defRPr sz="4000" cap="none" spc="0"/>
            </a:pPr>
            <a:r>
              <a:rPr lang="el-GR" sz="4400" dirty="0">
                <a:solidFill>
                  <a:schemeClr val="tx1"/>
                </a:solidFill>
              </a:rPr>
              <a:t>Κ.Υ.Α. </a:t>
            </a:r>
            <a:r>
              <a:rPr lang="el-GR" sz="4400" b="1" dirty="0">
                <a:solidFill>
                  <a:schemeClr val="tx1"/>
                </a:solidFill>
              </a:rPr>
              <a:t>Φ450/89969/23</a:t>
            </a:r>
            <a:r>
              <a:rPr lang="el-GR" sz="4400" dirty="0">
                <a:solidFill>
                  <a:schemeClr val="tx1"/>
                </a:solidFill>
              </a:rPr>
              <a:t> (ΦΕΚ 1858 Β/24-3-2023) : Παραβάσεις της νομοθεσίας για τις ώρες οδήγησης, τα διαλείμματα και τις περιόδους ανάπαυσης των οδηγών που απασχολούνται στην οδική μεταφορά εμπορευμάτων και επιβατών και για τη συσκευή ελέγχου (ταχογράφος) και διοικητικές κυρώσεις.</a:t>
            </a:r>
          </a:p>
          <a:p>
            <a:pPr marL="571500" indent="-571500" algn="just" defTabSz="584200">
              <a:spcBef>
                <a:spcPts val="3300"/>
              </a:spcBef>
              <a:buFont typeface="Wingdings" panose="05000000000000000000" pitchFamily="2" charset="2"/>
              <a:buChar char="Ø"/>
              <a:defRPr sz="4000" cap="none" spc="0"/>
            </a:pPr>
            <a:r>
              <a:rPr lang="el-GR" sz="4400" dirty="0">
                <a:solidFill>
                  <a:schemeClr val="tx1"/>
                </a:solidFill>
              </a:rPr>
              <a:t>Εγκύκλιος </a:t>
            </a:r>
            <a:r>
              <a:rPr lang="el-GR" sz="4400" b="1" dirty="0">
                <a:solidFill>
                  <a:schemeClr val="tx1"/>
                </a:solidFill>
              </a:rPr>
              <a:t>Φ.450/174630/27-8-24 </a:t>
            </a:r>
            <a:r>
              <a:rPr lang="el-GR" sz="4400" dirty="0">
                <a:solidFill>
                  <a:schemeClr val="tx1"/>
                </a:solidFill>
              </a:rPr>
              <a:t>(ΑΔΑ: Ρ3ΞΥ465ΧΘΞ-ΙΨΚ) : Κοινωνικές διατάξεις μεταφορών -Ταχογράφος- Οδικοί έλεγχοι σε οχήματα χωρών AETR και τρίτων χωρών εκτός AETR</a:t>
            </a:r>
          </a:p>
          <a:p>
            <a:pPr marL="571500" indent="-571500" algn="just" defTabSz="584200">
              <a:spcBef>
                <a:spcPts val="3300"/>
              </a:spcBef>
              <a:buFont typeface="Wingdings" panose="05000000000000000000" pitchFamily="2" charset="2"/>
              <a:buChar char="Ø"/>
              <a:defRPr sz="4000" cap="none" spc="0"/>
            </a:pPr>
            <a:r>
              <a:rPr lang="el-GR" sz="4400" dirty="0">
                <a:solidFill>
                  <a:schemeClr val="tx1"/>
                </a:solidFill>
              </a:rPr>
              <a:t>Εγκύκλιος </a:t>
            </a:r>
            <a:r>
              <a:rPr lang="el-GR" sz="4400" b="1" dirty="0">
                <a:solidFill>
                  <a:schemeClr val="tx1"/>
                </a:solidFill>
              </a:rPr>
              <a:t>Φ.450/οικ.108226/6-4-23 </a:t>
            </a:r>
            <a:r>
              <a:rPr lang="el-GR" sz="4400" dirty="0">
                <a:solidFill>
                  <a:schemeClr val="tx1"/>
                </a:solidFill>
              </a:rPr>
              <a:t>(ΑΔΑ: Ψ7ΚΛ465ΧΘΞ-8ΛΧ) : Κοινοποίηση </a:t>
            </a:r>
            <a:r>
              <a:rPr lang="el-GR" sz="4400" dirty="0" err="1">
                <a:solidFill>
                  <a:schemeClr val="tx1"/>
                </a:solidFill>
              </a:rPr>
              <a:t>κυα</a:t>
            </a:r>
            <a:r>
              <a:rPr lang="el-GR" sz="4400" dirty="0">
                <a:solidFill>
                  <a:schemeClr val="tx1"/>
                </a:solidFill>
              </a:rPr>
              <a:t> </a:t>
            </a:r>
            <a:r>
              <a:rPr lang="el-GR" sz="4400" dirty="0" err="1">
                <a:solidFill>
                  <a:schemeClr val="tx1"/>
                </a:solidFill>
              </a:rPr>
              <a:t>αριθμ</a:t>
            </a:r>
            <a:r>
              <a:rPr lang="el-GR" sz="4400" dirty="0">
                <a:solidFill>
                  <a:schemeClr val="tx1"/>
                </a:solidFill>
              </a:rPr>
              <a:t>. Φ.450/89969/2023 (Β’ 1858) - Διοικητικές κυρώσεις για παραβάσεις των κοινωνικών διατάξεων μεταφορών</a:t>
            </a:r>
          </a:p>
          <a:p>
            <a:pPr marL="571500" indent="-571500" algn="just" defTabSz="584200">
              <a:spcBef>
                <a:spcPts val="3300"/>
              </a:spcBef>
              <a:buFont typeface="Wingdings" panose="05000000000000000000" pitchFamily="2" charset="2"/>
              <a:buChar char="Ø"/>
              <a:defRPr sz="4000" cap="none" spc="0"/>
            </a:pPr>
            <a:endParaRPr lang="el-GR" sz="4400" dirty="0">
              <a:solidFill>
                <a:schemeClr val="tx1"/>
              </a:solidFill>
            </a:endParaRPr>
          </a:p>
          <a:p>
            <a:pPr marL="571500" indent="-571500" algn="just" defTabSz="584200">
              <a:spcBef>
                <a:spcPts val="3300"/>
              </a:spcBef>
              <a:buFont typeface="Wingdings" panose="05000000000000000000" pitchFamily="2" charset="2"/>
              <a:buChar char="Ø"/>
              <a:defRPr sz="4000" cap="none" spc="0"/>
            </a:pPr>
            <a:endParaRPr lang="el-GR" sz="4400" dirty="0">
              <a:solidFill>
                <a:schemeClr val="tx1"/>
              </a:solidFill>
            </a:endParaRPr>
          </a:p>
        </p:txBody>
      </p:sp>
    </p:spTree>
    <p:extLst>
      <p:ext uri="{BB962C8B-B14F-4D97-AF65-F5344CB8AC3E}">
        <p14:creationId xmlns:p14="http://schemas.microsoft.com/office/powerpoint/2010/main" val="3685026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3D41A-1499-D6C8-D11C-AA4E540E57AB}"/>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BB27BC90-1997-9B41-8E1C-E30E03C9A2DE}"/>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E44BC932-B231-016B-0347-120B5759B812}"/>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Τι είναι τα Μικτά Κλιμάκια Ελέγχου;</a:t>
            </a:r>
            <a:endParaRPr lang="el-GR" sz="4400" dirty="0">
              <a:solidFill>
                <a:schemeClr val="tx1"/>
              </a:solidFill>
            </a:endParaRPr>
          </a:p>
          <a:p>
            <a:pPr algn="just" defTabSz="584200">
              <a:spcBef>
                <a:spcPts val="3300"/>
              </a:spcBef>
              <a:defRPr sz="4000" cap="none" spc="0"/>
            </a:pPr>
            <a:r>
              <a:rPr lang="el-GR" sz="4400" dirty="0">
                <a:solidFill>
                  <a:schemeClr val="tx1"/>
                </a:solidFill>
              </a:rPr>
              <a:t>Τα ΜΚΕ έχουν αρμοδιότητα να διενεργούν ελέγχους σε φορτηγά, λεωφορεία και άλλα επαγγελματικά οχήματα για την τήρηση κανόνων</a:t>
            </a:r>
            <a:r>
              <a:rPr lang="en-US" sz="4400" dirty="0">
                <a:solidFill>
                  <a:schemeClr val="tx1"/>
                </a:solidFill>
              </a:rPr>
              <a:t>, </a:t>
            </a:r>
            <a:r>
              <a:rPr lang="el-GR" sz="4400" dirty="0">
                <a:solidFill>
                  <a:schemeClr val="tx1"/>
                </a:solidFill>
              </a:rPr>
              <a:t>ό</a:t>
            </a:r>
            <a:r>
              <a:rPr lang="en-US" sz="4400" dirty="0">
                <a:solidFill>
                  <a:schemeClr val="tx1"/>
                </a:solidFill>
              </a:rPr>
              <a:t>π</a:t>
            </a:r>
            <a:r>
              <a:rPr lang="en-US" sz="4400" dirty="0" err="1">
                <a:solidFill>
                  <a:schemeClr val="tx1"/>
                </a:solidFill>
              </a:rPr>
              <a:t>ως</a:t>
            </a:r>
            <a:r>
              <a:rPr lang="en-US" sz="4400" dirty="0">
                <a:solidFill>
                  <a:schemeClr val="tx1"/>
                </a:solidFill>
              </a:rPr>
              <a:t>:</a:t>
            </a:r>
            <a:endParaRPr lang="el-GR" sz="4400" dirty="0">
              <a:solidFill>
                <a:schemeClr val="tx1"/>
              </a:solidFill>
            </a:endParaRPr>
          </a:p>
          <a:p>
            <a:pPr marL="571500" indent="-571500" algn="just" defTabSz="584200">
              <a:spcBef>
                <a:spcPts val="3300"/>
              </a:spcBef>
              <a:buFont typeface="Arial" panose="020B0604020202020204" pitchFamily="34" charset="0"/>
              <a:buChar char="•"/>
              <a:defRPr sz="4000" cap="none" spc="0"/>
            </a:pPr>
            <a:r>
              <a:rPr lang="el-GR" sz="4400" dirty="0">
                <a:solidFill>
                  <a:schemeClr val="tx1"/>
                </a:solidFill>
              </a:rPr>
              <a:t>τη νομιμότητα και ασφάλεια της κυκλοφορίας των οχημάτων  </a:t>
            </a:r>
          </a:p>
          <a:p>
            <a:pPr marL="571500" indent="-571500" algn="just" defTabSz="584200">
              <a:spcBef>
                <a:spcPts val="3300"/>
              </a:spcBef>
              <a:buFont typeface="Arial" panose="020B0604020202020204" pitchFamily="34" charset="0"/>
              <a:buChar char="•"/>
              <a:defRPr sz="4000" cap="none" spc="0"/>
            </a:pPr>
            <a:r>
              <a:rPr lang="el-GR" sz="4400" dirty="0">
                <a:solidFill>
                  <a:schemeClr val="tx1"/>
                </a:solidFill>
              </a:rPr>
              <a:t>τ</a:t>
            </a:r>
            <a:r>
              <a:rPr lang="en-US" sz="4400" dirty="0">
                <a:solidFill>
                  <a:schemeClr val="tx1"/>
                </a:solidFill>
              </a:rPr>
              <a:t>η</a:t>
            </a:r>
            <a:r>
              <a:rPr lang="el-GR" sz="4400" dirty="0">
                <a:solidFill>
                  <a:schemeClr val="tx1"/>
                </a:solidFill>
              </a:rPr>
              <a:t> νομιμότητα της διενέργειας μεταφοράς με αυτά</a:t>
            </a:r>
          </a:p>
          <a:p>
            <a:pPr marL="571500" indent="-571500" algn="just" defTabSz="584200">
              <a:spcBef>
                <a:spcPts val="3300"/>
              </a:spcBef>
              <a:buFont typeface="Arial" panose="020B0604020202020204" pitchFamily="34" charset="0"/>
              <a:buChar char="•"/>
              <a:defRPr sz="4000" cap="none" spc="0"/>
            </a:pPr>
            <a:r>
              <a:rPr lang="en-US" sz="4400" dirty="0" err="1">
                <a:solidFill>
                  <a:schemeClr val="tx1"/>
                </a:solidFill>
              </a:rPr>
              <a:t>τις</a:t>
            </a:r>
            <a:r>
              <a:rPr lang="el-GR" sz="4400" dirty="0">
                <a:solidFill>
                  <a:schemeClr val="tx1"/>
                </a:solidFill>
              </a:rPr>
              <a:t> εκπομπές καυσαερίων των οχημάτων, ελληνικών και αλλοδαπών, που κυκλοφορούν στη Χώρα,  και</a:t>
            </a:r>
          </a:p>
          <a:p>
            <a:pPr marL="571500" indent="-571500" algn="just" defTabSz="584200">
              <a:spcBef>
                <a:spcPts val="3300"/>
              </a:spcBef>
              <a:buFont typeface="Arial" panose="020B0604020202020204" pitchFamily="34" charset="0"/>
              <a:buChar char="•"/>
              <a:defRPr sz="4000" cap="none" spc="0"/>
            </a:pPr>
            <a:r>
              <a:rPr lang="el-GR" sz="4400" dirty="0">
                <a:solidFill>
                  <a:schemeClr val="tx1"/>
                </a:solidFill>
              </a:rPr>
              <a:t>την επιβολή διοικητικών κυρώσεων.</a:t>
            </a:r>
            <a:endParaRPr sz="4800" dirty="0">
              <a:solidFill>
                <a:schemeClr val="tx1"/>
              </a:solidFill>
            </a:endParaRPr>
          </a:p>
        </p:txBody>
      </p:sp>
      <p:pic>
        <p:nvPicPr>
          <p:cNvPr id="3" name="Εικόνα 2">
            <a:extLst>
              <a:ext uri="{FF2B5EF4-FFF2-40B4-BE49-F238E27FC236}">
                <a16:creationId xmlns:a16="http://schemas.microsoft.com/office/drawing/2014/main" id="{73128DC2-3F9A-6A15-76A5-A785EDC933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44237" y="9381652"/>
            <a:ext cx="7509163" cy="4220150"/>
          </a:xfrm>
          <a:prstGeom prst="rect">
            <a:avLst/>
          </a:prstGeom>
        </p:spPr>
      </p:pic>
    </p:spTree>
    <p:extLst>
      <p:ext uri="{BB962C8B-B14F-4D97-AF65-F5344CB8AC3E}">
        <p14:creationId xmlns:p14="http://schemas.microsoft.com/office/powerpoint/2010/main" val="91509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06F4C-6CE8-0934-A070-D767314DD2B4}"/>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69FFF72F-A97D-D230-858D-64547F973A5E}"/>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5E56328C-1652-9B9C-BA55-66AC058F9F05}"/>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lang="el-GR" sz="4400" dirty="0">
                <a:solidFill>
                  <a:schemeClr val="tx1"/>
                </a:solidFill>
              </a:rPr>
              <a:t> </a:t>
            </a: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Σύνθεση των ΜΚΕ</a:t>
            </a:r>
            <a:endParaRPr lang="el-GR" sz="4400" dirty="0">
              <a:solidFill>
                <a:schemeClr val="tx1"/>
              </a:solidFill>
            </a:endParaRPr>
          </a:p>
          <a:p>
            <a:pPr algn="just" defTabSz="584200">
              <a:spcBef>
                <a:spcPts val="3300"/>
              </a:spcBef>
              <a:defRPr sz="4000" cap="none" spc="0"/>
            </a:pPr>
            <a:r>
              <a:rPr lang="el-GR" sz="4400" dirty="0">
                <a:solidFill>
                  <a:schemeClr val="tx1"/>
                </a:solidFill>
              </a:rPr>
              <a:t>Τα ΜΚΕ αποτελούνται από:</a:t>
            </a:r>
          </a:p>
          <a:p>
            <a:pPr algn="just" defTabSz="584200">
              <a:spcBef>
                <a:spcPts val="3300"/>
              </a:spcBef>
              <a:defRPr sz="4000" cap="none" spc="0"/>
            </a:pPr>
            <a:r>
              <a:rPr lang="el-GR" sz="4400" dirty="0">
                <a:solidFill>
                  <a:schemeClr val="tx1"/>
                </a:solidFill>
              </a:rPr>
              <a:t>α) δύο (2) εκπροσώπους της Υπηρεσίας Μεταφορών και Επικοινωνιών ή του Κέντρου Τεχνικού Ελέγχου Οχημάτων (ΚΤΕΟ) της οικείας Περιφερειακής Ενότητας, ένας από τους οποίους είναι τεχνικός και</a:t>
            </a:r>
          </a:p>
          <a:p>
            <a:pPr algn="just" defTabSz="584200">
              <a:spcBef>
                <a:spcPts val="3300"/>
              </a:spcBef>
              <a:defRPr sz="4000" cap="none" spc="0"/>
            </a:pPr>
            <a:r>
              <a:rPr lang="el-GR" sz="4400" dirty="0">
                <a:solidFill>
                  <a:schemeClr val="tx1"/>
                </a:solidFill>
              </a:rPr>
              <a:t>β) ένα (1) όργανο του Τμήματος Τροχαίας ή της υπηρεσίας που ασκεί καθήκοντα Τροχαίας ή ένα όργανο του Λιμενικού Σώματος, εφόσον ο έλεγχος διενεργείται σε περιοχή αρμοδιότητάς του.</a:t>
            </a:r>
          </a:p>
          <a:p>
            <a:pPr algn="just" defTabSz="584200">
              <a:spcBef>
                <a:spcPts val="3300"/>
              </a:spcBef>
              <a:defRPr sz="4000" cap="none" spc="0"/>
            </a:pPr>
            <a:r>
              <a:rPr lang="el-GR" sz="4400" dirty="0">
                <a:solidFill>
                  <a:schemeClr val="tx1"/>
                </a:solidFill>
              </a:rPr>
              <a:t>Επικεφαλής του ΜΚΕ ορίζεται ένας από τους εκπροσώπους της περίπτωσης α΄.</a:t>
            </a:r>
            <a:endParaRPr sz="4800" dirty="0">
              <a:solidFill>
                <a:schemeClr val="tx1"/>
              </a:solidFill>
            </a:endParaRPr>
          </a:p>
        </p:txBody>
      </p:sp>
    </p:spTree>
    <p:extLst>
      <p:ext uri="{BB962C8B-B14F-4D97-AF65-F5344CB8AC3E}">
        <p14:creationId xmlns:p14="http://schemas.microsoft.com/office/powerpoint/2010/main" val="3762728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71535-41C9-332B-DE76-79DEFEF8466C}"/>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7B712C5F-F37B-E2F8-EFDD-E695AC1CA4F2}"/>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8BA89094-5A2F-9327-CB4E-CCCEC1DFA90D}"/>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lang="el-GR" sz="4400" dirty="0">
                <a:solidFill>
                  <a:schemeClr val="tx1"/>
                </a:solidFill>
              </a:rPr>
              <a:t> </a:t>
            </a: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Συγκρότηση ΜΚΕ</a:t>
            </a:r>
          </a:p>
          <a:p>
            <a:pPr algn="just" defTabSz="584200">
              <a:spcBef>
                <a:spcPts val="3300"/>
              </a:spcBef>
              <a:defRPr sz="4000" cap="none" spc="0"/>
            </a:pPr>
            <a:endParaRPr lang="el-GR" sz="4400" dirty="0">
              <a:solidFill>
                <a:schemeClr val="tx1"/>
              </a:solidFill>
            </a:endParaRPr>
          </a:p>
          <a:p>
            <a:pPr marL="571500" indent="-571500" algn="just" rtl="0">
              <a:buFont typeface="Arial" panose="020B0604020202020204" pitchFamily="34" charset="0"/>
              <a:buChar char="•"/>
            </a:pPr>
            <a:r>
              <a:rPr lang="el-GR" sz="4400" b="0" i="0" dirty="0">
                <a:solidFill>
                  <a:srgbClr val="000000"/>
                </a:solidFill>
                <a:effectLst/>
              </a:rPr>
              <a:t>Με απόφαση του οικείου Περιφερειάρχη που εκδίδεται κάθε έτος μετά από πρόταση των αρμόδιων υπηρεσιών, καθορίζεται ο αριθμός των ΜΚΕ, καθώς και ονομαστικός πίνακας υπαλλήλων των αρμόδιων υπηρεσιών που μπορούν να συμμετέχουν στα ΜΚΕ.</a:t>
            </a:r>
          </a:p>
          <a:p>
            <a:pPr marL="571500" indent="-571500" algn="just" rtl="0">
              <a:buFont typeface="Arial" panose="020B0604020202020204" pitchFamily="34" charset="0"/>
              <a:buChar char="•"/>
            </a:pPr>
            <a:r>
              <a:rPr lang="el-GR" sz="4400" b="0" i="0" dirty="0">
                <a:solidFill>
                  <a:srgbClr val="000000"/>
                </a:solidFill>
                <a:effectLst/>
              </a:rPr>
              <a:t>Με απόφαση του προϊσταμένου της Διεύθυνσης Μεταφορών και Επικοινωνιών της οικείας Περιφερειακής Ενότητας, συγκροτείται κάθε φορά το ΜΚΕ από υπαλλήλους που περιλαμβάνονται στον ανωτέρω ονομαστικό πίνακα.</a:t>
            </a:r>
          </a:p>
        </p:txBody>
      </p:sp>
    </p:spTree>
    <p:extLst>
      <p:ext uri="{BB962C8B-B14F-4D97-AF65-F5344CB8AC3E}">
        <p14:creationId xmlns:p14="http://schemas.microsoft.com/office/powerpoint/2010/main" val="210220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980A9-A467-A4F9-EF55-D8CE79485238}"/>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7A2D673C-AF3F-50DD-8BBA-FD8EB5B89056}"/>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55B975FB-1BDD-F968-1E6E-1FDB2D7B2D8C}"/>
              </a:ext>
            </a:extLst>
          </p:cNvPr>
          <p:cNvSpPr txBox="1">
            <a:spLocks noGrp="1"/>
          </p:cNvSpPr>
          <p:nvPr>
            <p:ph type="subTitle" idx="1"/>
          </p:nvPr>
        </p:nvSpPr>
        <p:spPr>
          <a:xfrm>
            <a:off x="1298349" y="3360369"/>
            <a:ext cx="21869401" cy="8506970"/>
          </a:xfrm>
          <a:prstGeom prst="rect">
            <a:avLst/>
          </a:prstGeom>
        </p:spPr>
        <p:txBody>
          <a:bodyPr>
            <a:normAutofit lnSpcReduction="10000"/>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lang="el-GR" sz="4400" dirty="0">
                <a:solidFill>
                  <a:schemeClr val="tx1"/>
                </a:solidFill>
              </a:rPr>
              <a:t> </a:t>
            </a: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Άλλες αρχές ελέγχου</a:t>
            </a:r>
            <a:endParaRPr lang="el-GR" sz="4400" dirty="0">
              <a:solidFill>
                <a:schemeClr val="tx1"/>
              </a:solidFill>
            </a:endParaRPr>
          </a:p>
          <a:p>
            <a:pPr algn="just" defTabSz="584200">
              <a:spcBef>
                <a:spcPts val="3300"/>
              </a:spcBef>
              <a:defRPr sz="4000" cap="none" spc="0"/>
            </a:pPr>
            <a:endParaRPr lang="el-GR" sz="4400" dirty="0">
              <a:solidFill>
                <a:schemeClr val="tx1"/>
              </a:solidFill>
            </a:endParaRPr>
          </a:p>
          <a:p>
            <a:pPr marL="1143000" indent="-1143000" algn="just" defTabSz="584200">
              <a:spcBef>
                <a:spcPts val="3300"/>
              </a:spcBef>
              <a:buFont typeface="Wingdings" panose="05000000000000000000" pitchFamily="2" charset="2"/>
              <a:buChar char="ü"/>
              <a:defRPr sz="4000" cap="none" spc="0"/>
            </a:pPr>
            <a:r>
              <a:rPr lang="el-GR" sz="4400" dirty="0">
                <a:solidFill>
                  <a:schemeClr val="tx1"/>
                </a:solidFill>
              </a:rPr>
              <a:t> Γενική Γραμματεία Δημοσίων Εσόδων,</a:t>
            </a:r>
          </a:p>
          <a:p>
            <a:pPr marL="1143000" indent="-1143000" algn="just" defTabSz="584200">
              <a:spcBef>
                <a:spcPts val="3300"/>
              </a:spcBef>
              <a:buFont typeface="Wingdings" panose="05000000000000000000" pitchFamily="2" charset="2"/>
              <a:buChar char="ü"/>
              <a:defRPr sz="4000" cap="none" spc="0"/>
            </a:pPr>
            <a:r>
              <a:rPr lang="el-GR" sz="4400" dirty="0">
                <a:solidFill>
                  <a:schemeClr val="tx1"/>
                </a:solidFill>
              </a:rPr>
              <a:t>Σώμα Δίωξης Οικονομικού Εγκλήματος (ΣΔΟΕ),</a:t>
            </a:r>
          </a:p>
          <a:p>
            <a:pPr marL="1143000" indent="-1143000" algn="just" defTabSz="584200">
              <a:spcBef>
                <a:spcPts val="3300"/>
              </a:spcBef>
              <a:buFont typeface="Wingdings" panose="05000000000000000000" pitchFamily="2" charset="2"/>
              <a:buChar char="ü"/>
              <a:defRPr sz="4000" cap="none" spc="0"/>
            </a:pPr>
            <a:r>
              <a:rPr lang="el-GR" sz="4400" dirty="0">
                <a:solidFill>
                  <a:schemeClr val="tx1"/>
                </a:solidFill>
              </a:rPr>
              <a:t>Λιμενικές Αρχές</a:t>
            </a:r>
          </a:p>
          <a:p>
            <a:pPr marL="1143000" indent="-1143000" algn="just" defTabSz="584200">
              <a:spcBef>
                <a:spcPts val="3300"/>
              </a:spcBef>
              <a:buFont typeface="Wingdings" panose="05000000000000000000" pitchFamily="2" charset="2"/>
              <a:buChar char="ü"/>
              <a:defRPr sz="4000" cap="none" spc="0"/>
            </a:pPr>
            <a:r>
              <a:rPr lang="el-GR" sz="4400" dirty="0">
                <a:solidFill>
                  <a:schemeClr val="tx1"/>
                </a:solidFill>
              </a:rPr>
              <a:t>Τελωνειακές Αρχές,</a:t>
            </a:r>
          </a:p>
          <a:p>
            <a:pPr marL="1143000" indent="-1143000" algn="just" defTabSz="584200">
              <a:spcBef>
                <a:spcPts val="3300"/>
              </a:spcBef>
              <a:buFont typeface="Wingdings" panose="05000000000000000000" pitchFamily="2" charset="2"/>
              <a:buChar char="ü"/>
              <a:defRPr sz="4000" cap="none" spc="0"/>
            </a:pPr>
            <a:r>
              <a:rPr lang="el-GR" sz="4400" dirty="0">
                <a:solidFill>
                  <a:schemeClr val="tx1"/>
                </a:solidFill>
              </a:rPr>
              <a:t>Αστυνομικές Αρχές,</a:t>
            </a:r>
          </a:p>
          <a:p>
            <a:pPr marL="1143000" indent="-1143000" algn="just" defTabSz="584200">
              <a:spcBef>
                <a:spcPts val="3300"/>
              </a:spcBef>
              <a:buFont typeface="Wingdings" panose="05000000000000000000" pitchFamily="2" charset="2"/>
              <a:buChar char="ü"/>
              <a:defRPr sz="4000" cap="none" spc="0"/>
            </a:pPr>
            <a:r>
              <a:rPr lang="el-GR" sz="4400" dirty="0">
                <a:solidFill>
                  <a:schemeClr val="tx1"/>
                </a:solidFill>
              </a:rPr>
              <a:t>Μικτά Κλιμάκια Ελέγχου Δήμων Παραμεθόριων Περιοχών</a:t>
            </a:r>
          </a:p>
        </p:txBody>
      </p:sp>
      <p:pic>
        <p:nvPicPr>
          <p:cNvPr id="3" name="Εικόνα 2">
            <a:extLst>
              <a:ext uri="{FF2B5EF4-FFF2-40B4-BE49-F238E27FC236}">
                <a16:creationId xmlns:a16="http://schemas.microsoft.com/office/drawing/2014/main" id="{F8B497D2-E866-28F3-C416-35354F8287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22034" y="5002663"/>
            <a:ext cx="8545716" cy="5222382"/>
          </a:xfrm>
          <a:prstGeom prst="rect">
            <a:avLst/>
          </a:prstGeom>
        </p:spPr>
      </p:pic>
    </p:spTree>
    <p:extLst>
      <p:ext uri="{BB962C8B-B14F-4D97-AF65-F5344CB8AC3E}">
        <p14:creationId xmlns:p14="http://schemas.microsoft.com/office/powerpoint/2010/main" val="693765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B992E-FDE0-0DF5-2974-F2842946D1D2}"/>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022A69A3-C8D1-C3F7-A327-48363C2AD3E8}"/>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2B165498-6EE1-51EF-49DE-154B15C83338}"/>
              </a:ext>
            </a:extLst>
          </p:cNvPr>
          <p:cNvSpPr txBox="1">
            <a:spLocks noGrp="1"/>
          </p:cNvSpPr>
          <p:nvPr>
            <p:ph type="subTitle" idx="1"/>
          </p:nvPr>
        </p:nvSpPr>
        <p:spPr>
          <a:xfrm>
            <a:off x="1298349" y="3360368"/>
            <a:ext cx="21869401" cy="8907831"/>
          </a:xfrm>
          <a:prstGeom prst="rect">
            <a:avLst/>
          </a:prstGeom>
        </p:spPr>
        <p:txBody>
          <a:bodyPr>
            <a:normAutofit fontScale="70000" lnSpcReduction="20000"/>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lang="el-GR" sz="9300" b="1" dirty="0">
                <a:solidFill>
                  <a:prstClr val="black"/>
                </a:solidFill>
                <a:latin typeface="Calibri" panose="020F0502020204030204"/>
              </a:rPr>
              <a:t>Υποχρεώσεις κατά τον έλεγχο</a:t>
            </a:r>
            <a:r>
              <a:rPr kumimoji="0" lang="el-GR" sz="93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lang="el-GR" sz="9300" dirty="0">
              <a:solidFill>
                <a:schemeClr val="tx1"/>
              </a:solidFill>
            </a:endParaRPr>
          </a:p>
          <a:p>
            <a:pPr algn="just" defTabSz="584200">
              <a:spcBef>
                <a:spcPts val="3300"/>
              </a:spcBef>
              <a:defRPr sz="4000" cap="none" spc="0"/>
            </a:pPr>
            <a:r>
              <a:rPr lang="el-GR" sz="6300" dirty="0">
                <a:solidFill>
                  <a:srgbClr val="000000"/>
                </a:solidFill>
              </a:rPr>
              <a:t>Κατά τη διάρκεια ελέγχου από μικτό κλιμάκιο, οι οδηγοί</a:t>
            </a:r>
            <a:r>
              <a:rPr lang="en-US" sz="6300" dirty="0">
                <a:solidFill>
                  <a:srgbClr val="000000"/>
                </a:solidFill>
              </a:rPr>
              <a:t> και οι ιδιοκτ</a:t>
            </a:r>
            <a:r>
              <a:rPr lang="el-GR" sz="6300" dirty="0">
                <a:solidFill>
                  <a:srgbClr val="000000"/>
                </a:solidFill>
              </a:rPr>
              <a:t>ή</a:t>
            </a:r>
            <a:r>
              <a:rPr lang="en-US" sz="6300" dirty="0">
                <a:solidFill>
                  <a:srgbClr val="000000"/>
                </a:solidFill>
              </a:rPr>
              <a:t>τες / μισθωτ</a:t>
            </a:r>
            <a:r>
              <a:rPr lang="el-GR" sz="6300" dirty="0">
                <a:solidFill>
                  <a:srgbClr val="000000"/>
                </a:solidFill>
              </a:rPr>
              <a:t>έ</a:t>
            </a:r>
            <a:r>
              <a:rPr lang="en-US" sz="6300" dirty="0">
                <a:solidFill>
                  <a:srgbClr val="000000"/>
                </a:solidFill>
              </a:rPr>
              <a:t>ς</a:t>
            </a:r>
            <a:r>
              <a:rPr lang="el-GR" sz="6300" dirty="0">
                <a:solidFill>
                  <a:srgbClr val="000000"/>
                </a:solidFill>
              </a:rPr>
              <a:t> υποχρεούνται:</a:t>
            </a:r>
          </a:p>
          <a:p>
            <a:pPr marL="571500" indent="-571500" algn="just" defTabSz="584200">
              <a:spcBef>
                <a:spcPts val="3300"/>
              </a:spcBef>
              <a:buFont typeface="Wingdings" panose="05000000000000000000" pitchFamily="2" charset="2"/>
              <a:buChar char="ü"/>
              <a:defRPr sz="4000" cap="none" spc="0"/>
            </a:pPr>
            <a:r>
              <a:rPr lang="el-GR" sz="6300" dirty="0">
                <a:solidFill>
                  <a:srgbClr val="000000"/>
                </a:solidFill>
              </a:rPr>
              <a:t>Να σταματήσουν με ασφάλεια και να συμμορφωθούν με τις εντολές των ελεγκτών, παρέχοντας πρόσβαση στο όχημα</a:t>
            </a:r>
          </a:p>
          <a:p>
            <a:pPr marL="571500" indent="-571500" algn="just" defTabSz="584200">
              <a:spcBef>
                <a:spcPts val="3300"/>
              </a:spcBef>
              <a:buFont typeface="Wingdings" panose="05000000000000000000" pitchFamily="2" charset="2"/>
              <a:buChar char="ü"/>
              <a:defRPr sz="4000" cap="none" spc="0"/>
            </a:pPr>
            <a:r>
              <a:rPr lang="el-GR" sz="6300" dirty="0">
                <a:solidFill>
                  <a:srgbClr val="000000"/>
                </a:solidFill>
              </a:rPr>
              <a:t>Να επιδείξουν άμεσα όλα τα απαιτούμενα έγγραφα (άδεια κυκλοφορίας, δίπλωμα οδήγησης, ταχογράφο, δελτία αποστολής κ.ά.).</a:t>
            </a:r>
          </a:p>
          <a:p>
            <a:pPr marL="571500" indent="-571500" algn="just" defTabSz="584200">
              <a:spcBef>
                <a:spcPts val="3300"/>
              </a:spcBef>
              <a:buFont typeface="Wingdings" panose="05000000000000000000" pitchFamily="2" charset="2"/>
              <a:buChar char="ü"/>
              <a:defRPr sz="4000" cap="none" spc="0"/>
            </a:pPr>
            <a:r>
              <a:rPr lang="el-GR" sz="6300" dirty="0">
                <a:solidFill>
                  <a:srgbClr val="000000"/>
                </a:solidFill>
              </a:rPr>
              <a:t>Να επιτρέψουν τη διενέργεια τεχνικού ελέγχου του οχήματος, εφόσον ζητηθεί.</a:t>
            </a:r>
          </a:p>
          <a:p>
            <a:pPr marL="571500" indent="-571500" algn="just" defTabSz="584200">
              <a:spcBef>
                <a:spcPts val="3300"/>
              </a:spcBef>
              <a:buFont typeface="Wingdings" panose="05000000000000000000" pitchFamily="2" charset="2"/>
              <a:buChar char="ü"/>
              <a:defRPr sz="4000" cap="none" spc="0"/>
            </a:pPr>
            <a:r>
              <a:rPr lang="el-GR" sz="6300" dirty="0">
                <a:solidFill>
                  <a:srgbClr val="000000"/>
                </a:solidFill>
              </a:rPr>
              <a:t>Να παρέχουν αληθείς και πλήρεις πληροφορίες για το δρομολόγιο και τη μεταφορά.</a:t>
            </a:r>
          </a:p>
          <a:p>
            <a:pPr marL="571500" indent="-571500" algn="just" defTabSz="584200">
              <a:spcBef>
                <a:spcPts val="3300"/>
              </a:spcBef>
              <a:buFont typeface="Wingdings" panose="05000000000000000000" pitchFamily="2" charset="2"/>
              <a:buChar char="ü"/>
              <a:defRPr sz="4000" cap="none" spc="0"/>
            </a:pPr>
            <a:r>
              <a:rPr lang="el-GR" sz="6300" dirty="0">
                <a:solidFill>
                  <a:srgbClr val="000000"/>
                </a:solidFill>
              </a:rPr>
              <a:t>Να συνεργάζονται με όλους τους ελεγκτικούς φορείς, αποφεύγοντας παρεμποδιστικές ή παραπλανητικές ενέργειες. </a:t>
            </a:r>
          </a:p>
        </p:txBody>
      </p:sp>
    </p:spTree>
    <p:extLst>
      <p:ext uri="{BB962C8B-B14F-4D97-AF65-F5344CB8AC3E}">
        <p14:creationId xmlns:p14="http://schemas.microsoft.com/office/powerpoint/2010/main" val="3459992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444E8-B3B0-57E8-ED8B-26B6EE5F76BF}"/>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8B18D3C2-5614-92B4-AF4E-E7F37EA5870C}"/>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83074A4E-A883-7DF9-3E7E-574762F49F77}"/>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lang="el-GR" sz="6500" b="1" dirty="0">
                <a:solidFill>
                  <a:prstClr val="black"/>
                </a:solidFill>
                <a:latin typeface="Calibri" panose="020F0502020204030204"/>
              </a:rPr>
              <a:t>Υποχρεώσεις κατά τον έλεγχο</a:t>
            </a: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lang="el-GR" sz="4400" dirty="0">
              <a:solidFill>
                <a:schemeClr val="tx1"/>
              </a:solidFill>
            </a:endParaRPr>
          </a:p>
          <a:p>
            <a:pPr algn="just" defTabSz="584200">
              <a:spcBef>
                <a:spcPts val="3300"/>
              </a:spcBef>
              <a:defRPr sz="4000" cap="none" spc="0"/>
            </a:pPr>
            <a:endParaRPr lang="el-GR" sz="5700" dirty="0">
              <a:solidFill>
                <a:srgbClr val="000000"/>
              </a:solidFill>
            </a:endParaRPr>
          </a:p>
          <a:p>
            <a:pPr algn="just" defTabSz="584200">
              <a:spcBef>
                <a:spcPts val="3300"/>
              </a:spcBef>
              <a:defRPr sz="4000" cap="none" spc="0"/>
            </a:pPr>
            <a:r>
              <a:rPr lang="el-GR" sz="4400" dirty="0">
                <a:solidFill>
                  <a:srgbClr val="000000"/>
                </a:solidFill>
              </a:rPr>
              <a:t>Σε περίπτωση άρνησης συνεργασίας στον έλεγχο βεβαιώνεται ως παράβαση, επιπλέον των παραβάσεων που διαπιστωθούν εφόσον καταστεί δυνατός ο έλεγχος και ανεξαρτήτως τυχόν ποινικής ευθύνης.</a:t>
            </a:r>
            <a:endParaRPr lang="el-GR" sz="4400" b="0" i="0" dirty="0">
              <a:solidFill>
                <a:srgbClr val="000000"/>
              </a:solidFill>
              <a:effectLst/>
            </a:endParaRPr>
          </a:p>
        </p:txBody>
      </p:sp>
    </p:spTree>
    <p:extLst>
      <p:ext uri="{BB962C8B-B14F-4D97-AF65-F5344CB8AC3E}">
        <p14:creationId xmlns:p14="http://schemas.microsoft.com/office/powerpoint/2010/main" val="3683062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EF73D-8287-5925-00E6-6B3DA4271DB0}"/>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4DF82257-DA7A-407A-64AC-5079A96A00E2}"/>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85590B00-AD98-12B1-5025-458A56C62E4B}"/>
              </a:ext>
            </a:extLst>
          </p:cNvPr>
          <p:cNvSpPr txBox="1">
            <a:spLocks noGrp="1"/>
          </p:cNvSpPr>
          <p:nvPr>
            <p:ph type="subTitle" idx="1"/>
          </p:nvPr>
        </p:nvSpPr>
        <p:spPr>
          <a:xfrm>
            <a:off x="1298349" y="3360369"/>
            <a:ext cx="21869401" cy="8506970"/>
          </a:xfrm>
          <a:prstGeom prst="rect">
            <a:avLst/>
          </a:prstGeom>
        </p:spPr>
        <p:txBody>
          <a:bodyPr>
            <a:no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Διαδικασίες Ελέγχου:</a:t>
            </a:r>
            <a:endParaRPr lang="el-GR" sz="4400" b="0" i="0" dirty="0">
              <a:solidFill>
                <a:srgbClr val="000000"/>
              </a:solidFill>
              <a:effectLst/>
            </a:endParaRPr>
          </a:p>
          <a:p>
            <a:pPr algn="just" rtl="0">
              <a:buNone/>
            </a:pPr>
            <a:r>
              <a:rPr lang="el-GR" sz="4400" dirty="0">
                <a:solidFill>
                  <a:srgbClr val="000000"/>
                </a:solidFill>
              </a:rPr>
              <a:t>Ο</a:t>
            </a:r>
            <a:r>
              <a:rPr lang="el-GR" sz="4400" b="0" i="0" dirty="0">
                <a:solidFill>
                  <a:srgbClr val="000000"/>
                </a:solidFill>
                <a:effectLst/>
              </a:rPr>
              <a:t> οδηγός και ο ιδιοκτήτης/ μισθωτής αποδεικνύουν για τη μεταφορά που πραγματοποιείται κατά τη στιγμή του ελέγχου, τουλάχιστον τα ακόλουθα στοιχεία:</a:t>
            </a:r>
          </a:p>
          <a:p>
            <a:pPr marL="571500" indent="-571500" algn="just" rtl="0">
              <a:buFont typeface="Arial" panose="020B0604020202020204" pitchFamily="34" charset="0"/>
              <a:buChar char="•"/>
            </a:pPr>
            <a:r>
              <a:rPr lang="el-GR" sz="4400" b="0" i="0" dirty="0">
                <a:solidFill>
                  <a:srgbClr val="000000"/>
                </a:solidFill>
                <a:effectLst/>
              </a:rPr>
              <a:t>τα στοιχεία του αποστολέα, του μεταφορέα και του παραλήπτη (ονοματεπώνυμο και διεύθυνση)</a:t>
            </a:r>
          </a:p>
          <a:p>
            <a:pPr marL="571500" indent="-571500" algn="just" rtl="0">
              <a:buFont typeface="Arial" panose="020B0604020202020204" pitchFamily="34" charset="0"/>
              <a:buChar char="•"/>
            </a:pPr>
            <a:r>
              <a:rPr lang="el-GR" sz="4400" b="0" i="0" dirty="0">
                <a:solidFill>
                  <a:srgbClr val="000000"/>
                </a:solidFill>
                <a:effectLst/>
              </a:rPr>
              <a:t>τον τόπο και την ημερομηνία παραλαβής των εμπορευμάτων και τον τόπο που έχει οριστεί για την παράδοση</a:t>
            </a:r>
          </a:p>
          <a:p>
            <a:pPr marL="571500" indent="-571500" algn="just">
              <a:buFont typeface="Arial" panose="020B0604020202020204" pitchFamily="34" charset="0"/>
              <a:buChar char="•"/>
            </a:pPr>
            <a:r>
              <a:rPr lang="el-GR" sz="4400" b="0" i="0" dirty="0">
                <a:solidFill>
                  <a:srgbClr val="000000"/>
                </a:solidFill>
                <a:effectLst/>
              </a:rPr>
              <a:t>την περιγραφή και την ποσότητα των </a:t>
            </a:r>
            <a:r>
              <a:rPr lang="el-GR" sz="4400" dirty="0">
                <a:solidFill>
                  <a:srgbClr val="000000"/>
                </a:solidFill>
              </a:rPr>
              <a:t>εμπορευμάτων. </a:t>
            </a:r>
          </a:p>
          <a:p>
            <a:pPr algn="just"/>
            <a:r>
              <a:rPr lang="el-GR" sz="4400" dirty="0">
                <a:solidFill>
                  <a:srgbClr val="000000"/>
                </a:solidFill>
              </a:rPr>
              <a:t>με την επιφύλαξη ειδικών διατάξεων που προβλέπουν επιπρόσθετα στοιχεία ή/και συγκεκριμένα συνοδευτικά έγγραφα για τη μεταφορά</a:t>
            </a:r>
            <a:endParaRPr lang="el-GR" sz="4400" b="0" i="0" dirty="0">
              <a:solidFill>
                <a:srgbClr val="000000"/>
              </a:solidFill>
              <a:effectLst/>
            </a:endParaRPr>
          </a:p>
        </p:txBody>
      </p:sp>
    </p:spTree>
    <p:extLst>
      <p:ext uri="{BB962C8B-B14F-4D97-AF65-F5344CB8AC3E}">
        <p14:creationId xmlns:p14="http://schemas.microsoft.com/office/powerpoint/2010/main" val="517656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E9F5E-91E9-5AFD-2498-19F0158199E7}"/>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337AD523-A1D3-8099-2AA7-C1023D3E2F71}"/>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AA3B5A2A-5042-2A0D-EB21-BE1539297C05}"/>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Διαδικασίες Ελέγχου:</a:t>
            </a:r>
            <a:endParaRPr lang="el-GR" sz="4400" dirty="0">
              <a:solidFill>
                <a:srgbClr val="000000"/>
              </a:solidFill>
            </a:endParaRPr>
          </a:p>
          <a:p>
            <a:pPr algn="just" rtl="0">
              <a:buNone/>
            </a:pPr>
            <a:r>
              <a:rPr lang="el-GR" sz="4400" b="0" i="0" dirty="0">
                <a:solidFill>
                  <a:srgbClr val="000000"/>
                </a:solidFill>
                <a:effectLst/>
              </a:rPr>
              <a:t>Τα ανωτέρω στοιχεία αποδεικνύονται με τα συνοδευτικά έγγραφα που εκδίδονται για τη συγκεκριμένη μεταφορά σύμφωνα με τις ισχύουσες διατάξεις, ιδίως τις διατάξεις της νομοθεσίας μεταφορών και τις φορολογικές διατάξεις. </a:t>
            </a:r>
          </a:p>
          <a:p>
            <a:pPr algn="just" rtl="0">
              <a:buNone/>
            </a:pPr>
            <a:r>
              <a:rPr lang="el-GR" sz="4400" b="0" i="0" dirty="0">
                <a:solidFill>
                  <a:srgbClr val="000000"/>
                </a:solidFill>
                <a:effectLst/>
              </a:rPr>
              <a:t>Για τις διεθνείς μεταφορές, τα στοιχεία μπορούν να αποδεικνύονται και με διεθνή φορτωτική, όπως το δελτίο παράδοσης του ν. 559/1977 (Α' 78) (φορτωτική CMR).</a:t>
            </a:r>
          </a:p>
        </p:txBody>
      </p:sp>
      <p:pic>
        <p:nvPicPr>
          <p:cNvPr id="3" name="Εικόνα 2">
            <a:extLst>
              <a:ext uri="{FF2B5EF4-FFF2-40B4-BE49-F238E27FC236}">
                <a16:creationId xmlns:a16="http://schemas.microsoft.com/office/drawing/2014/main" id="{7B5DD201-BD34-A395-62DE-97D01ED7E4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3750" y="8437479"/>
            <a:ext cx="8572500" cy="5076825"/>
          </a:xfrm>
          <a:prstGeom prst="rect">
            <a:avLst/>
          </a:prstGeom>
        </p:spPr>
      </p:pic>
    </p:spTree>
    <p:extLst>
      <p:ext uri="{BB962C8B-B14F-4D97-AF65-F5344CB8AC3E}">
        <p14:creationId xmlns:p14="http://schemas.microsoft.com/office/powerpoint/2010/main" val="2313843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FFE26-6A26-F4F2-4312-B588D4168C97}"/>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F549A756-21B3-5724-9593-9C11BA13450E}"/>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8E27402A-4899-4A8D-4629-3A1A21F8403B}"/>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lang="el-GR" sz="4400" dirty="0">
                <a:solidFill>
                  <a:schemeClr val="tx1"/>
                </a:solidFill>
              </a:rPr>
              <a:t> </a:t>
            </a: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Διαδικασίες Ελέγχου:</a:t>
            </a:r>
            <a:endParaRPr kumimoji="0" lang="el-GR" sz="4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algn="just" defTabSz="584200">
              <a:spcBef>
                <a:spcPts val="3300"/>
              </a:spcBef>
              <a:defRPr sz="4000" cap="none" spc="0"/>
            </a:pPr>
            <a:endParaRPr lang="el-GR" sz="4400" dirty="0">
              <a:solidFill>
                <a:schemeClr val="tx1"/>
              </a:solidFill>
            </a:endParaRPr>
          </a:p>
          <a:p>
            <a:pPr algn="just" defTabSz="584200">
              <a:spcBef>
                <a:spcPts val="3300"/>
              </a:spcBef>
              <a:defRPr sz="4000" cap="none" spc="0"/>
            </a:pPr>
            <a:r>
              <a:rPr lang="el-GR" sz="4400" dirty="0">
                <a:solidFill>
                  <a:schemeClr val="tx1"/>
                </a:solidFill>
              </a:rPr>
              <a:t>Ο έλεγχος ασκείται σε κάθε σημείο της περιοχής αρμοδιότητας της οικείας Περιφερειακής Ενότητας, ακόμη και στους λιμένες και πλησίον των συνοριακών σταθμών. </a:t>
            </a:r>
          </a:p>
          <a:p>
            <a:pPr algn="just" defTabSz="584200">
              <a:spcBef>
                <a:spcPts val="3300"/>
              </a:spcBef>
              <a:defRPr sz="4000" cap="none" spc="0"/>
            </a:pPr>
            <a:r>
              <a:rPr lang="el-GR" sz="4400" dirty="0">
                <a:solidFill>
                  <a:schemeClr val="tx1"/>
                </a:solidFill>
              </a:rPr>
              <a:t>Η διαπίστωση της παράβασης και η επιβολή των διοικητικών κυρώσεων γίνεται επιτόπου και μετά από ακρόαση του οδηγού του οχήματος συντάσσεται σχετική έκθεση.</a:t>
            </a:r>
          </a:p>
          <a:p>
            <a:pPr algn="just" defTabSz="584200">
              <a:spcBef>
                <a:spcPts val="3300"/>
              </a:spcBef>
              <a:defRPr sz="4000" cap="none" spc="0"/>
            </a:pPr>
            <a:r>
              <a:rPr lang="el-GR" sz="4400" dirty="0">
                <a:solidFill>
                  <a:schemeClr val="tx1"/>
                </a:solidFill>
              </a:rPr>
              <a:t>Στις περιπτώσεις που η παράβαση επισύρει την ποινή του διοικητικού προστίμου, μέτρο για την εξασφάλιση της καταβολής του, αποτελεί η επί τόπου αφαίρεση των στοιχείων κυκλοφορίας του οχήματος. </a:t>
            </a:r>
          </a:p>
          <a:p>
            <a:pPr algn="just" defTabSz="584200">
              <a:spcBef>
                <a:spcPts val="3300"/>
              </a:spcBef>
              <a:defRPr sz="4000" cap="none" spc="0"/>
            </a:pPr>
            <a:endParaRPr sz="4800" dirty="0">
              <a:solidFill>
                <a:schemeClr val="tx1"/>
              </a:solidFill>
            </a:endParaRPr>
          </a:p>
        </p:txBody>
      </p:sp>
    </p:spTree>
    <p:extLst>
      <p:ext uri="{BB962C8B-B14F-4D97-AF65-F5344CB8AC3E}">
        <p14:creationId xmlns:p14="http://schemas.microsoft.com/office/powerpoint/2010/main" val="2348839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87DBC-0A0C-810D-3810-549FAB373EB6}"/>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CFB9E82D-656B-7CAE-DAEE-F98587130D44}"/>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A2F0A037-7AF6-13CA-FE72-B5C139B93EA3}"/>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lang="el-GR" sz="4400" dirty="0">
                <a:solidFill>
                  <a:schemeClr val="tx1"/>
                </a:solidFill>
              </a:rPr>
              <a:t> </a:t>
            </a: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Διαδικασίες Ελέγχου:</a:t>
            </a:r>
          </a:p>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endParaRPr lang="el-GR" sz="4400" dirty="0">
              <a:solidFill>
                <a:schemeClr val="tx1"/>
              </a:solidFill>
            </a:endParaRPr>
          </a:p>
          <a:p>
            <a:pPr algn="just" defTabSz="584200">
              <a:spcBef>
                <a:spcPts val="3300"/>
              </a:spcBef>
              <a:defRPr sz="4000" cap="none" spc="0"/>
            </a:pPr>
            <a:r>
              <a:rPr lang="el-GR" sz="4400" dirty="0">
                <a:solidFill>
                  <a:schemeClr val="tx1"/>
                </a:solidFill>
              </a:rPr>
              <a:t>Η </a:t>
            </a:r>
            <a:r>
              <a:rPr lang="el-GR" sz="4400" dirty="0" err="1">
                <a:solidFill>
                  <a:schemeClr val="tx1"/>
                </a:solidFill>
              </a:rPr>
              <a:t>καταλογιστική</a:t>
            </a:r>
            <a:r>
              <a:rPr lang="el-GR" sz="4400" dirty="0">
                <a:solidFill>
                  <a:schemeClr val="tx1"/>
                </a:solidFill>
              </a:rPr>
              <a:t> πράξη επιβολής του προστίμου επέχει θέση στοιχείων κυκλοφορίας του οχήματος για χρονικό διάστημα επτά (7) ημερών.</a:t>
            </a:r>
          </a:p>
          <a:p>
            <a:pPr algn="just" defTabSz="584200">
              <a:spcBef>
                <a:spcPts val="3300"/>
              </a:spcBef>
              <a:defRPr sz="4000" cap="none" spc="0"/>
            </a:pPr>
            <a:r>
              <a:rPr lang="el-GR" sz="4400" dirty="0">
                <a:solidFill>
                  <a:schemeClr val="tx1"/>
                </a:solidFill>
              </a:rPr>
              <a:t>Απαγορεύεται η έξοδος από τη Χώρα των οχημάτων, των οποίων έχουν αφαιρεθεί τα στοιχεία κυκλοφορίας. </a:t>
            </a:r>
          </a:p>
          <a:p>
            <a:pPr algn="just" defTabSz="584200">
              <a:spcBef>
                <a:spcPts val="3300"/>
              </a:spcBef>
              <a:defRPr sz="4000" cap="none" spc="0"/>
            </a:pPr>
            <a:r>
              <a:rPr lang="el-GR" sz="4400" dirty="0">
                <a:solidFill>
                  <a:schemeClr val="tx1"/>
                </a:solidFill>
              </a:rPr>
              <a:t>Τα στοιχεία κυκλοφορίας του οχήματος επιστρέφονται στον νόμιμο κάτοχό τους από τις αρμόδιες κατά περίπτωση αρχές, αφού εξοφληθεί το πρόστιμο. </a:t>
            </a:r>
          </a:p>
        </p:txBody>
      </p:sp>
    </p:spTree>
    <p:extLst>
      <p:ext uri="{BB962C8B-B14F-4D97-AF65-F5344CB8AC3E}">
        <p14:creationId xmlns:p14="http://schemas.microsoft.com/office/powerpoint/2010/main" val="794291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E9732-EBE2-DC29-41A7-0EB8762786DC}"/>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5F99B295-EF7C-75D9-EF6C-BF8A5719DE14}"/>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C79134F8-5746-B2E6-B3BF-9732FEA070AF}"/>
              </a:ext>
            </a:extLst>
          </p:cNvPr>
          <p:cNvSpPr txBox="1">
            <a:spLocks noGrp="1"/>
          </p:cNvSpPr>
          <p:nvPr>
            <p:ph type="subTitle" idx="1"/>
          </p:nvPr>
        </p:nvSpPr>
        <p:spPr>
          <a:xfrm>
            <a:off x="1298349" y="3360369"/>
            <a:ext cx="21869401" cy="8506970"/>
          </a:xfrm>
          <a:prstGeom prst="rect">
            <a:avLst/>
          </a:prstGeom>
        </p:spPr>
        <p:txBody>
          <a:bodyPr>
            <a:normAutofit fontScale="40000" lnSpcReduction="20000"/>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lang="el-GR" sz="15000" dirty="0">
                <a:solidFill>
                  <a:schemeClr val="tx1"/>
                </a:solidFill>
              </a:rPr>
              <a:t> </a:t>
            </a:r>
            <a:r>
              <a:rPr kumimoji="0" lang="el-GR" sz="16300" b="1" i="0" u="none" strike="noStrike" kern="1200" cap="none" spc="0" normalizeH="0" baseline="0" noProof="0" dirty="0">
                <a:ln>
                  <a:noFill/>
                </a:ln>
                <a:solidFill>
                  <a:prstClr val="black"/>
                </a:solidFill>
                <a:effectLst/>
                <a:uLnTx/>
                <a:uFillTx/>
                <a:latin typeface="Calibri" panose="020F0502020204030204"/>
                <a:ea typeface="+mn-ea"/>
                <a:cs typeface="+mn-cs"/>
              </a:rPr>
              <a:t>Διαδικασίες Ελέγχου:</a:t>
            </a:r>
            <a:endParaRPr kumimoji="0" lang="el-GR" sz="163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algn="just" defTabSz="584200">
              <a:spcBef>
                <a:spcPts val="3300"/>
              </a:spcBef>
              <a:defRPr sz="4000" cap="none" spc="0"/>
            </a:pPr>
            <a:endParaRPr lang="el-GR" sz="4400" dirty="0">
              <a:solidFill>
                <a:schemeClr val="tx1"/>
              </a:solidFill>
            </a:endParaRPr>
          </a:p>
          <a:p>
            <a:pPr algn="just" defTabSz="584200">
              <a:spcBef>
                <a:spcPts val="3300"/>
              </a:spcBef>
              <a:defRPr sz="4000" cap="none" spc="0"/>
            </a:pPr>
            <a:r>
              <a:rPr lang="el-GR" sz="11000" dirty="0">
                <a:solidFill>
                  <a:schemeClr val="tx1"/>
                </a:solidFill>
              </a:rPr>
              <a:t>Εάν πρόκειται για αλλοδαπό όχημα και δεν καταβληθεί το πρόστιμο εντός της ίδιας ημέρας, αντίγραφο της καταλογιστικής πράξης αποστέλλεται από το ΜΚΕ σε όλα τα Τελωνεία, τις αστυνομικές και λιμενικές Αρχές εισόδου και εξόδου από τη Χώρα, ώστε να μην επιτραπεί η έξοδος του οχήματος έως ότου καταβληθεί το πρόστιμο. </a:t>
            </a:r>
          </a:p>
          <a:p>
            <a:pPr algn="just" defTabSz="584200">
              <a:spcBef>
                <a:spcPts val="3300"/>
              </a:spcBef>
              <a:defRPr sz="4000" cap="none" spc="0"/>
            </a:pPr>
            <a:r>
              <a:rPr lang="el-GR" sz="11000" dirty="0">
                <a:solidFill>
                  <a:schemeClr val="tx1"/>
                </a:solidFill>
              </a:rPr>
              <a:t>Η έξοδος του οχήματος επιτρέπεται αφού προσκομιστεί στις Τελωνειακές ή Λιμενικές Αρχές το αποδεικτικό καταβολής του προστίμου και παραληφθούν τα στοιχεία κυκλοφορίας που είχαν αφαιρεθεί. </a:t>
            </a:r>
          </a:p>
          <a:p>
            <a:pPr algn="just" defTabSz="584200">
              <a:spcBef>
                <a:spcPts val="3300"/>
              </a:spcBef>
              <a:defRPr sz="4000" cap="none" spc="0"/>
            </a:pPr>
            <a:r>
              <a:rPr lang="el-GR" sz="11000" dirty="0">
                <a:solidFill>
                  <a:schemeClr val="tx1"/>
                </a:solidFill>
              </a:rPr>
              <a:t>Η άσκηση προσφυγής κατά της πράξης επιβολής προστίμου, ενώπιον του αρμόδιου διοικητικού δικαστηρίου, δεν αναστέλλει την εκτέλεσή της.</a:t>
            </a:r>
          </a:p>
        </p:txBody>
      </p:sp>
    </p:spTree>
    <p:extLst>
      <p:ext uri="{BB962C8B-B14F-4D97-AF65-F5344CB8AC3E}">
        <p14:creationId xmlns:p14="http://schemas.microsoft.com/office/powerpoint/2010/main" val="2953377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604E0-BA17-67EF-F7DF-A229EDFE3CAC}"/>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E4BFFE38-FDE2-4A91-71B1-154F06042F09}"/>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7443875B-18DD-D488-B130-81965ACC7BE3}"/>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lang="el-GR" sz="4400" dirty="0">
                <a:solidFill>
                  <a:schemeClr val="tx1"/>
                </a:solidFill>
              </a:rPr>
              <a:t> </a:t>
            </a: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Κατηγορίες παραβάσεων</a:t>
            </a:r>
            <a:endParaRPr kumimoji="0" lang="el-GR" sz="4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algn="just" defTabSz="584200">
              <a:spcBef>
                <a:spcPts val="3300"/>
              </a:spcBef>
              <a:defRPr sz="4000" cap="none" spc="0"/>
            </a:pPr>
            <a:endParaRPr lang="el-GR" sz="4400" dirty="0">
              <a:solidFill>
                <a:schemeClr val="tx1"/>
              </a:solidFill>
            </a:endParaRPr>
          </a:p>
          <a:p>
            <a:pPr algn="just" defTabSz="584200">
              <a:spcBef>
                <a:spcPts val="3300"/>
              </a:spcBef>
              <a:defRPr sz="4000" cap="none" spc="0"/>
            </a:pPr>
            <a:r>
              <a:rPr lang="el-GR" sz="4400" dirty="0">
                <a:solidFill>
                  <a:schemeClr val="tx1"/>
                </a:solidFill>
              </a:rPr>
              <a:t>Οι παραβάσεις κατατάσσονται ανάλογα με το βαθμό σοβαρότητάς τους στις εξής κατηγορίες: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ιδιαζόντως σοβαρή παράβαση,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πολύ σοβαρή παράβαση,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σοβαρή παράβαση και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ελαφρά παράβαση</a:t>
            </a:r>
          </a:p>
        </p:txBody>
      </p:sp>
    </p:spTree>
    <p:extLst>
      <p:ext uri="{BB962C8B-B14F-4D97-AF65-F5344CB8AC3E}">
        <p14:creationId xmlns:p14="http://schemas.microsoft.com/office/powerpoint/2010/main" val="815633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76640-8368-D8C4-233C-0212A867EBB8}"/>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3E6E369B-1110-B800-E34D-91B2C9199E8F}"/>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E2558C00-5FBC-A84E-EB3D-F5ECBE289EA3}"/>
              </a:ext>
            </a:extLst>
          </p:cNvPr>
          <p:cNvSpPr txBox="1">
            <a:spLocks noGrp="1"/>
          </p:cNvSpPr>
          <p:nvPr>
            <p:ph type="subTitle" idx="1"/>
          </p:nvPr>
        </p:nvSpPr>
        <p:spPr>
          <a:xfrm>
            <a:off x="1298349" y="3360369"/>
            <a:ext cx="21869401" cy="8506970"/>
          </a:xfrm>
          <a:prstGeom prst="rect">
            <a:avLst/>
          </a:prstGeom>
        </p:spPr>
        <p:txBody>
          <a:bodyPr>
            <a:normAutofit lnSpcReduction="10000"/>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Κριτήρια καθορισμού σοβαρότητας</a:t>
            </a:r>
            <a:endParaRPr kumimoji="0" lang="el-GR" sz="4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algn="just" defTabSz="584200">
              <a:spcBef>
                <a:spcPts val="3300"/>
              </a:spcBef>
              <a:defRPr sz="4000" cap="none" spc="0"/>
            </a:pPr>
            <a:r>
              <a:rPr lang="el-GR" sz="4400" dirty="0">
                <a:solidFill>
                  <a:schemeClr val="tx1"/>
                </a:solidFill>
              </a:rPr>
              <a:t>Η σοβαρότητα μίας παράβασης καθορίζεται με βάση τα εξής κριτήρια:</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την πιθανότητα να δημιουργήσει κίνδυνο θανάτου ή τραυματισμού, βλάβης στην περιουσία του παραβάτη ή τρίτων ή όχληση,</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την πιθανότητα να προκαλέσει ζημία του περιβάλλοντος ή του οδικού δικτύου,</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τη δυνατότητά της να εμποδίσει τον έλεγχο τήρησης της νομοθεσίας οδικών μεταφορών από τα αρμόδια όργανα ή να αλλοιώσει τα αποτελέσματα του ελέγχου,</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τη δυνατότητά της να προκαλέσει διατάραξη της αγοράς των εθνικών εμπορευματικών και/ή επιβατικών μεταφορών</a:t>
            </a:r>
          </a:p>
        </p:txBody>
      </p:sp>
    </p:spTree>
    <p:extLst>
      <p:ext uri="{BB962C8B-B14F-4D97-AF65-F5344CB8AC3E}">
        <p14:creationId xmlns:p14="http://schemas.microsoft.com/office/powerpoint/2010/main" val="2221026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D3771-C34C-0E02-639F-AB600293D922}"/>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2990A200-8586-17D4-AEB3-09A725EF8317}"/>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83D728DF-5F2A-BD0B-1102-A9F67B271C45}"/>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Υπόχρεοι καταβολής προστίμου</a:t>
            </a:r>
            <a:endParaRPr kumimoji="0" lang="el-GR" sz="4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algn="just" defTabSz="584200">
              <a:spcBef>
                <a:spcPts val="3300"/>
              </a:spcBef>
              <a:defRPr sz="4000" cap="none" spc="0"/>
            </a:pPr>
            <a:endParaRPr lang="el-GR" sz="4400" dirty="0">
              <a:solidFill>
                <a:schemeClr val="tx1"/>
              </a:solidFill>
            </a:endParaRPr>
          </a:p>
          <a:p>
            <a:pPr algn="just" defTabSz="584200">
              <a:spcBef>
                <a:spcPts val="3300"/>
              </a:spcBef>
              <a:defRPr sz="4000" cap="none" spc="0"/>
            </a:pPr>
            <a:r>
              <a:rPr lang="el-GR" sz="4400" dirty="0">
                <a:solidFill>
                  <a:schemeClr val="tx1"/>
                </a:solidFill>
              </a:rPr>
              <a:t>Για την καταβολή των προστίμων καθορίζονται υπόχρεα πρόσωπα:</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ο ιδιοκτήτης του οχήματος                  Ι</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ο οδηγός του οχήματος                       Ο</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ο υπεύθυνος φόρτωσης                      ΥΦ</a:t>
            </a:r>
          </a:p>
          <a:p>
            <a:pPr marL="571500" indent="-571500" algn="just" defTabSz="584200">
              <a:spcBef>
                <a:spcPts val="3300"/>
              </a:spcBef>
              <a:buFont typeface="Wingdings" panose="05000000000000000000" pitchFamily="2" charset="2"/>
              <a:buChar char="ü"/>
              <a:defRPr sz="4000" cap="none" spc="0"/>
            </a:pPr>
            <a:endParaRPr lang="el-GR" sz="4400" dirty="0">
              <a:solidFill>
                <a:schemeClr val="tx1"/>
              </a:solidFill>
            </a:endParaRPr>
          </a:p>
        </p:txBody>
      </p:sp>
    </p:spTree>
    <p:extLst>
      <p:ext uri="{BB962C8B-B14F-4D97-AF65-F5344CB8AC3E}">
        <p14:creationId xmlns:p14="http://schemas.microsoft.com/office/powerpoint/2010/main" val="914106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42186-F173-AACC-1C2D-0C0D6219614D}"/>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EF6CDA1B-09D2-9929-7743-49836F420B9A}"/>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4E256729-35A0-432F-1584-C2FC94F0BF96}"/>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Πρόστιμα ανά σοβαρότητα</a:t>
            </a:r>
            <a:endParaRPr kumimoji="0" lang="el-GR" sz="4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algn="just" defTabSz="584200">
              <a:spcBef>
                <a:spcPts val="3300"/>
              </a:spcBef>
              <a:defRPr sz="4000" cap="none" spc="0"/>
            </a:pPr>
            <a:r>
              <a:rPr lang="el-GR" sz="4400" dirty="0">
                <a:solidFill>
                  <a:schemeClr val="tx1"/>
                </a:solidFill>
              </a:rPr>
              <a:t>Τα πρόστιμα που επιβάλλονται είναι:</a:t>
            </a:r>
          </a:p>
          <a:p>
            <a:pPr marL="571500" indent="-571500" algn="just" defTabSz="584200">
              <a:spcBef>
                <a:spcPts val="3300"/>
              </a:spcBef>
              <a:buFont typeface="Wingdings" panose="05000000000000000000" pitchFamily="2" charset="2"/>
              <a:buChar char="q"/>
              <a:defRPr sz="4000" cap="none" spc="0"/>
            </a:pPr>
            <a:r>
              <a:rPr lang="el-GR" sz="4400" dirty="0">
                <a:solidFill>
                  <a:schemeClr val="tx1"/>
                </a:solidFill>
              </a:rPr>
              <a:t> Για ιδιαζόντως σοβαρή παράβαση επιβάλλεται:</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στον Ιδιοκτήτη του οχήματος: από 1000 έως 3000 €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στον Οδηγό: από 500 έως 1000 €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στον Υπεύθυνο φόρτωσης: από 1000 έως 3000 €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στους λοιπούς συμμετέχοντες ανάλογα με τις υποχρεώσεις ασφαλείας εκάστου: από 500 έως 1000 €</a:t>
            </a:r>
          </a:p>
          <a:p>
            <a:pPr marL="571500" indent="-571500" algn="just" defTabSz="584200">
              <a:spcBef>
                <a:spcPts val="3300"/>
              </a:spcBef>
              <a:buFont typeface="Wingdings" panose="05000000000000000000" pitchFamily="2" charset="2"/>
              <a:buChar char="ü"/>
              <a:defRPr sz="4000" cap="none" spc="0"/>
            </a:pPr>
            <a:endParaRPr lang="el-GR" sz="4400" dirty="0">
              <a:solidFill>
                <a:schemeClr val="tx1"/>
              </a:solidFill>
            </a:endParaRPr>
          </a:p>
        </p:txBody>
      </p:sp>
    </p:spTree>
    <p:extLst>
      <p:ext uri="{BB962C8B-B14F-4D97-AF65-F5344CB8AC3E}">
        <p14:creationId xmlns:p14="http://schemas.microsoft.com/office/powerpoint/2010/main" val="1324825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ABA53-0F38-F947-E82E-7136D22ADCBE}"/>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5B1C3F55-2843-2801-207D-212860C78E8E}"/>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73CE3636-D09B-7667-9C1A-AF692F2EB608}"/>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Πρόστιμα ανά σοβαρότητα</a:t>
            </a:r>
          </a:p>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endParaRPr kumimoji="0" lang="el-GR" sz="4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571500" indent="-571500" algn="just" defTabSz="584200">
              <a:spcBef>
                <a:spcPts val="3300"/>
              </a:spcBef>
              <a:buFont typeface="Wingdings" panose="05000000000000000000" pitchFamily="2" charset="2"/>
              <a:buChar char="q"/>
              <a:defRPr sz="4000" cap="none" spc="0"/>
            </a:pPr>
            <a:r>
              <a:rPr lang="el-GR" sz="4400" dirty="0">
                <a:solidFill>
                  <a:schemeClr val="tx1"/>
                </a:solidFill>
              </a:rPr>
              <a:t>Για πολύ σοβαρή παράβαση επιβάλλεται:</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στον Ιδιοκτήτη του οχήματος: από 550 έως 950 €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στον Οδηγό: από 260 έως 450 €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στον Υπεύθυνο φόρτωσης: από 550 έως 950 €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στους λοιπούς συμμετέχοντες ανάλογα με τις υποχρεώσεις ασφαλείας εκάστου: από 260 έως 450 €</a:t>
            </a:r>
          </a:p>
        </p:txBody>
      </p:sp>
    </p:spTree>
    <p:extLst>
      <p:ext uri="{BB962C8B-B14F-4D97-AF65-F5344CB8AC3E}">
        <p14:creationId xmlns:p14="http://schemas.microsoft.com/office/powerpoint/2010/main" val="3107948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10066-4E22-83C7-A9EE-6B327CE16E7B}"/>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73C980F5-E256-D108-5A76-48DD34C6BE2C}"/>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9D7CBD92-F857-2727-A2AB-45F226C44AB6}"/>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Πρόστιμα ανά σοβαρότητα</a:t>
            </a:r>
            <a:endParaRPr kumimoji="0" lang="el-GR" sz="4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algn="just" defTabSz="584200">
              <a:spcBef>
                <a:spcPts val="3300"/>
              </a:spcBef>
              <a:defRPr sz="4000" cap="none" spc="0"/>
            </a:pPr>
            <a:endParaRPr lang="el-GR" sz="4400" dirty="0">
              <a:solidFill>
                <a:schemeClr val="tx1"/>
              </a:solidFill>
            </a:endParaRPr>
          </a:p>
          <a:p>
            <a:pPr marL="571500" indent="-571500" algn="just" defTabSz="584200">
              <a:spcBef>
                <a:spcPts val="3300"/>
              </a:spcBef>
              <a:buFont typeface="Wingdings" panose="05000000000000000000" pitchFamily="2" charset="2"/>
              <a:buChar char="q"/>
              <a:defRPr sz="4000" cap="none" spc="0"/>
            </a:pPr>
            <a:r>
              <a:rPr lang="el-GR" sz="4400" dirty="0">
                <a:solidFill>
                  <a:schemeClr val="tx1"/>
                </a:solidFill>
              </a:rPr>
              <a:t>Για σοβαρή παράβαση επιβάλλεται:</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στον Ιδιοκτήτη του οχήματος: από 300 έως 500 €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στον Οδηγό: από 100 έως 250 €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στον Υπεύθυνο φόρτωσης: από 300 έως 500 €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στους λοιπούς συμμετέχοντες ανάλογα με τις υποχρεώσεις ασφαλείας εκάστου: από 100 έως 250 €</a:t>
            </a:r>
          </a:p>
        </p:txBody>
      </p:sp>
    </p:spTree>
    <p:extLst>
      <p:ext uri="{BB962C8B-B14F-4D97-AF65-F5344CB8AC3E}">
        <p14:creationId xmlns:p14="http://schemas.microsoft.com/office/powerpoint/2010/main" val="3930729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7A6EE-89DE-9E80-8CBE-25D88AFD78DA}"/>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6E4ECF79-96F6-0694-BA6A-6E8BFF5CD1C1}"/>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D4D38024-2758-BBE3-0301-1FC2AED3C976}"/>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Πρόστιμα ανά σοβαρότητα</a:t>
            </a:r>
            <a:endParaRPr kumimoji="0" lang="el-GR" sz="4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algn="just" defTabSz="584200">
              <a:spcBef>
                <a:spcPts val="3300"/>
              </a:spcBef>
              <a:defRPr sz="4000" cap="none" spc="0"/>
            </a:pPr>
            <a:endParaRPr lang="el-GR" sz="4400" dirty="0">
              <a:solidFill>
                <a:schemeClr val="tx1"/>
              </a:solidFill>
            </a:endParaRPr>
          </a:p>
          <a:p>
            <a:pPr marL="571500" indent="-571500" algn="just" defTabSz="584200">
              <a:spcBef>
                <a:spcPts val="3300"/>
              </a:spcBef>
              <a:buFont typeface="Wingdings" panose="05000000000000000000" pitchFamily="2" charset="2"/>
              <a:buChar char="q"/>
              <a:defRPr sz="4000" cap="none" spc="0"/>
            </a:pPr>
            <a:r>
              <a:rPr lang="el-GR" sz="4400" dirty="0">
                <a:solidFill>
                  <a:schemeClr val="tx1"/>
                </a:solidFill>
              </a:rPr>
              <a:t>Για ελαφρά παράβαση επιβάλλεται:</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στον Ιδιοκτήτη του οχήματος: από 50 έως 250 €</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στον Οδηγό: από 20 έως 80 €</a:t>
            </a:r>
          </a:p>
          <a:p>
            <a:pPr marL="571500" indent="-571500" algn="just" defTabSz="584200">
              <a:spcBef>
                <a:spcPts val="3300"/>
              </a:spcBef>
              <a:buFont typeface="Wingdings" panose="05000000000000000000" pitchFamily="2" charset="2"/>
              <a:buChar char="ü"/>
              <a:defRPr sz="4000" cap="none" spc="0"/>
            </a:pPr>
            <a:endParaRPr lang="el-GR" sz="4400" dirty="0">
              <a:solidFill>
                <a:schemeClr val="tx1"/>
              </a:solidFill>
            </a:endParaRPr>
          </a:p>
        </p:txBody>
      </p:sp>
    </p:spTree>
    <p:extLst>
      <p:ext uri="{BB962C8B-B14F-4D97-AF65-F5344CB8AC3E}">
        <p14:creationId xmlns:p14="http://schemas.microsoft.com/office/powerpoint/2010/main" val="38209642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83936-6090-F470-87C0-C767FD5679EC}"/>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1907DFF2-E641-FC91-1708-B581121BF1E6}"/>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EBE1EC35-69AA-16E9-E000-027D9F4BDAC4}"/>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Ειδικές περιπτώσεις</a:t>
            </a:r>
            <a:endParaRPr kumimoji="0" lang="el-GR" sz="4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algn="just" defTabSz="584200">
              <a:spcBef>
                <a:spcPts val="3300"/>
              </a:spcBef>
              <a:defRPr sz="4000" cap="none" spc="0"/>
            </a:pPr>
            <a:endParaRPr lang="el-GR" sz="4400" dirty="0">
              <a:solidFill>
                <a:schemeClr val="tx1"/>
              </a:solidFill>
            </a:endParaRPr>
          </a:p>
          <a:p>
            <a:pPr marL="571500" indent="-571500" algn="just" rtl="0">
              <a:buFont typeface="Arial" panose="020B0604020202020204" pitchFamily="34" charset="0"/>
              <a:buChar char="•"/>
            </a:pPr>
            <a:r>
              <a:rPr lang="el-GR" sz="4400" b="0" i="0" dirty="0">
                <a:solidFill>
                  <a:srgbClr val="000000"/>
                </a:solidFill>
                <a:effectLst/>
              </a:rPr>
              <a:t>Στους ιδιοκτήτες που είναι και οδηγοί των οχημάτων τους καταλογίζεται μόνο το διοικητικό πρόστιμο που αφορά τον ιδιοκτήτη. </a:t>
            </a:r>
          </a:p>
          <a:p>
            <a:pPr marL="571500" indent="-571500" algn="just" rtl="0">
              <a:buFont typeface="Arial" panose="020B0604020202020204" pitchFamily="34" charset="0"/>
              <a:buChar char="•"/>
            </a:pPr>
            <a:r>
              <a:rPr lang="el-GR" sz="4400" b="0" i="0" dirty="0">
                <a:solidFill>
                  <a:srgbClr val="000000"/>
                </a:solidFill>
                <a:effectLst/>
              </a:rPr>
              <a:t>Σε περίπτωση μισθωμένου οχήματος, το διοικητικό πρόστιμο για τον ιδιοκτήτη καταλογίζεται στον μισθωτή.</a:t>
            </a:r>
          </a:p>
          <a:p>
            <a:pPr marL="571500" indent="-571500" algn="just" rtl="0">
              <a:buFont typeface="Arial" panose="020B0604020202020204" pitchFamily="34" charset="0"/>
              <a:buChar char="•"/>
            </a:pPr>
            <a:r>
              <a:rPr lang="el-GR" sz="4400" b="0" i="0" dirty="0">
                <a:solidFill>
                  <a:srgbClr val="000000"/>
                </a:solidFill>
                <a:effectLst/>
              </a:rPr>
              <a:t>Στους ιδιοκτήτες ή τους μισθωτές που είναι και υπεύθυνοι φόρτωσης καταλογίζονται και τα δύο πρόστιμα.</a:t>
            </a:r>
          </a:p>
        </p:txBody>
      </p:sp>
    </p:spTree>
    <p:extLst>
      <p:ext uri="{BB962C8B-B14F-4D97-AF65-F5344CB8AC3E}">
        <p14:creationId xmlns:p14="http://schemas.microsoft.com/office/powerpoint/2010/main" val="2129199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A9FD1-CAF6-355E-3AE1-D2294E193999}"/>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EA2D541F-42B4-0F6F-AC9C-71217855DFFB}"/>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381DD484-2B55-B991-FDBD-9A02E19E68BE}"/>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Ευθύνη ιδιοκτήτη και συνδυασμένων οχημάτων</a:t>
            </a:r>
            <a:endParaRPr kumimoji="0" lang="el-GR" sz="4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algn="just" defTabSz="584200">
              <a:spcBef>
                <a:spcPts val="3300"/>
              </a:spcBef>
              <a:defRPr sz="4000" cap="none" spc="0"/>
            </a:pPr>
            <a:endParaRPr lang="el-GR" sz="4400" dirty="0">
              <a:solidFill>
                <a:schemeClr val="tx1"/>
              </a:solidFill>
            </a:endParaRPr>
          </a:p>
          <a:p>
            <a:pPr marL="571500" indent="-571500" algn="just" rtl="0">
              <a:buFont typeface="Arial" panose="020B0604020202020204" pitchFamily="34" charset="0"/>
              <a:buChar char="•"/>
            </a:pPr>
            <a:endParaRPr lang="el-GR" sz="4400" b="0" i="0" dirty="0">
              <a:solidFill>
                <a:srgbClr val="000000"/>
              </a:solidFill>
              <a:effectLst/>
            </a:endParaRPr>
          </a:p>
          <a:p>
            <a:pPr marL="571500" indent="-571500" algn="just" rtl="0">
              <a:buFont typeface="Arial" panose="020B0604020202020204" pitchFamily="34" charset="0"/>
              <a:buChar char="•"/>
            </a:pPr>
            <a:r>
              <a:rPr lang="el-GR" sz="4400" b="0" i="0" dirty="0">
                <a:solidFill>
                  <a:srgbClr val="000000"/>
                </a:solidFill>
                <a:effectLst/>
              </a:rPr>
              <a:t>Ο ιδιοκτήτης του οχήματος είναι υπεύθυνος για τις παραβάσεις που διαπράττονται από τον οδηγό που χρησιμοποιεί για την πραγματοποίηση της μεταφοράς. </a:t>
            </a:r>
          </a:p>
          <a:p>
            <a:pPr marL="571500" indent="-571500" algn="just" rtl="0">
              <a:buFont typeface="Arial" panose="020B0604020202020204" pitchFamily="34" charset="0"/>
              <a:buChar char="•"/>
            </a:pPr>
            <a:r>
              <a:rPr lang="el-GR" sz="4400" b="0" i="0" dirty="0">
                <a:solidFill>
                  <a:srgbClr val="000000"/>
                </a:solidFill>
                <a:effectLst/>
              </a:rPr>
              <a:t>Σε περίπτωση μισθωμένου οχήματος χωρίς οδηγό, υπεύθυνος για τις παραβάσεις του οδηγού είναι ο μισθωτής</a:t>
            </a:r>
          </a:p>
        </p:txBody>
      </p:sp>
    </p:spTree>
    <p:extLst>
      <p:ext uri="{BB962C8B-B14F-4D97-AF65-F5344CB8AC3E}">
        <p14:creationId xmlns:p14="http://schemas.microsoft.com/office/powerpoint/2010/main" val="564828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3E589-619D-A8F2-B212-03E527A0E212}"/>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6C1C271F-5814-ED0B-764D-337414547C46}"/>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5190AD92-9933-2FF6-B567-8BD772E471AD}"/>
              </a:ext>
            </a:extLst>
          </p:cNvPr>
          <p:cNvSpPr txBox="1">
            <a:spLocks noGrp="1"/>
          </p:cNvSpPr>
          <p:nvPr>
            <p:ph type="subTitle" idx="1"/>
          </p:nvPr>
        </p:nvSpPr>
        <p:spPr>
          <a:xfrm>
            <a:off x="1298349" y="3360369"/>
            <a:ext cx="21869401" cy="8506970"/>
          </a:xfrm>
          <a:prstGeom prst="rect">
            <a:avLst/>
          </a:prstGeom>
        </p:spPr>
        <p:txBody>
          <a:bodyPr>
            <a:normAutofit/>
          </a:bodyPr>
          <a:lstStyle/>
          <a:p>
            <a:pPr marL="0" marR="0" lvl="0" indent="0" algn="ctr" defTabSz="584200" rtl="0" eaLnBrk="1" fontAlgn="auto" latinLnBrk="0" hangingPunct="1">
              <a:lnSpc>
                <a:spcPct val="100000"/>
              </a:lnSpc>
              <a:spcBef>
                <a:spcPts val="3300"/>
              </a:spcBef>
              <a:spcAft>
                <a:spcPts val="0"/>
              </a:spcAft>
              <a:buClr>
                <a:srgbClr val="5FCBEF"/>
              </a:buClr>
              <a:buSzPct val="80000"/>
              <a:buFont typeface="Wingdings 3" charset="2"/>
              <a:buNone/>
              <a:tabLst/>
              <a:defRPr sz="4000" cap="none" spc="0"/>
            </a:pPr>
            <a:r>
              <a:rPr kumimoji="0" lang="el-GR" sz="6500" b="1" i="0" u="none" strike="noStrike" kern="1200" cap="none" spc="0" normalizeH="0" baseline="0" noProof="0" dirty="0">
                <a:ln>
                  <a:noFill/>
                </a:ln>
                <a:solidFill>
                  <a:prstClr val="black"/>
                </a:solidFill>
                <a:effectLst/>
                <a:uLnTx/>
                <a:uFillTx/>
                <a:latin typeface="Calibri" panose="020F0502020204030204"/>
                <a:ea typeface="+mn-ea"/>
                <a:cs typeface="+mn-cs"/>
              </a:rPr>
              <a:t>Ευθύνη ιδιοκτήτη και συνδυασμένων οχημάτων</a:t>
            </a:r>
            <a:endParaRPr kumimoji="0" lang="el-GR" sz="4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algn="just" defTabSz="584200">
              <a:spcBef>
                <a:spcPts val="3300"/>
              </a:spcBef>
              <a:defRPr sz="4000" cap="none" spc="0"/>
            </a:pPr>
            <a:r>
              <a:rPr lang="el-GR" sz="4400" b="0" i="0" dirty="0">
                <a:solidFill>
                  <a:srgbClr val="000000"/>
                </a:solidFill>
                <a:effectLst/>
              </a:rPr>
              <a:t>Όταν η παράβαση διαπράττεται με συνδυασμό οχημάτων (αρθρωτό ή συρμό) διαφορετικού ιδιοκτήτη, το διοικητικό πρόστιμο που προβλέπεται για τον ιδιοκτήτη καταλογίζεται στον ιδιοκτήτη ή τον μισθωτή του μηχανοκίνητου οχήματος.</a:t>
            </a:r>
          </a:p>
        </p:txBody>
      </p:sp>
      <p:pic>
        <p:nvPicPr>
          <p:cNvPr id="5" name="Εικόνα 4">
            <a:extLst>
              <a:ext uri="{FF2B5EF4-FFF2-40B4-BE49-F238E27FC236}">
                <a16:creationId xmlns:a16="http://schemas.microsoft.com/office/drawing/2014/main" id="{575E9975-725C-5F69-41DF-E3E46B1469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7600" y="7124537"/>
            <a:ext cx="9448800" cy="5753100"/>
          </a:xfrm>
          <a:prstGeom prst="rect">
            <a:avLst/>
          </a:prstGeom>
        </p:spPr>
      </p:pic>
    </p:spTree>
    <p:extLst>
      <p:ext uri="{BB962C8B-B14F-4D97-AF65-F5344CB8AC3E}">
        <p14:creationId xmlns:p14="http://schemas.microsoft.com/office/powerpoint/2010/main" val="3044090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F1B00-5794-2D4A-074B-6736F37C91C6}"/>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822118E5-259F-30BD-2EF9-CF92295607D7}"/>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A4E787B9-F355-CA08-D29B-99624D3177E4}"/>
              </a:ext>
            </a:extLst>
          </p:cNvPr>
          <p:cNvSpPr txBox="1">
            <a:spLocks noGrp="1"/>
          </p:cNvSpPr>
          <p:nvPr>
            <p:ph type="subTitle" idx="1"/>
          </p:nvPr>
        </p:nvSpPr>
        <p:spPr>
          <a:xfrm>
            <a:off x="1298349" y="3360368"/>
            <a:ext cx="21869401" cy="9517269"/>
          </a:xfrm>
          <a:prstGeom prst="rect">
            <a:avLst/>
          </a:prstGeom>
        </p:spPr>
        <p:txBody>
          <a:bodyPr>
            <a:normAutofit/>
          </a:bodyPr>
          <a:lstStyle/>
          <a:p>
            <a:pPr algn="ctr" defTabSz="584200">
              <a:spcBef>
                <a:spcPts val="3300"/>
              </a:spcBef>
              <a:defRPr sz="4000" cap="none" spc="0"/>
            </a:pPr>
            <a:r>
              <a:rPr lang="el-GR" sz="4400" dirty="0">
                <a:solidFill>
                  <a:schemeClr val="tx1"/>
                </a:solidFill>
              </a:rPr>
              <a:t> </a:t>
            </a:r>
            <a:r>
              <a:rPr lang="el-GR" sz="6500" b="1" dirty="0">
                <a:solidFill>
                  <a:schemeClr val="tx1"/>
                </a:solidFill>
              </a:rPr>
              <a:t>Συμπεράσματα</a:t>
            </a:r>
          </a:p>
          <a:p>
            <a:pPr algn="ctr" defTabSz="584200">
              <a:spcBef>
                <a:spcPts val="3300"/>
              </a:spcBef>
              <a:defRPr sz="4000" cap="none" spc="0"/>
            </a:pPr>
            <a:endParaRPr lang="el-GR" sz="4400" dirty="0">
              <a:solidFill>
                <a:schemeClr val="tx1"/>
              </a:solidFill>
            </a:endParaRPr>
          </a:p>
          <a:p>
            <a:pPr marL="571500" indent="-571500" algn="just" defTabSz="584200">
              <a:spcBef>
                <a:spcPts val="3300"/>
              </a:spcBef>
              <a:buFont typeface="Wingdings" panose="05000000000000000000" pitchFamily="2" charset="2"/>
              <a:buChar char="q"/>
              <a:defRPr sz="4000" cap="none" spc="0"/>
            </a:pPr>
            <a:r>
              <a:rPr lang="el-GR" sz="4400" dirty="0">
                <a:solidFill>
                  <a:schemeClr val="tx1"/>
                </a:solidFill>
              </a:rPr>
              <a:t>Η λειτουργία των μικτών κλιμακίων ελέγχου έχει αποδείξει την αξία της στη διασφάλιση της οδικής ασφάλειας, της νομιμότητας στις μεταφορές και της προστασίας των δικαιωμάτων των επαγγελματιών του κλάδου. </a:t>
            </a:r>
          </a:p>
          <a:p>
            <a:pPr marL="571500" indent="-571500" algn="just" defTabSz="584200">
              <a:spcBef>
                <a:spcPts val="3300"/>
              </a:spcBef>
              <a:buFont typeface="Wingdings" panose="05000000000000000000" pitchFamily="2" charset="2"/>
              <a:buChar char="q"/>
              <a:defRPr sz="4000" cap="none" spc="0"/>
            </a:pPr>
            <a:r>
              <a:rPr lang="el-GR" sz="4400" dirty="0">
                <a:solidFill>
                  <a:schemeClr val="tx1"/>
                </a:solidFill>
              </a:rPr>
              <a:t>Μέσα από τη συνεργασία διαφόρων φορέων, ενισχύεται η αποτελεσματικότητα των ελέγχων και αποτρέπεται η ατιμωρησία. Ωστόσο, υπάρχουν περιθώρια βελτίωσης, τόσο σε επίπεδο διαδικασιών όσο και σε τεχνολογική υποστήριξη.</a:t>
            </a:r>
          </a:p>
          <a:p>
            <a:pPr marL="571500" indent="-571500" algn="just" defTabSz="584200">
              <a:spcBef>
                <a:spcPts val="3300"/>
              </a:spcBef>
              <a:buFont typeface="Wingdings" panose="05000000000000000000" pitchFamily="2" charset="2"/>
              <a:buChar char="Ø"/>
              <a:defRPr sz="4000" cap="none" spc="0"/>
            </a:pPr>
            <a:endParaRPr lang="el-GR" sz="4400" dirty="0">
              <a:solidFill>
                <a:schemeClr val="tx1"/>
              </a:solidFill>
            </a:endParaRPr>
          </a:p>
        </p:txBody>
      </p:sp>
    </p:spTree>
    <p:extLst>
      <p:ext uri="{BB962C8B-B14F-4D97-AF65-F5344CB8AC3E}">
        <p14:creationId xmlns:p14="http://schemas.microsoft.com/office/powerpoint/2010/main" val="1740345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BFD70-7C17-A973-99A4-4B2032A82948}"/>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F5D8CC5E-995E-C002-53F6-2B4597508E25}"/>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641961AA-472F-BDA4-4472-BB5EE7680CEC}"/>
              </a:ext>
            </a:extLst>
          </p:cNvPr>
          <p:cNvSpPr txBox="1">
            <a:spLocks noGrp="1"/>
          </p:cNvSpPr>
          <p:nvPr>
            <p:ph type="subTitle" idx="1"/>
          </p:nvPr>
        </p:nvSpPr>
        <p:spPr>
          <a:xfrm>
            <a:off x="1298349" y="3360368"/>
            <a:ext cx="21869401" cy="9517269"/>
          </a:xfrm>
          <a:prstGeom prst="rect">
            <a:avLst/>
          </a:prstGeom>
        </p:spPr>
        <p:txBody>
          <a:bodyPr>
            <a:normAutofit/>
          </a:bodyPr>
          <a:lstStyle/>
          <a:p>
            <a:pPr algn="ctr" defTabSz="584200">
              <a:spcBef>
                <a:spcPts val="3300"/>
              </a:spcBef>
              <a:defRPr sz="4000" cap="none" spc="0"/>
            </a:pPr>
            <a:r>
              <a:rPr lang="el-GR" sz="4400" dirty="0">
                <a:solidFill>
                  <a:schemeClr val="tx1"/>
                </a:solidFill>
              </a:rPr>
              <a:t> </a:t>
            </a:r>
            <a:r>
              <a:rPr lang="el-GR" sz="6500" b="1" dirty="0">
                <a:solidFill>
                  <a:schemeClr val="tx1"/>
                </a:solidFill>
              </a:rPr>
              <a:t>Προτάσεις βελτίωσης</a:t>
            </a:r>
            <a:endParaRPr lang="el-GR" sz="4400" dirty="0">
              <a:solidFill>
                <a:schemeClr val="tx1"/>
              </a:solidFill>
            </a:endParaRPr>
          </a:p>
          <a:p>
            <a:pPr algn="just" defTabSz="584200">
              <a:spcBef>
                <a:spcPts val="3300"/>
              </a:spcBef>
              <a:defRPr sz="4000" cap="none" spc="0"/>
            </a:pPr>
            <a:r>
              <a:rPr lang="el-GR" sz="4400" dirty="0">
                <a:solidFill>
                  <a:schemeClr val="tx1"/>
                </a:solidFill>
              </a:rPr>
              <a:t>Προτείνονται τα εξής:</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Εκπαίδευση και διαρκής κατάρτιση των μελών των μικτών κλιμακίων για εναρμόνιση των ελέγχων και αποφυγή παρερμηνειών του νόμου.</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Ψηφιοποίηση της διαδικασίας με χρήση σύγχρονων μέσων (φορητοί σαρωτές εγγράφων, live πρόσβαση σε μητρώα).</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Ενημέρωση και ευαισθητοποίηση των οδηγών, μέσα από σεμινάρια και ενημερωτικά έντυπα για τις υποχρεώσεις και τα δικαιώματά τους.</a:t>
            </a:r>
          </a:p>
        </p:txBody>
      </p:sp>
    </p:spTree>
    <p:extLst>
      <p:ext uri="{BB962C8B-B14F-4D97-AF65-F5344CB8AC3E}">
        <p14:creationId xmlns:p14="http://schemas.microsoft.com/office/powerpoint/2010/main" val="23867836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FBAE1-546B-CF70-526E-BB8110419EF3}"/>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43FF66D3-EA9B-1457-119A-B859716B7449}"/>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E26C083C-8098-369F-4915-60ECC727DC85}"/>
              </a:ext>
            </a:extLst>
          </p:cNvPr>
          <p:cNvSpPr txBox="1">
            <a:spLocks noGrp="1"/>
          </p:cNvSpPr>
          <p:nvPr>
            <p:ph type="subTitle" idx="1"/>
          </p:nvPr>
        </p:nvSpPr>
        <p:spPr>
          <a:xfrm>
            <a:off x="1298349" y="3360368"/>
            <a:ext cx="21869401" cy="9517269"/>
          </a:xfrm>
          <a:prstGeom prst="rect">
            <a:avLst/>
          </a:prstGeom>
        </p:spPr>
        <p:txBody>
          <a:bodyPr>
            <a:normAutofit/>
          </a:bodyPr>
          <a:lstStyle/>
          <a:p>
            <a:pPr algn="ctr" defTabSz="584200">
              <a:spcBef>
                <a:spcPts val="3300"/>
              </a:spcBef>
              <a:defRPr sz="4000" cap="none" spc="0"/>
            </a:pPr>
            <a:r>
              <a:rPr lang="el-GR" sz="4400" dirty="0">
                <a:solidFill>
                  <a:schemeClr val="tx1"/>
                </a:solidFill>
              </a:rPr>
              <a:t> </a:t>
            </a:r>
            <a:r>
              <a:rPr lang="el-GR" sz="6500" b="1" dirty="0">
                <a:solidFill>
                  <a:schemeClr val="tx1"/>
                </a:solidFill>
              </a:rPr>
              <a:t>Προτάσεις βελτίωσης</a:t>
            </a:r>
            <a:endParaRPr lang="el-GR" sz="4400" dirty="0">
              <a:solidFill>
                <a:schemeClr val="tx1"/>
              </a:solidFill>
            </a:endParaRPr>
          </a:p>
          <a:p>
            <a:pPr marL="571500" indent="-571500" algn="just" defTabSz="584200">
              <a:spcBef>
                <a:spcPts val="3300"/>
              </a:spcBef>
              <a:buFont typeface="Wingdings" panose="05000000000000000000" pitchFamily="2" charset="2"/>
              <a:buChar char="ü"/>
              <a:defRPr sz="4000" cap="none" spc="0"/>
            </a:pPr>
            <a:endParaRPr lang="el-GR" sz="4400" dirty="0">
              <a:solidFill>
                <a:schemeClr val="tx1"/>
              </a:solidFill>
            </a:endParaRP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Συχνότεροι στοχευμένοι έλεγχοι, βασισμένοι σε ανάλυση κινδύνου και στατιστικά δεδομένα.</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Θεσμοθέτηση ενιαίου πρωτοκόλλου ελέγχου, για αποφυγή διαφοροποιήσεων μεταξύ των κλιμακίων και αύξηση της διαφάνειας.</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    Ενίσχυση των κυρώσεων για συστηματικούς παραβάτες, αλλά και καθιέρωση κινήτρων για συνεπείς επαγγελματίες.</a:t>
            </a:r>
          </a:p>
          <a:p>
            <a:pPr marL="571500" indent="-571500" algn="just" defTabSz="584200">
              <a:spcBef>
                <a:spcPts val="3300"/>
              </a:spcBef>
              <a:buFont typeface="Wingdings" panose="05000000000000000000" pitchFamily="2" charset="2"/>
              <a:buChar char="ü"/>
              <a:defRPr sz="4000" cap="none" spc="0"/>
            </a:pPr>
            <a:r>
              <a:rPr lang="el-GR" sz="4400" dirty="0">
                <a:solidFill>
                  <a:schemeClr val="tx1"/>
                </a:solidFill>
              </a:rPr>
              <a:t>Έλεγχος όλων των αλλοδαπών οχημάτων στις εισόδους της χώρας.</a:t>
            </a:r>
          </a:p>
          <a:p>
            <a:pPr marL="571500" indent="-571500" algn="just" defTabSz="584200">
              <a:spcBef>
                <a:spcPts val="3300"/>
              </a:spcBef>
              <a:buFont typeface="Wingdings" panose="05000000000000000000" pitchFamily="2" charset="2"/>
              <a:buChar char="Ø"/>
              <a:defRPr sz="4000" cap="none" spc="0"/>
            </a:pPr>
            <a:endParaRPr lang="el-GR" sz="4400" dirty="0">
              <a:solidFill>
                <a:schemeClr val="tx1"/>
              </a:solidFill>
            </a:endParaRPr>
          </a:p>
        </p:txBody>
      </p:sp>
    </p:spTree>
    <p:extLst>
      <p:ext uri="{BB962C8B-B14F-4D97-AF65-F5344CB8AC3E}">
        <p14:creationId xmlns:p14="http://schemas.microsoft.com/office/powerpoint/2010/main" val="5795609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8BB0C-2168-3C2C-DEC3-F51AEE79B33F}"/>
            </a:ext>
          </a:extLst>
        </p:cNvPr>
        <p:cNvGrpSpPr/>
        <p:nvPr/>
      </p:nvGrpSpPr>
      <p:grpSpPr>
        <a:xfrm>
          <a:off x="0" y="0"/>
          <a:ext cx="0" cy="0"/>
          <a:chOff x="0" y="0"/>
          <a:chExt cx="0" cy="0"/>
        </a:xfrm>
      </p:grpSpPr>
      <p:sp>
        <p:nvSpPr>
          <p:cNvPr id="163" name="Κυκλοφορω με ασφαλεια στουσ δρομουσ">
            <a:extLst>
              <a:ext uri="{FF2B5EF4-FFF2-40B4-BE49-F238E27FC236}">
                <a16:creationId xmlns:a16="http://schemas.microsoft.com/office/drawing/2014/main" id="{1D75AEC1-D4E7-CD6F-0885-7EF7224CB173}"/>
              </a:ext>
            </a:extLst>
          </p:cNvPr>
          <p:cNvSpPr txBox="1">
            <a:spLocks noGrp="1"/>
          </p:cNvSpPr>
          <p:nvPr>
            <p:ph type="ctrTitle"/>
          </p:nvPr>
        </p:nvSpPr>
        <p:spPr>
          <a:xfrm>
            <a:off x="1298349" y="838363"/>
            <a:ext cx="21869401" cy="1547414"/>
          </a:xfrm>
          <a:prstGeom prst="rect">
            <a:avLst/>
          </a:prstGeom>
        </p:spPr>
        <p:txBody>
          <a:bodyPr/>
          <a:lstStyle>
            <a:lvl1pPr defTabSz="719732">
              <a:defRPr sz="8246" spc="-412"/>
            </a:lvl1pPr>
          </a:lstStyle>
          <a:p>
            <a:pPr algn="ctr"/>
            <a:r>
              <a:rPr lang="el-GR" sz="6600" dirty="0">
                <a:solidFill>
                  <a:schemeClr val="tx1"/>
                </a:solidFill>
              </a:rPr>
              <a:t>Μικτά Κλιμάκια Ελέγχου:  Νομικό Πλαίσιο, Διαδικασίες και Υποχρεώσεις</a:t>
            </a:r>
          </a:p>
        </p:txBody>
      </p:sp>
      <p:sp>
        <p:nvSpPr>
          <p:cNvPr id="164" name="Πόσα παιδιά (&lt;15 ετών) νομίζεις ότι σκοτώνονται ή τραυματίζονται σε οδικά τροχαία ατυχήματα ΚΑΘΕ ΧΡΟΝΟ στην Ευρώπη και στην Ελλάδα;…">
            <a:extLst>
              <a:ext uri="{FF2B5EF4-FFF2-40B4-BE49-F238E27FC236}">
                <a16:creationId xmlns:a16="http://schemas.microsoft.com/office/drawing/2014/main" id="{6087141F-8D70-BEA8-F37C-8517C0463641}"/>
              </a:ext>
            </a:extLst>
          </p:cNvPr>
          <p:cNvSpPr txBox="1">
            <a:spLocks noGrp="1"/>
          </p:cNvSpPr>
          <p:nvPr>
            <p:ph type="subTitle" idx="1"/>
          </p:nvPr>
        </p:nvSpPr>
        <p:spPr>
          <a:xfrm>
            <a:off x="1298349" y="3360368"/>
            <a:ext cx="21869401" cy="9517269"/>
          </a:xfrm>
          <a:prstGeom prst="rect">
            <a:avLst/>
          </a:prstGeom>
        </p:spPr>
        <p:txBody>
          <a:bodyPr>
            <a:normAutofit/>
          </a:bodyPr>
          <a:lstStyle/>
          <a:p>
            <a:pPr algn="ctr" defTabSz="584200">
              <a:spcBef>
                <a:spcPts val="3300"/>
              </a:spcBef>
              <a:defRPr sz="4000" cap="none" spc="0"/>
            </a:pPr>
            <a:r>
              <a:rPr lang="el-GR" sz="4400" dirty="0">
                <a:solidFill>
                  <a:schemeClr val="tx1"/>
                </a:solidFill>
              </a:rPr>
              <a:t> </a:t>
            </a:r>
            <a:r>
              <a:rPr lang="el-GR" sz="6500" b="1" dirty="0">
                <a:solidFill>
                  <a:schemeClr val="tx1"/>
                </a:solidFill>
              </a:rPr>
              <a:t>Προτάσεις βελτίωσης</a:t>
            </a:r>
          </a:p>
          <a:p>
            <a:pPr algn="ctr" defTabSz="584200">
              <a:spcBef>
                <a:spcPts val="3300"/>
              </a:spcBef>
              <a:defRPr sz="4000" cap="none" spc="0"/>
            </a:pPr>
            <a:endParaRPr lang="el-GR" sz="6500" b="1" dirty="0">
              <a:solidFill>
                <a:schemeClr val="tx1"/>
              </a:solidFill>
            </a:endParaRPr>
          </a:p>
          <a:p>
            <a:pPr algn="ctr" defTabSz="584200">
              <a:spcBef>
                <a:spcPts val="3300"/>
              </a:spcBef>
              <a:defRPr sz="4000" cap="none" spc="0"/>
            </a:pPr>
            <a:endParaRPr lang="el-GR" sz="4400" dirty="0">
              <a:solidFill>
                <a:schemeClr val="tx1"/>
              </a:solidFill>
            </a:endParaRPr>
          </a:p>
          <a:p>
            <a:pPr algn="just" defTabSz="584200">
              <a:spcBef>
                <a:spcPts val="3300"/>
              </a:spcBef>
              <a:defRPr sz="4000" cap="none" spc="0"/>
            </a:pPr>
            <a:r>
              <a:rPr lang="el-GR" sz="4400" dirty="0">
                <a:solidFill>
                  <a:schemeClr val="tx1"/>
                </a:solidFill>
              </a:rPr>
              <a:t>Η συνεχής βελτίωση της λειτουργίας των Μικτών Κλιμακίων Ελέγχου αποτελεί επένδυση στην οδική ασφάλεια, στη διαφάνεια και στην ισονομία.</a:t>
            </a:r>
          </a:p>
          <a:p>
            <a:pPr algn="just" defTabSz="584200">
              <a:spcBef>
                <a:spcPts val="3300"/>
              </a:spcBef>
              <a:defRPr sz="4000" cap="none" spc="0"/>
            </a:pPr>
            <a:r>
              <a:rPr lang="el-GR" sz="4400" dirty="0">
                <a:solidFill>
                  <a:schemeClr val="tx1"/>
                </a:solidFill>
              </a:rPr>
              <a:t>Η αποτελεσματική συνεργασία των υπηρεσιών, η τεχνολογική αναβάθμιση και η σωστή εκπαίδευση είναι τα κλειδιά για ένα σύγχρονο και δίκαιο σύστημα ελέγχου μεταφορών.</a:t>
            </a:r>
          </a:p>
          <a:p>
            <a:pPr marL="571500" indent="-571500" algn="just" defTabSz="584200">
              <a:spcBef>
                <a:spcPts val="3300"/>
              </a:spcBef>
              <a:buFont typeface="Wingdings" panose="05000000000000000000" pitchFamily="2" charset="2"/>
              <a:buChar char="Ø"/>
              <a:defRPr sz="4000" cap="none" spc="0"/>
            </a:pPr>
            <a:endParaRPr lang="el-GR" sz="4400" dirty="0">
              <a:solidFill>
                <a:schemeClr val="tx1"/>
              </a:solidFill>
            </a:endParaRPr>
          </a:p>
        </p:txBody>
      </p:sp>
    </p:spTree>
    <p:extLst>
      <p:ext uri="{BB962C8B-B14F-4D97-AF65-F5344CB8AC3E}">
        <p14:creationId xmlns:p14="http://schemas.microsoft.com/office/powerpoint/2010/main" val="10454931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C4AE6F-ADDF-E292-B813-30C4E9D4CFC5}"/>
              </a:ext>
            </a:extLst>
          </p:cNvPr>
          <p:cNvSpPr txBox="1"/>
          <p:nvPr/>
        </p:nvSpPr>
        <p:spPr>
          <a:xfrm>
            <a:off x="1532936" y="10932034"/>
            <a:ext cx="20736233" cy="15860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821531" rtl="0" fontAlgn="auto" latinLnBrk="0" hangingPunct="0">
              <a:lnSpc>
                <a:spcPct val="80000"/>
              </a:lnSpc>
              <a:spcBef>
                <a:spcPts val="400"/>
              </a:spcBef>
              <a:spcAft>
                <a:spcPts val="0"/>
              </a:spcAft>
              <a:buClrTx/>
              <a:buSzTx/>
              <a:buFontTx/>
              <a:buNone/>
              <a:tabLst>
                <a:tab pos="812800" algn="l"/>
              </a:tabLst>
            </a:pPr>
            <a:r>
              <a:rPr kumimoji="0" lang="el-GR" sz="3600" b="1" i="1" u="none" strike="noStrike" cap="none" spc="-26" normalizeH="0" baseline="0" dirty="0">
                <a:ln>
                  <a:noFill/>
                </a:ln>
                <a:solidFill>
                  <a:srgbClr val="000000"/>
                </a:solidFill>
                <a:effectLst/>
                <a:uFillTx/>
                <a:latin typeface="Graphik Compact Regular"/>
                <a:ea typeface="Graphik Compact Regular"/>
                <a:cs typeface="Graphik Compact Regular"/>
                <a:sym typeface="Graphik Compact Regular"/>
              </a:rPr>
              <a:t>Σταυρούλα </a:t>
            </a:r>
            <a:r>
              <a:rPr kumimoji="0" lang="el-GR" sz="3600" b="1" i="1" u="none" strike="noStrike" cap="none" spc="-26" normalizeH="0" baseline="0" dirty="0" err="1">
                <a:ln>
                  <a:noFill/>
                </a:ln>
                <a:solidFill>
                  <a:srgbClr val="000000"/>
                </a:solidFill>
                <a:effectLst/>
                <a:uFillTx/>
                <a:latin typeface="Graphik Compact Regular"/>
                <a:ea typeface="Graphik Compact Regular"/>
                <a:cs typeface="Graphik Compact Regular"/>
                <a:sym typeface="Graphik Compact Regular"/>
              </a:rPr>
              <a:t>Κυρτζίδου</a:t>
            </a:r>
            <a:endParaRPr kumimoji="0" lang="el-GR" sz="3600" b="1" i="1" u="none" strike="noStrike" cap="none" spc="-26" normalizeH="0" baseline="0" dirty="0">
              <a:ln>
                <a:noFill/>
              </a:ln>
              <a:solidFill>
                <a:srgbClr val="000000"/>
              </a:solidFill>
              <a:effectLst/>
              <a:uFillTx/>
              <a:latin typeface="Graphik Compact Regular"/>
              <a:ea typeface="Graphik Compact Regular"/>
              <a:cs typeface="Graphik Compact Regular"/>
              <a:sym typeface="Graphik Compact Regular"/>
            </a:endParaRPr>
          </a:p>
          <a:p>
            <a:pPr marL="0" marR="0" indent="0" algn="r" defTabSz="821531" rtl="0" fontAlgn="auto" latinLnBrk="0" hangingPunct="0">
              <a:lnSpc>
                <a:spcPct val="80000"/>
              </a:lnSpc>
              <a:spcBef>
                <a:spcPts val="400"/>
              </a:spcBef>
              <a:spcAft>
                <a:spcPts val="0"/>
              </a:spcAft>
              <a:buClrTx/>
              <a:buSzTx/>
              <a:buFontTx/>
              <a:buNone/>
              <a:tabLst>
                <a:tab pos="812800" algn="l"/>
              </a:tabLst>
            </a:pPr>
            <a:r>
              <a:rPr lang="el-GR" sz="3600" b="1" i="1" dirty="0"/>
              <a:t>Μηχανολόγος Μηχανικός </a:t>
            </a:r>
            <a:r>
              <a:rPr lang="el-GR" sz="3600" b="1" i="1" dirty="0" err="1"/>
              <a:t>Msc</a:t>
            </a:r>
            <a:r>
              <a:rPr lang="el-GR" sz="3600" b="1" i="1" dirty="0"/>
              <a:t> Α.Π.Θ.</a:t>
            </a:r>
          </a:p>
          <a:p>
            <a:pPr marL="0" marR="0" indent="0" algn="r" defTabSz="821531" rtl="0" fontAlgn="auto" latinLnBrk="0" hangingPunct="0">
              <a:lnSpc>
                <a:spcPct val="80000"/>
              </a:lnSpc>
              <a:spcBef>
                <a:spcPts val="400"/>
              </a:spcBef>
              <a:spcAft>
                <a:spcPts val="0"/>
              </a:spcAft>
              <a:buClrTx/>
              <a:buSzTx/>
              <a:buFontTx/>
              <a:buNone/>
              <a:tabLst>
                <a:tab pos="812800" algn="l"/>
              </a:tabLst>
            </a:pPr>
            <a:r>
              <a:rPr kumimoji="0" lang="el-GR" sz="3600" b="1" i="1" u="none" strike="noStrike" cap="none" spc="-26" normalizeH="0" baseline="0" dirty="0">
                <a:ln>
                  <a:noFill/>
                </a:ln>
                <a:solidFill>
                  <a:srgbClr val="000000"/>
                </a:solidFill>
                <a:effectLst/>
                <a:uFillTx/>
                <a:latin typeface="Graphik Compact Regular"/>
                <a:ea typeface="Graphik Compact Regular"/>
                <a:cs typeface="Graphik Compact Regular"/>
                <a:sym typeface="Graphik Compact Regular"/>
              </a:rPr>
              <a:t>Αν. Προϊσταμένη Διεύθυνσης Μεταφορών και Επικοινωνιών Π.Ε. Έβρουν</a:t>
            </a:r>
          </a:p>
        </p:txBody>
      </p:sp>
      <p:pic>
        <p:nvPicPr>
          <p:cNvPr id="6" name="Εικόνα 5">
            <a:extLst>
              <a:ext uri="{FF2B5EF4-FFF2-40B4-BE49-F238E27FC236}">
                <a16:creationId xmlns:a16="http://schemas.microsoft.com/office/drawing/2014/main" id="{1E159E00-D37B-9788-1D6D-80232256E2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81" y="337792"/>
            <a:ext cx="8665416" cy="4563786"/>
          </a:xfrm>
          <a:prstGeom prst="rect">
            <a:avLst/>
          </a:prstGeom>
        </p:spPr>
      </p:pic>
      <p:sp>
        <p:nvSpPr>
          <p:cNvPr id="5" name="TextBox 4">
            <a:extLst>
              <a:ext uri="{FF2B5EF4-FFF2-40B4-BE49-F238E27FC236}">
                <a16:creationId xmlns:a16="http://schemas.microsoft.com/office/drawing/2014/main" id="{686171BE-6872-A05C-4D22-D4246B38C540}"/>
              </a:ext>
            </a:extLst>
          </p:cNvPr>
          <p:cNvSpPr txBox="1"/>
          <p:nvPr/>
        </p:nvSpPr>
        <p:spPr>
          <a:xfrm>
            <a:off x="7118554" y="7133391"/>
            <a:ext cx="10146892" cy="1138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1531" rtl="0" fontAlgn="auto" latinLnBrk="0" hangingPunct="0">
              <a:lnSpc>
                <a:spcPct val="80000"/>
              </a:lnSpc>
              <a:spcBef>
                <a:spcPts val="400"/>
              </a:spcBef>
              <a:spcAft>
                <a:spcPts val="0"/>
              </a:spcAft>
              <a:buClrTx/>
              <a:buSzTx/>
              <a:buFontTx/>
              <a:buNone/>
              <a:tabLst>
                <a:tab pos="812800" algn="l"/>
              </a:tabLst>
            </a:pPr>
            <a:r>
              <a:rPr kumimoji="0" lang="el-GR" sz="8000" b="1" i="1" u="none" strike="noStrike" cap="none" spc="-26" normalizeH="0" baseline="0" dirty="0">
                <a:ln>
                  <a:noFill/>
                </a:ln>
                <a:solidFill>
                  <a:srgbClr val="000000"/>
                </a:solidFill>
                <a:effectLst/>
                <a:uFillTx/>
                <a:latin typeface="Graphik Compact Regular"/>
                <a:ea typeface="Graphik Compact Regular"/>
                <a:cs typeface="Graphik Compact Regular"/>
                <a:sym typeface="Graphik Compact Regular"/>
              </a:rPr>
              <a:t>Ευχαριστ</a:t>
            </a:r>
            <a:r>
              <a:rPr lang="el-GR" sz="8000" b="1" i="1" spc="-26" dirty="0">
                <a:solidFill>
                  <a:srgbClr val="000000"/>
                </a:solidFill>
                <a:latin typeface="Graphik Compact Regular"/>
                <a:ea typeface="Graphik Compact Regular"/>
                <a:cs typeface="Graphik Compact Regular"/>
                <a:sym typeface="Graphik Compact Regular"/>
              </a:rPr>
              <a:t>ώ</a:t>
            </a:r>
            <a:r>
              <a:rPr kumimoji="0" lang="el-GR" sz="8000" b="1" i="1" u="none" strike="noStrike" cap="none" spc="-26" normalizeH="0" baseline="0" dirty="0">
                <a:ln>
                  <a:noFill/>
                </a:ln>
                <a:solidFill>
                  <a:srgbClr val="000000"/>
                </a:solidFill>
                <a:effectLst/>
                <a:uFillTx/>
                <a:latin typeface="Graphik Compact Regular"/>
                <a:ea typeface="Graphik Compact Regular"/>
                <a:cs typeface="Graphik Compact Regular"/>
                <a:sym typeface="Graphik Compact Regular"/>
              </a:rPr>
              <a:t> πολύ!</a:t>
            </a:r>
          </a:p>
        </p:txBody>
      </p:sp>
    </p:spTree>
    <p:extLst>
      <p:ext uri="{BB962C8B-B14F-4D97-AF65-F5344CB8AC3E}">
        <p14:creationId xmlns:p14="http://schemas.microsoft.com/office/powerpoint/2010/main" val="1355968329"/>
      </p:ext>
    </p:extLst>
  </p:cSld>
  <p:clrMapOvr>
    <a:masterClrMapping/>
  </p:clrMapOvr>
</p:sld>
</file>

<file path=ppt/theme/theme1.xml><?xml version="1.0" encoding="utf-8"?>
<a:theme xmlns:a="http://schemas.openxmlformats.org/drawingml/2006/main" name="Όψη">
  <a:themeElements>
    <a:clrScheme name="Όψη">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Όψη">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34_DynamicRainbow">
  <a:themeElements>
    <a:clrScheme name="34_DynamicRainbow">
      <a:dk1>
        <a:srgbClr val="000000"/>
      </a:dk1>
      <a:lt1>
        <a:srgbClr val="FFFFFF"/>
      </a:lt1>
      <a:dk2>
        <a:srgbClr val="5E5E5E"/>
      </a:dk2>
      <a:lt2>
        <a:srgbClr val="D5D5D5"/>
      </a:lt2>
      <a:accent1>
        <a:srgbClr val="599DFF"/>
      </a:accent1>
      <a:accent2>
        <a:srgbClr val="00D4D2"/>
      </a:accent2>
      <a:accent3>
        <a:srgbClr val="38E53A"/>
      </a:accent3>
      <a:accent4>
        <a:srgbClr val="FFFA00"/>
      </a:accent4>
      <a:accent5>
        <a:srgbClr val="FF7D74"/>
      </a:accent5>
      <a:accent6>
        <a:srgbClr val="FF80E9"/>
      </a:accent6>
      <a:hlink>
        <a:srgbClr val="0000FF"/>
      </a:hlink>
      <a:folHlink>
        <a:srgbClr val="FF00FF"/>
      </a:folHlink>
    </a:clrScheme>
    <a:fontScheme name="34_DynamicRainbow">
      <a:majorFont>
        <a:latin typeface="Graphik"/>
        <a:ea typeface="Graphik"/>
        <a:cs typeface="Graphik"/>
      </a:majorFont>
      <a:minorFont>
        <a:latin typeface="Graphik"/>
        <a:ea typeface="Graphik"/>
        <a:cs typeface="Graphik"/>
      </a:minorFont>
    </a:fontScheme>
    <a:fmtScheme name="34_DynamicRainbow">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2200" b="0" i="0" u="none" strike="noStrike" cap="none" spc="-44" normalizeH="0" baseline="0">
            <a:ln>
              <a:noFill/>
            </a:ln>
            <a:solidFill>
              <a:srgbClr val="FFFFFF"/>
            </a:solidFill>
            <a:effectLst/>
            <a:uFillTx/>
            <a:latin typeface="Graphik Semibold"/>
            <a:ea typeface="Graphik Semibold"/>
            <a:cs typeface="Graphik Semibold"/>
            <a:sym typeface="Graphik Semi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1531" rtl="0" fontAlgn="auto" latinLnBrk="0" hangingPunct="0">
          <a:lnSpc>
            <a:spcPct val="80000"/>
          </a:lnSpc>
          <a:spcBef>
            <a:spcPts val="400"/>
          </a:spcBef>
          <a:spcAft>
            <a:spcPts val="0"/>
          </a:spcAft>
          <a:buClrTx/>
          <a:buSzTx/>
          <a:buFontTx/>
          <a:buNone/>
          <a:tabLst>
            <a:tab pos="812800" algn="l"/>
          </a:tabLst>
          <a:defRPr kumimoji="0" sz="2600" b="0" i="0" u="none" strike="noStrike" cap="none" spc="-26" normalizeH="0" baseline="0">
            <a:ln>
              <a:noFill/>
            </a:ln>
            <a:solidFill>
              <a:srgbClr val="000000"/>
            </a:solidFill>
            <a:effectLst/>
            <a:uFillTx/>
            <a:latin typeface="Graphik Compact Regular"/>
            <a:ea typeface="Graphik Compact Regular"/>
            <a:cs typeface="Graphik Compact Regular"/>
            <a:sym typeface="Graphik Compact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Facet</Template>
  <TotalTime>20386</TotalTime>
  <Words>2541</Words>
  <Application>Microsoft Office PowerPoint</Application>
  <PresentationFormat>Προσαρμογή</PresentationFormat>
  <Paragraphs>207</Paragraphs>
  <Slides>34</Slides>
  <Notes>34</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34</vt:i4>
      </vt:variant>
    </vt:vector>
  </HeadingPairs>
  <TitlesOfParts>
    <vt:vector size="42" baseType="lpstr">
      <vt:lpstr>Arial</vt:lpstr>
      <vt:lpstr>Calibri</vt:lpstr>
      <vt:lpstr>Calibri Light</vt:lpstr>
      <vt:lpstr>Graphik Compact Regular</vt:lpstr>
      <vt:lpstr>Helvetica Neue</vt:lpstr>
      <vt:lpstr>Wingdings</vt:lpstr>
      <vt:lpstr>Wingdings 3</vt:lpstr>
      <vt:lpstr>Όψη</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Μικτά Κλιμάκια Ελέγχου:  Νομικό Πλαίσιο, Διαδικασίες και Υποχρεώσεις</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Μικτά Κλιμάκια Ελέγχου:  Νομικό Πλαίσιο, Διαδικασίες και Υποχρεώσεις</dc:title>
  <dc:creator>kirtzidou</dc:creator>
  <cp:lastModifiedBy>ΚΥΡΤΖΙΔΟΥ ΣΤΑΥΡΟΥΛΑ</cp:lastModifiedBy>
  <cp:revision>36</cp:revision>
  <dcterms:modified xsi:type="dcterms:W3CDTF">2025-10-28T14:33:11Z</dcterms:modified>
</cp:coreProperties>
</file>