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1" r:id="rId1"/>
  </p:sldMasterIdLst>
  <p:notesMasterIdLst>
    <p:notesMasterId r:id="rId107"/>
  </p:notesMasterIdLst>
  <p:sldIdLst>
    <p:sldId id="458" r:id="rId2"/>
    <p:sldId id="298" r:id="rId3"/>
    <p:sldId id="318" r:id="rId4"/>
    <p:sldId id="303" r:id="rId5"/>
    <p:sldId id="315" r:id="rId6"/>
    <p:sldId id="319" r:id="rId7"/>
    <p:sldId id="305" r:id="rId8"/>
    <p:sldId id="594" r:id="rId9"/>
    <p:sldId id="580" r:id="rId10"/>
    <p:sldId id="581" r:id="rId11"/>
    <p:sldId id="582" r:id="rId12"/>
    <p:sldId id="583" r:id="rId13"/>
    <p:sldId id="585" r:id="rId14"/>
    <p:sldId id="586" r:id="rId15"/>
    <p:sldId id="587" r:id="rId16"/>
    <p:sldId id="299" r:id="rId17"/>
    <p:sldId id="584" r:id="rId18"/>
    <p:sldId id="302" r:id="rId19"/>
    <p:sldId id="591" r:id="rId20"/>
    <p:sldId id="593" r:id="rId21"/>
    <p:sldId id="592" r:id="rId22"/>
    <p:sldId id="588" r:id="rId23"/>
    <p:sldId id="575" r:id="rId24"/>
    <p:sldId id="578" r:id="rId25"/>
    <p:sldId id="576" r:id="rId26"/>
    <p:sldId id="577" r:id="rId27"/>
    <p:sldId id="589" r:id="rId28"/>
    <p:sldId id="572" r:id="rId29"/>
    <p:sldId id="590" r:id="rId30"/>
    <p:sldId id="263" r:id="rId31"/>
    <p:sldId id="306" r:id="rId32"/>
    <p:sldId id="265" r:id="rId33"/>
    <p:sldId id="595" r:id="rId34"/>
    <p:sldId id="597" r:id="rId35"/>
    <p:sldId id="596" r:id="rId36"/>
    <p:sldId id="266" r:id="rId37"/>
    <p:sldId id="267" r:id="rId38"/>
    <p:sldId id="320" r:id="rId39"/>
    <p:sldId id="335" r:id="rId40"/>
    <p:sldId id="321" r:id="rId41"/>
    <p:sldId id="323" r:id="rId42"/>
    <p:sldId id="322" r:id="rId43"/>
    <p:sldId id="564" r:id="rId44"/>
    <p:sldId id="271" r:id="rId45"/>
    <p:sldId id="327" r:id="rId46"/>
    <p:sldId id="336" r:id="rId47"/>
    <p:sldId id="511" r:id="rId48"/>
    <p:sldId id="296" r:id="rId49"/>
    <p:sldId id="297" r:id="rId50"/>
    <p:sldId id="277" r:id="rId51"/>
    <p:sldId id="278" r:id="rId52"/>
    <p:sldId id="538" r:id="rId53"/>
    <p:sldId id="279" r:id="rId54"/>
    <p:sldId id="539" r:id="rId55"/>
    <p:sldId id="280" r:id="rId56"/>
    <p:sldId id="281" r:id="rId57"/>
    <p:sldId id="282" r:id="rId58"/>
    <p:sldId id="545" r:id="rId59"/>
    <p:sldId id="542" r:id="rId60"/>
    <p:sldId id="544" r:id="rId61"/>
    <p:sldId id="540" r:id="rId62"/>
    <p:sldId id="541" r:id="rId63"/>
    <p:sldId id="543" r:id="rId64"/>
    <p:sldId id="546" r:id="rId65"/>
    <p:sldId id="547" r:id="rId66"/>
    <p:sldId id="287" r:id="rId67"/>
    <p:sldId id="288" r:id="rId68"/>
    <p:sldId id="598" r:id="rId69"/>
    <p:sldId id="599" r:id="rId70"/>
    <p:sldId id="602" r:id="rId71"/>
    <p:sldId id="600" r:id="rId72"/>
    <p:sldId id="601" r:id="rId73"/>
    <p:sldId id="603" r:id="rId74"/>
    <p:sldId id="530" r:id="rId75"/>
    <p:sldId id="528" r:id="rId76"/>
    <p:sldId id="525" r:id="rId77"/>
    <p:sldId id="566" r:id="rId78"/>
    <p:sldId id="534" r:id="rId79"/>
    <p:sldId id="535" r:id="rId80"/>
    <p:sldId id="536" r:id="rId81"/>
    <p:sldId id="515" r:id="rId82"/>
    <p:sldId id="567" r:id="rId83"/>
    <p:sldId id="516" r:id="rId84"/>
    <p:sldId id="571" r:id="rId85"/>
    <p:sldId id="570" r:id="rId86"/>
    <p:sldId id="569" r:id="rId87"/>
    <p:sldId id="568" r:id="rId88"/>
    <p:sldId id="537" r:id="rId89"/>
    <p:sldId id="514" r:id="rId90"/>
    <p:sldId id="526" r:id="rId91"/>
    <p:sldId id="533" r:id="rId92"/>
    <p:sldId id="532" r:id="rId93"/>
    <p:sldId id="550" r:id="rId94"/>
    <p:sldId id="551" r:id="rId95"/>
    <p:sldId id="552" r:id="rId96"/>
    <p:sldId id="512" r:id="rId97"/>
    <p:sldId id="518" r:id="rId98"/>
    <p:sldId id="517" r:id="rId99"/>
    <p:sldId id="519" r:id="rId100"/>
    <p:sldId id="522" r:id="rId101"/>
    <p:sldId id="521" r:id="rId102"/>
    <p:sldId id="520" r:id="rId103"/>
    <p:sldId id="524" r:id="rId104"/>
    <p:sldId id="573" r:id="rId105"/>
    <p:sldId id="506" r:id="rId106"/>
  </p:sldIdLst>
  <p:sldSz cx="9144000" cy="6858000" type="screen4x3"/>
  <p:notesSz cx="9144000" cy="6858000"/>
  <p:embeddedFontLst>
    <p:embeddedFont>
      <p:font typeface="Aptos Narrow" panose="020B0004020202020204" pitchFamily="34" charset="0"/>
      <p:regular r:id="rId108"/>
      <p:bold r:id="rId109"/>
      <p:italic r:id="rId110"/>
      <p:boldItalic r:id="rId111"/>
    </p:embeddedFont>
    <p:embeddedFont>
      <p:font typeface="Arial Narrow" panose="020B0606020202030204" pitchFamily="34" charset="0"/>
      <p:regular r:id="rId112"/>
      <p:bold r:id="rId113"/>
      <p:italic r:id="rId114"/>
      <p:boldItalic r:id="rId115"/>
    </p:embeddedFont>
    <p:embeddedFont>
      <p:font typeface="BFTJPU+TimesNewRoman,Italic" panose="020B0604020202020204"/>
      <p:regular r:id="rId116"/>
    </p:embeddedFont>
    <p:embeddedFont>
      <p:font typeface="Book Antiqua" panose="02040602050305030304" pitchFamily="18" charset="0"/>
      <p:regular r:id="rId117"/>
      <p:bold r:id="rId118"/>
      <p:italic r:id="rId119"/>
      <p:boldItalic r:id="rId120"/>
    </p:embeddedFont>
    <p:embeddedFont>
      <p:font typeface="EAVPVC+3" panose="020B0604020202020204"/>
      <p:regular r:id="rId121"/>
    </p:embeddedFont>
    <p:embeddedFont>
      <p:font typeface="EJHQOT+Times-Bold" panose="020B0604020202020204"/>
      <p:regular r:id="rId122"/>
    </p:embeddedFont>
    <p:embeddedFont>
      <p:font typeface="FARVDW+TimesNewRoman,BoldItalic" panose="020B0604020202020204"/>
      <p:regular r:id="rId123"/>
    </p:embeddedFont>
    <p:embeddedFont>
      <p:font typeface="JJGKUJ+Times-Roman" panose="020B0604020202020204"/>
      <p:regular r:id="rId124"/>
    </p:embeddedFont>
    <p:embeddedFont>
      <p:font typeface="Lucida Sans" panose="020B0602030504020204" pitchFamily="34" charset="0"/>
      <p:regular r:id="rId125"/>
      <p:bold r:id="rId126"/>
      <p:italic r:id="rId127"/>
      <p:boldItalic r:id="rId128"/>
    </p:embeddedFont>
    <p:embeddedFont>
      <p:font typeface="NBOCUP+TimesNewRoman,Bold" panose="020B0604020202020204"/>
      <p:regular r:id="rId129"/>
    </p:embeddedFont>
    <p:embeddedFont>
      <p:font typeface="RAPVSA+1" panose="020B0604020202020204"/>
      <p:regular r:id="rId130"/>
    </p:embeddedFont>
    <p:embeddedFont>
      <p:font typeface="Tahoma" panose="020B0604030504040204" pitchFamily="34" charset="0"/>
      <p:regular r:id="rId131"/>
      <p:bold r:id="rId132"/>
    </p:embeddedFont>
    <p:embeddedFont>
      <p:font typeface="TFSRVM+TimesNewRoman" panose="020B0604020202020204"/>
      <p:regular r:id="rId133"/>
    </p:embeddedFont>
    <p:embeddedFont>
      <p:font typeface="VNMAWR+Times-Italic" panose="020B0604020202020204"/>
      <p:regular r:id="rId134"/>
    </p:embeddedFont>
    <p:embeddedFont>
      <p:font typeface="Wingdings 2" panose="05020102010507070707" pitchFamily="18" charset="2"/>
      <p:regular r:id="rId135"/>
    </p:embeddedFont>
    <p:embeddedFont>
      <p:font typeface="Wingdings 3" panose="05040102010807070707" pitchFamily="18" charset="2"/>
      <p:regular r:id="rId136"/>
    </p:embeddedFont>
  </p:embeddedFont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D8DF"/>
    <a:srgbClr val="6AA4D2"/>
    <a:srgbClr val="A04D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5033" autoAdjust="0"/>
  </p:normalViewPr>
  <p:slideViewPr>
    <p:cSldViewPr>
      <p:cViewPr varScale="1">
        <p:scale>
          <a:sx n="79" d="100"/>
          <a:sy n="79" d="100"/>
        </p:scale>
        <p:origin x="1522" y="72"/>
      </p:cViewPr>
      <p:guideLst>
        <p:guide orient="horz" pos="3168"/>
        <p:guide pos="2448"/>
      </p:guideLst>
    </p:cSldViewPr>
  </p:slideViewPr>
  <p:notesTextViewPr>
    <p:cViewPr>
      <p:scale>
        <a:sx n="1" d="1"/>
        <a:sy n="1" d="1"/>
      </p:scale>
      <p:origin x="0" y="0"/>
    </p:cViewPr>
  </p:notesTextViewPr>
  <p:notesViewPr>
    <p:cSldViewPr>
      <p:cViewPr varScale="1">
        <p:scale>
          <a:sx n="80" d="100"/>
          <a:sy n="80" d="100"/>
        </p:scale>
        <p:origin x="2179" y="4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10.fntdata"/><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16.fntdata"/><Relationship Id="rId128" Type="http://schemas.openxmlformats.org/officeDocument/2006/relationships/font" Target="fonts/font21.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6.fntdata"/><Relationship Id="rId118" Type="http://schemas.openxmlformats.org/officeDocument/2006/relationships/font" Target="fonts/font11.fntdata"/><Relationship Id="rId134" Type="http://schemas.openxmlformats.org/officeDocument/2006/relationships/font" Target="fonts/font27.fntdata"/><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font" Target="fonts/font1.fntdata"/><Relationship Id="rId124" Type="http://schemas.openxmlformats.org/officeDocument/2006/relationships/font" Target="fonts/font17.fntdata"/><Relationship Id="rId129" Type="http://schemas.openxmlformats.org/officeDocument/2006/relationships/font" Target="fonts/font22.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7.fntdata"/><Relationship Id="rId119" Type="http://schemas.openxmlformats.org/officeDocument/2006/relationships/font" Target="fonts/font12.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23.fntdata"/><Relationship Id="rId135" Type="http://schemas.openxmlformats.org/officeDocument/2006/relationships/font" Target="fonts/font28.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2.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13.fntdata"/><Relationship Id="rId125" Type="http://schemas.openxmlformats.org/officeDocument/2006/relationships/font" Target="fonts/font18.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3.fntdata"/><Relationship Id="rId115" Type="http://schemas.openxmlformats.org/officeDocument/2006/relationships/font" Target="fonts/font8.fntdata"/><Relationship Id="rId131" Type="http://schemas.openxmlformats.org/officeDocument/2006/relationships/font" Target="fonts/font24.fntdata"/><Relationship Id="rId136" Type="http://schemas.openxmlformats.org/officeDocument/2006/relationships/font" Target="fonts/font29.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4.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9.fntdata"/><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4.fntdata"/><Relationship Id="rId132" Type="http://schemas.openxmlformats.org/officeDocument/2006/relationships/font" Target="fonts/font25.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20.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font" Target="fonts/font5.fntdata"/><Relationship Id="rId133" Type="http://schemas.openxmlformats.org/officeDocument/2006/relationships/font" Target="fonts/font26.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79716C-A386-4E1C-B532-A9E65CC4C43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l-GR"/>
        </a:p>
      </dgm:t>
    </dgm:pt>
    <dgm:pt modelId="{D8AAA1F6-C2BB-4DA5-BE12-FCC089ADE84A}">
      <dgm:prSet phldrT="[Κείμενο]"/>
      <dgm:spPr/>
      <dgm:t>
        <a:bodyPr/>
        <a:lstStyle/>
        <a:p>
          <a:r>
            <a:rPr lang="el-GR" dirty="0">
              <a:latin typeface="Arial" pitchFamily="34" charset="0"/>
              <a:cs typeface="Arial" pitchFamily="34" charset="0"/>
            </a:rPr>
            <a:t>Διεθνή Νομοθεσία (Ευρωπαϊκή Ένωση)</a:t>
          </a:r>
        </a:p>
      </dgm:t>
    </dgm:pt>
    <dgm:pt modelId="{FA988060-A356-4BE6-B17D-289364F8C17E}" type="parTrans" cxnId="{5D1E62CA-CBFE-42B5-AB35-F3952045BCA6}">
      <dgm:prSet/>
      <dgm:spPr/>
      <dgm:t>
        <a:bodyPr/>
        <a:lstStyle/>
        <a:p>
          <a:endParaRPr lang="el-GR"/>
        </a:p>
      </dgm:t>
    </dgm:pt>
    <dgm:pt modelId="{F42DB5C0-2D19-4E8D-BE43-F1E31D69D2FF}" type="sibTrans" cxnId="{5D1E62CA-CBFE-42B5-AB35-F3952045BCA6}">
      <dgm:prSet/>
      <dgm:spPr/>
      <dgm:t>
        <a:bodyPr/>
        <a:lstStyle/>
        <a:p>
          <a:endParaRPr lang="el-GR"/>
        </a:p>
      </dgm:t>
    </dgm:pt>
    <dgm:pt modelId="{7169BB61-5C21-422B-804C-E33CD255F83C}">
      <dgm:prSet phldrT="[Κείμενο]" custT="1"/>
      <dgm:spPr/>
      <dgm:t>
        <a:bodyPr/>
        <a:lstStyle/>
        <a:p>
          <a:r>
            <a:rPr lang="el-GR" sz="2000" dirty="0">
              <a:latin typeface="+mn-lt"/>
              <a:cs typeface="Arial" pitchFamily="34" charset="0"/>
            </a:rPr>
            <a:t>Κανονισμός (ΕΚ) 1071/2009</a:t>
          </a:r>
        </a:p>
      </dgm:t>
    </dgm:pt>
    <dgm:pt modelId="{F37177A5-2094-4A9B-B4D2-3B8E32391527}" type="parTrans" cxnId="{C0486A4F-16EB-49CF-8614-2857D1761FD1}">
      <dgm:prSet/>
      <dgm:spPr/>
      <dgm:t>
        <a:bodyPr/>
        <a:lstStyle/>
        <a:p>
          <a:endParaRPr lang="el-GR"/>
        </a:p>
      </dgm:t>
    </dgm:pt>
    <dgm:pt modelId="{B88C9285-9F3C-48A5-A519-546BC54B452A}" type="sibTrans" cxnId="{C0486A4F-16EB-49CF-8614-2857D1761FD1}">
      <dgm:prSet/>
      <dgm:spPr/>
      <dgm:t>
        <a:bodyPr/>
        <a:lstStyle/>
        <a:p>
          <a:endParaRPr lang="el-GR"/>
        </a:p>
      </dgm:t>
    </dgm:pt>
    <dgm:pt modelId="{6D81E2DB-3EE5-46C6-AB4B-51D2CD7198B1}">
      <dgm:prSet phldrT="[Κείμενο]"/>
      <dgm:spPr/>
      <dgm:t>
        <a:bodyPr/>
        <a:lstStyle/>
        <a:p>
          <a:r>
            <a:rPr lang="el-GR" b="0" dirty="0">
              <a:latin typeface="Arial" pitchFamily="34" charset="0"/>
              <a:cs typeface="Arial" pitchFamily="34" charset="0"/>
            </a:rPr>
            <a:t>Διεθνή Νομοθεσία (τρίτες χώρες)</a:t>
          </a:r>
        </a:p>
      </dgm:t>
    </dgm:pt>
    <dgm:pt modelId="{FD62EA6D-D62C-492E-A143-26013809BB8F}" type="parTrans" cxnId="{3C585FA3-E466-4148-AB28-E3EA25F75AA1}">
      <dgm:prSet/>
      <dgm:spPr/>
      <dgm:t>
        <a:bodyPr/>
        <a:lstStyle/>
        <a:p>
          <a:endParaRPr lang="el-GR"/>
        </a:p>
      </dgm:t>
    </dgm:pt>
    <dgm:pt modelId="{B9BC250C-DE20-4758-8D21-F9B3D8C8EE85}" type="sibTrans" cxnId="{3C585FA3-E466-4148-AB28-E3EA25F75AA1}">
      <dgm:prSet/>
      <dgm:spPr/>
      <dgm:t>
        <a:bodyPr/>
        <a:lstStyle/>
        <a:p>
          <a:endParaRPr lang="el-GR"/>
        </a:p>
      </dgm:t>
    </dgm:pt>
    <dgm:pt modelId="{176EA3A5-4300-44B6-95A1-EC8F96D53146}">
      <dgm:prSet phldrT="[Κείμενο]" custT="1"/>
      <dgm:spPr/>
      <dgm:t>
        <a:bodyPr/>
        <a:lstStyle/>
        <a:p>
          <a:r>
            <a:rPr lang="el-GR" sz="2000" dirty="0">
              <a:latin typeface="+mn-lt"/>
              <a:cs typeface="Arial" pitchFamily="34" charset="0"/>
            </a:rPr>
            <a:t>ΔΙΕΘΝΕΙΣ ΣΥΜΦΩΝΙΕΣ                                             </a:t>
          </a:r>
          <a:r>
            <a:rPr lang="en-US" sz="2000" dirty="0">
              <a:latin typeface="+mn-lt"/>
              <a:cs typeface="Arial" pitchFamily="34" charset="0"/>
            </a:rPr>
            <a:t> </a:t>
          </a:r>
          <a:r>
            <a:rPr lang="el-GR" sz="2000" dirty="0">
              <a:latin typeface="+mn-lt"/>
              <a:cs typeface="Arial" pitchFamily="34" charset="0"/>
            </a:rPr>
            <a:t>(Διμερείς Συμφωνίες με τρίτες χώρες)</a:t>
          </a:r>
        </a:p>
      </dgm:t>
    </dgm:pt>
    <dgm:pt modelId="{4F20AEE7-6CA2-4BB5-9F11-E6972B8D96B0}" type="parTrans" cxnId="{02EC4C60-EB5A-4628-A5F0-2F17AC47B00E}">
      <dgm:prSet/>
      <dgm:spPr/>
      <dgm:t>
        <a:bodyPr/>
        <a:lstStyle/>
        <a:p>
          <a:endParaRPr lang="el-GR"/>
        </a:p>
      </dgm:t>
    </dgm:pt>
    <dgm:pt modelId="{68FA18EC-F031-48AC-947A-44DC40B23652}" type="sibTrans" cxnId="{02EC4C60-EB5A-4628-A5F0-2F17AC47B00E}">
      <dgm:prSet/>
      <dgm:spPr/>
      <dgm:t>
        <a:bodyPr/>
        <a:lstStyle/>
        <a:p>
          <a:endParaRPr lang="el-GR"/>
        </a:p>
      </dgm:t>
    </dgm:pt>
    <dgm:pt modelId="{FDD19BBB-489F-44D0-A8E8-474FCA0F0767}">
      <dgm:prSet phldrT="[Κείμενο]" custT="1"/>
      <dgm:spPr/>
      <dgm:t>
        <a:bodyPr/>
        <a:lstStyle/>
        <a:p>
          <a:r>
            <a:rPr lang="el-GR" sz="1400" dirty="0">
              <a:latin typeface="Arial" pitchFamily="34" charset="0"/>
              <a:cs typeface="Arial" pitchFamily="34" charset="0"/>
            </a:rPr>
            <a:t>ΕΔΥΜ        (</a:t>
          </a:r>
          <a:r>
            <a:rPr lang="en-US" sz="1400" dirty="0">
              <a:latin typeface="Arial" pitchFamily="34" charset="0"/>
              <a:cs typeface="Arial" pitchFamily="34" charset="0"/>
            </a:rPr>
            <a:t>ECMT-CEMT</a:t>
          </a:r>
          <a:r>
            <a:rPr lang="el-GR" sz="1400" dirty="0">
              <a:latin typeface="Arial" pitchFamily="34" charset="0"/>
              <a:cs typeface="Arial" pitchFamily="34" charset="0"/>
            </a:rPr>
            <a:t>)</a:t>
          </a:r>
        </a:p>
      </dgm:t>
    </dgm:pt>
    <dgm:pt modelId="{863B2B72-06FA-441F-9930-E50F64BDD314}" type="parTrans" cxnId="{27AC7837-E546-4CC5-AACA-6D1DDF4F3329}">
      <dgm:prSet/>
      <dgm:spPr/>
      <dgm:t>
        <a:bodyPr/>
        <a:lstStyle/>
        <a:p>
          <a:endParaRPr lang="el-GR"/>
        </a:p>
      </dgm:t>
    </dgm:pt>
    <dgm:pt modelId="{C6DFD475-7AF7-4A1E-BFC3-9727ADA413D5}" type="sibTrans" cxnId="{27AC7837-E546-4CC5-AACA-6D1DDF4F3329}">
      <dgm:prSet/>
      <dgm:spPr/>
      <dgm:t>
        <a:bodyPr/>
        <a:lstStyle/>
        <a:p>
          <a:endParaRPr lang="el-GR"/>
        </a:p>
      </dgm:t>
    </dgm:pt>
    <dgm:pt modelId="{08213D24-28A6-4B86-B2A0-5EDAA4837F89}">
      <dgm:prSet custT="1"/>
      <dgm:spPr/>
      <dgm:t>
        <a:bodyPr/>
        <a:lstStyle/>
        <a:p>
          <a:pPr algn="just"/>
          <a:r>
            <a:rPr lang="el-GR" sz="2000" dirty="0"/>
            <a:t>Κατευθυντήριες γραμμές για τις διεθνείς οδικές εμπορευματικές μεταφορές όπως αυτές προκύπτουν από την Ευρωπαϊκή Διάσκεψη Υπουργών Μεταφορών</a:t>
          </a:r>
        </a:p>
      </dgm:t>
    </dgm:pt>
    <dgm:pt modelId="{EDA32B05-C242-4143-8927-2383CE6A0755}" type="parTrans" cxnId="{D3C1FAFF-7C1F-447F-8268-61F6E0227D13}">
      <dgm:prSet/>
      <dgm:spPr/>
      <dgm:t>
        <a:bodyPr/>
        <a:lstStyle/>
        <a:p>
          <a:endParaRPr lang="el-GR"/>
        </a:p>
      </dgm:t>
    </dgm:pt>
    <dgm:pt modelId="{F9A9DC61-00CD-4D31-A661-B6409BE7D83E}" type="sibTrans" cxnId="{D3C1FAFF-7C1F-447F-8268-61F6E0227D13}">
      <dgm:prSet/>
      <dgm:spPr/>
      <dgm:t>
        <a:bodyPr/>
        <a:lstStyle/>
        <a:p>
          <a:endParaRPr lang="el-GR"/>
        </a:p>
      </dgm:t>
    </dgm:pt>
    <dgm:pt modelId="{C3E7D48A-5356-4C0A-A254-695B7D08808E}">
      <dgm:prSet phldrT="[Κείμενο]" custT="1"/>
      <dgm:spPr/>
      <dgm:t>
        <a:bodyPr/>
        <a:lstStyle/>
        <a:p>
          <a:r>
            <a:rPr lang="el-GR" sz="2000" dirty="0">
              <a:latin typeface="+mn-lt"/>
              <a:cs typeface="Arial" pitchFamily="34" charset="0"/>
            </a:rPr>
            <a:t>Κανονισμός (ΕΚ) 1072/2009</a:t>
          </a:r>
        </a:p>
      </dgm:t>
    </dgm:pt>
    <dgm:pt modelId="{C761B5F1-D618-40A8-9082-35C18796EC52}" type="parTrans" cxnId="{72151112-6452-4637-9175-1CCDDAE49584}">
      <dgm:prSet/>
      <dgm:spPr/>
      <dgm:t>
        <a:bodyPr/>
        <a:lstStyle/>
        <a:p>
          <a:endParaRPr lang="el-GR"/>
        </a:p>
      </dgm:t>
    </dgm:pt>
    <dgm:pt modelId="{17DF7B18-0426-4103-9059-78586FCB3493}" type="sibTrans" cxnId="{72151112-6452-4637-9175-1CCDDAE49584}">
      <dgm:prSet/>
      <dgm:spPr/>
      <dgm:t>
        <a:bodyPr/>
        <a:lstStyle/>
        <a:p>
          <a:endParaRPr lang="el-GR"/>
        </a:p>
      </dgm:t>
    </dgm:pt>
    <dgm:pt modelId="{D7B6ED9A-53DC-4654-ADA1-F0CEC84EA30C}" type="pres">
      <dgm:prSet presAssocID="{6179716C-A386-4E1C-B532-A9E65CC4C431}" presName="linearFlow" presStyleCnt="0">
        <dgm:presLayoutVars>
          <dgm:dir/>
          <dgm:animLvl val="lvl"/>
          <dgm:resizeHandles val="exact"/>
        </dgm:presLayoutVars>
      </dgm:prSet>
      <dgm:spPr/>
    </dgm:pt>
    <dgm:pt modelId="{BA30472F-9C66-408A-8F4D-7FEF98E6772B}" type="pres">
      <dgm:prSet presAssocID="{D8AAA1F6-C2BB-4DA5-BE12-FCC089ADE84A}" presName="composite" presStyleCnt="0"/>
      <dgm:spPr/>
    </dgm:pt>
    <dgm:pt modelId="{2986CADC-5FE6-436F-B14C-0DB5ECE316C1}" type="pres">
      <dgm:prSet presAssocID="{D8AAA1F6-C2BB-4DA5-BE12-FCC089ADE84A}" presName="parentText" presStyleLbl="alignNode1" presStyleIdx="0" presStyleCnt="3">
        <dgm:presLayoutVars>
          <dgm:chMax val="1"/>
          <dgm:bulletEnabled val="1"/>
        </dgm:presLayoutVars>
      </dgm:prSet>
      <dgm:spPr/>
    </dgm:pt>
    <dgm:pt modelId="{82859D3F-A0C1-4AD3-BE67-926E9D1482E7}" type="pres">
      <dgm:prSet presAssocID="{D8AAA1F6-C2BB-4DA5-BE12-FCC089ADE84A}" presName="descendantText" presStyleLbl="alignAcc1" presStyleIdx="0" presStyleCnt="3" custLinFactNeighborX="451" custLinFactNeighborY="-33">
        <dgm:presLayoutVars>
          <dgm:bulletEnabled val="1"/>
        </dgm:presLayoutVars>
      </dgm:prSet>
      <dgm:spPr/>
    </dgm:pt>
    <dgm:pt modelId="{D1ADC3B1-100D-4B5E-81FC-4A87D8CA8444}" type="pres">
      <dgm:prSet presAssocID="{F42DB5C0-2D19-4E8D-BE43-F1E31D69D2FF}" presName="sp" presStyleCnt="0"/>
      <dgm:spPr/>
    </dgm:pt>
    <dgm:pt modelId="{D268C0D5-1E61-4CAB-8515-16F99CA2B3D3}" type="pres">
      <dgm:prSet presAssocID="{6D81E2DB-3EE5-46C6-AB4B-51D2CD7198B1}" presName="composite" presStyleCnt="0"/>
      <dgm:spPr/>
    </dgm:pt>
    <dgm:pt modelId="{7B130D61-5D72-4A11-9BE4-1D7900E689B6}" type="pres">
      <dgm:prSet presAssocID="{6D81E2DB-3EE5-46C6-AB4B-51D2CD7198B1}" presName="parentText" presStyleLbl="alignNode1" presStyleIdx="1" presStyleCnt="3">
        <dgm:presLayoutVars>
          <dgm:chMax val="1"/>
          <dgm:bulletEnabled val="1"/>
        </dgm:presLayoutVars>
      </dgm:prSet>
      <dgm:spPr/>
    </dgm:pt>
    <dgm:pt modelId="{BADB7F5E-AD1B-4BFF-9E51-65907AD64E25}" type="pres">
      <dgm:prSet presAssocID="{6D81E2DB-3EE5-46C6-AB4B-51D2CD7198B1}" presName="descendantText" presStyleLbl="alignAcc1" presStyleIdx="1" presStyleCnt="3">
        <dgm:presLayoutVars>
          <dgm:bulletEnabled val="1"/>
        </dgm:presLayoutVars>
      </dgm:prSet>
      <dgm:spPr/>
    </dgm:pt>
    <dgm:pt modelId="{4B551EAA-4BAA-4D1C-955B-6331E6436A65}" type="pres">
      <dgm:prSet presAssocID="{B9BC250C-DE20-4758-8D21-F9B3D8C8EE85}" presName="sp" presStyleCnt="0"/>
      <dgm:spPr/>
    </dgm:pt>
    <dgm:pt modelId="{AA65ED3C-1410-4D54-B9CC-3A45FAD088B4}" type="pres">
      <dgm:prSet presAssocID="{FDD19BBB-489F-44D0-A8E8-474FCA0F0767}" presName="composite" presStyleCnt="0"/>
      <dgm:spPr/>
    </dgm:pt>
    <dgm:pt modelId="{E3F90C42-D570-4259-971C-DDACE86BA4AF}" type="pres">
      <dgm:prSet presAssocID="{FDD19BBB-489F-44D0-A8E8-474FCA0F0767}" presName="parentText" presStyleLbl="alignNode1" presStyleIdx="2" presStyleCnt="3">
        <dgm:presLayoutVars>
          <dgm:chMax val="1"/>
          <dgm:bulletEnabled val="1"/>
        </dgm:presLayoutVars>
      </dgm:prSet>
      <dgm:spPr/>
    </dgm:pt>
    <dgm:pt modelId="{EE7FF339-B951-4E8E-92EB-BC39C4418C26}" type="pres">
      <dgm:prSet presAssocID="{FDD19BBB-489F-44D0-A8E8-474FCA0F0767}" presName="descendantText" presStyleLbl="alignAcc1" presStyleIdx="2" presStyleCnt="3">
        <dgm:presLayoutVars>
          <dgm:bulletEnabled val="1"/>
        </dgm:presLayoutVars>
      </dgm:prSet>
      <dgm:spPr/>
    </dgm:pt>
  </dgm:ptLst>
  <dgm:cxnLst>
    <dgm:cxn modelId="{72151112-6452-4637-9175-1CCDDAE49584}" srcId="{D8AAA1F6-C2BB-4DA5-BE12-FCC089ADE84A}" destId="{C3E7D48A-5356-4C0A-A254-695B7D08808E}" srcOrd="1" destOrd="0" parTransId="{C761B5F1-D618-40A8-9082-35C18796EC52}" sibTransId="{17DF7B18-0426-4103-9059-78586FCB3493}"/>
    <dgm:cxn modelId="{D8A21114-ADB5-4909-9FF8-359B97F0065D}" type="presOf" srcId="{08213D24-28A6-4B86-B2A0-5EDAA4837F89}" destId="{EE7FF339-B951-4E8E-92EB-BC39C4418C26}" srcOrd="0" destOrd="0" presId="urn:microsoft.com/office/officeart/2005/8/layout/chevron2"/>
    <dgm:cxn modelId="{F8D9A422-E52B-4A84-8B14-DC733AB822EF}" type="presOf" srcId="{176EA3A5-4300-44B6-95A1-EC8F96D53146}" destId="{BADB7F5E-AD1B-4BFF-9E51-65907AD64E25}" srcOrd="0" destOrd="0" presId="urn:microsoft.com/office/officeart/2005/8/layout/chevron2"/>
    <dgm:cxn modelId="{27AC7837-E546-4CC5-AACA-6D1DDF4F3329}" srcId="{6179716C-A386-4E1C-B532-A9E65CC4C431}" destId="{FDD19BBB-489F-44D0-A8E8-474FCA0F0767}" srcOrd="2" destOrd="0" parTransId="{863B2B72-06FA-441F-9930-E50F64BDD314}" sibTransId="{C6DFD475-7AF7-4A1E-BFC3-9727ADA413D5}"/>
    <dgm:cxn modelId="{02EC4C60-EB5A-4628-A5F0-2F17AC47B00E}" srcId="{6D81E2DB-3EE5-46C6-AB4B-51D2CD7198B1}" destId="{176EA3A5-4300-44B6-95A1-EC8F96D53146}" srcOrd="0" destOrd="0" parTransId="{4F20AEE7-6CA2-4BB5-9F11-E6972B8D96B0}" sibTransId="{68FA18EC-F031-48AC-947A-44DC40B23652}"/>
    <dgm:cxn modelId="{C2965763-DE62-4906-BFC4-C44DE386700E}" type="presOf" srcId="{FDD19BBB-489F-44D0-A8E8-474FCA0F0767}" destId="{E3F90C42-D570-4259-971C-DDACE86BA4AF}" srcOrd="0" destOrd="0" presId="urn:microsoft.com/office/officeart/2005/8/layout/chevron2"/>
    <dgm:cxn modelId="{B57A3348-EC78-4DCD-AC3A-E7C5BCA2FA60}" type="presOf" srcId="{6D81E2DB-3EE5-46C6-AB4B-51D2CD7198B1}" destId="{7B130D61-5D72-4A11-9BE4-1D7900E689B6}" srcOrd="0" destOrd="0" presId="urn:microsoft.com/office/officeart/2005/8/layout/chevron2"/>
    <dgm:cxn modelId="{5CE8F049-2ACF-446C-AB4A-449509BE38D4}" type="presOf" srcId="{D8AAA1F6-C2BB-4DA5-BE12-FCC089ADE84A}" destId="{2986CADC-5FE6-436F-B14C-0DB5ECE316C1}" srcOrd="0" destOrd="0" presId="urn:microsoft.com/office/officeart/2005/8/layout/chevron2"/>
    <dgm:cxn modelId="{C0486A4F-16EB-49CF-8614-2857D1761FD1}" srcId="{D8AAA1F6-C2BB-4DA5-BE12-FCC089ADE84A}" destId="{7169BB61-5C21-422B-804C-E33CD255F83C}" srcOrd="0" destOrd="0" parTransId="{F37177A5-2094-4A9B-B4D2-3B8E32391527}" sibTransId="{B88C9285-9F3C-48A5-A519-546BC54B452A}"/>
    <dgm:cxn modelId="{CA967387-9723-4467-86C0-02A4FE98220B}" type="presOf" srcId="{7169BB61-5C21-422B-804C-E33CD255F83C}" destId="{82859D3F-A0C1-4AD3-BE67-926E9D1482E7}" srcOrd="0" destOrd="0" presId="urn:microsoft.com/office/officeart/2005/8/layout/chevron2"/>
    <dgm:cxn modelId="{3C585FA3-E466-4148-AB28-E3EA25F75AA1}" srcId="{6179716C-A386-4E1C-B532-A9E65CC4C431}" destId="{6D81E2DB-3EE5-46C6-AB4B-51D2CD7198B1}" srcOrd="1" destOrd="0" parTransId="{FD62EA6D-D62C-492E-A143-26013809BB8F}" sibTransId="{B9BC250C-DE20-4758-8D21-F9B3D8C8EE85}"/>
    <dgm:cxn modelId="{1D2279B0-1BE0-4E76-965E-78578780CC34}" type="presOf" srcId="{6179716C-A386-4E1C-B532-A9E65CC4C431}" destId="{D7B6ED9A-53DC-4654-ADA1-F0CEC84EA30C}" srcOrd="0" destOrd="0" presId="urn:microsoft.com/office/officeart/2005/8/layout/chevron2"/>
    <dgm:cxn modelId="{5D1E62CA-CBFE-42B5-AB35-F3952045BCA6}" srcId="{6179716C-A386-4E1C-B532-A9E65CC4C431}" destId="{D8AAA1F6-C2BB-4DA5-BE12-FCC089ADE84A}" srcOrd="0" destOrd="0" parTransId="{FA988060-A356-4BE6-B17D-289364F8C17E}" sibTransId="{F42DB5C0-2D19-4E8D-BE43-F1E31D69D2FF}"/>
    <dgm:cxn modelId="{FD3D59ED-8D6C-45BF-8BCE-4A53E0D72389}" type="presOf" srcId="{C3E7D48A-5356-4C0A-A254-695B7D08808E}" destId="{82859D3F-A0C1-4AD3-BE67-926E9D1482E7}" srcOrd="0" destOrd="1" presId="urn:microsoft.com/office/officeart/2005/8/layout/chevron2"/>
    <dgm:cxn modelId="{D3C1FAFF-7C1F-447F-8268-61F6E0227D13}" srcId="{FDD19BBB-489F-44D0-A8E8-474FCA0F0767}" destId="{08213D24-28A6-4B86-B2A0-5EDAA4837F89}" srcOrd="0" destOrd="0" parTransId="{EDA32B05-C242-4143-8927-2383CE6A0755}" sibTransId="{F9A9DC61-00CD-4D31-A661-B6409BE7D83E}"/>
    <dgm:cxn modelId="{4A674BE2-3539-434A-BBE9-6D3AE9C5C51A}" type="presParOf" srcId="{D7B6ED9A-53DC-4654-ADA1-F0CEC84EA30C}" destId="{BA30472F-9C66-408A-8F4D-7FEF98E6772B}" srcOrd="0" destOrd="0" presId="urn:microsoft.com/office/officeart/2005/8/layout/chevron2"/>
    <dgm:cxn modelId="{9704CC7E-4742-478A-AFB8-209A3A0A1402}" type="presParOf" srcId="{BA30472F-9C66-408A-8F4D-7FEF98E6772B}" destId="{2986CADC-5FE6-436F-B14C-0DB5ECE316C1}" srcOrd="0" destOrd="0" presId="urn:microsoft.com/office/officeart/2005/8/layout/chevron2"/>
    <dgm:cxn modelId="{288E851D-BE49-472D-B1A3-F744F1CB3C5A}" type="presParOf" srcId="{BA30472F-9C66-408A-8F4D-7FEF98E6772B}" destId="{82859D3F-A0C1-4AD3-BE67-926E9D1482E7}" srcOrd="1" destOrd="0" presId="urn:microsoft.com/office/officeart/2005/8/layout/chevron2"/>
    <dgm:cxn modelId="{7B9286AE-00E5-484B-8B78-21328C9FB9BD}" type="presParOf" srcId="{D7B6ED9A-53DC-4654-ADA1-F0CEC84EA30C}" destId="{D1ADC3B1-100D-4B5E-81FC-4A87D8CA8444}" srcOrd="1" destOrd="0" presId="urn:microsoft.com/office/officeart/2005/8/layout/chevron2"/>
    <dgm:cxn modelId="{4597A8C5-156B-4688-91D8-2A6C6B3A60E2}" type="presParOf" srcId="{D7B6ED9A-53DC-4654-ADA1-F0CEC84EA30C}" destId="{D268C0D5-1E61-4CAB-8515-16F99CA2B3D3}" srcOrd="2" destOrd="0" presId="urn:microsoft.com/office/officeart/2005/8/layout/chevron2"/>
    <dgm:cxn modelId="{32662D00-0EC7-4672-82B8-FD3173495C46}" type="presParOf" srcId="{D268C0D5-1E61-4CAB-8515-16F99CA2B3D3}" destId="{7B130D61-5D72-4A11-9BE4-1D7900E689B6}" srcOrd="0" destOrd="0" presId="urn:microsoft.com/office/officeart/2005/8/layout/chevron2"/>
    <dgm:cxn modelId="{35909E4C-A1C3-4750-9EFC-AC912623BB83}" type="presParOf" srcId="{D268C0D5-1E61-4CAB-8515-16F99CA2B3D3}" destId="{BADB7F5E-AD1B-4BFF-9E51-65907AD64E25}" srcOrd="1" destOrd="0" presId="urn:microsoft.com/office/officeart/2005/8/layout/chevron2"/>
    <dgm:cxn modelId="{CC27CDED-EBB1-4F4F-B00D-86F904563EE3}" type="presParOf" srcId="{D7B6ED9A-53DC-4654-ADA1-F0CEC84EA30C}" destId="{4B551EAA-4BAA-4D1C-955B-6331E6436A65}" srcOrd="3" destOrd="0" presId="urn:microsoft.com/office/officeart/2005/8/layout/chevron2"/>
    <dgm:cxn modelId="{A8720A6A-31B6-4491-8A7B-C10A12F5BDEB}" type="presParOf" srcId="{D7B6ED9A-53DC-4654-ADA1-F0CEC84EA30C}" destId="{AA65ED3C-1410-4D54-B9CC-3A45FAD088B4}" srcOrd="4" destOrd="0" presId="urn:microsoft.com/office/officeart/2005/8/layout/chevron2"/>
    <dgm:cxn modelId="{5F990B83-7D14-4FD1-823D-EE199263D74D}" type="presParOf" srcId="{AA65ED3C-1410-4D54-B9CC-3A45FAD088B4}" destId="{E3F90C42-D570-4259-971C-DDACE86BA4AF}" srcOrd="0" destOrd="0" presId="urn:microsoft.com/office/officeart/2005/8/layout/chevron2"/>
    <dgm:cxn modelId="{C98049B0-C8A1-4375-A44B-5B9A660C6807}" type="presParOf" srcId="{AA65ED3C-1410-4D54-B9CC-3A45FAD088B4}" destId="{EE7FF339-B951-4E8E-92EB-BC39C4418C2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86CADC-5FE6-436F-B14C-0DB5ECE316C1}">
      <dsp:nvSpPr>
        <dsp:cNvPr id="0" name=""/>
        <dsp:cNvSpPr/>
      </dsp:nvSpPr>
      <dsp:spPr>
        <a:xfrm rot="5400000">
          <a:off x="-317802" y="318007"/>
          <a:ext cx="2118680" cy="14830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latin typeface="Arial" pitchFamily="34" charset="0"/>
              <a:cs typeface="Arial" pitchFamily="34" charset="0"/>
            </a:rPr>
            <a:t>Διεθνή Νομοθεσία (Ευρωπαϊκή Ένωση)</a:t>
          </a:r>
        </a:p>
      </dsp:txBody>
      <dsp:txXfrm rot="-5400000">
        <a:off x="0" y="741743"/>
        <a:ext cx="1483076" cy="635604"/>
      </dsp:txXfrm>
    </dsp:sp>
    <dsp:sp modelId="{82859D3F-A0C1-4AD3-BE67-926E9D1482E7}">
      <dsp:nvSpPr>
        <dsp:cNvPr id="0" name=""/>
        <dsp:cNvSpPr/>
      </dsp:nvSpPr>
      <dsp:spPr>
        <a:xfrm rot="5400000">
          <a:off x="4303998" y="-2820921"/>
          <a:ext cx="1377142" cy="70189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latin typeface="+mn-lt"/>
              <a:cs typeface="Arial" pitchFamily="34" charset="0"/>
            </a:rPr>
            <a:t>Κανονισμός (ΕΚ) 1071/2009</a:t>
          </a:r>
        </a:p>
        <a:p>
          <a:pPr marL="228600" lvl="1" indent="-228600" algn="l" defTabSz="889000">
            <a:lnSpc>
              <a:spcPct val="90000"/>
            </a:lnSpc>
            <a:spcBef>
              <a:spcPct val="0"/>
            </a:spcBef>
            <a:spcAft>
              <a:spcPct val="15000"/>
            </a:spcAft>
            <a:buChar char="•"/>
          </a:pPr>
          <a:r>
            <a:rPr lang="el-GR" sz="2000" kern="1200" dirty="0">
              <a:latin typeface="+mn-lt"/>
              <a:cs typeface="Arial" pitchFamily="34" charset="0"/>
            </a:rPr>
            <a:t>Κανονισμός (ΕΚ) 1072/2009</a:t>
          </a:r>
        </a:p>
      </dsp:txBody>
      <dsp:txXfrm rot="-5400000">
        <a:off x="1483077" y="67227"/>
        <a:ext cx="6951758" cy="1242688"/>
      </dsp:txXfrm>
    </dsp:sp>
    <dsp:sp modelId="{7B130D61-5D72-4A11-9BE4-1D7900E689B6}">
      <dsp:nvSpPr>
        <dsp:cNvPr id="0" name=""/>
        <dsp:cNvSpPr/>
      </dsp:nvSpPr>
      <dsp:spPr>
        <a:xfrm rot="5400000">
          <a:off x="-317802" y="2246793"/>
          <a:ext cx="2118680" cy="14830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b="0" kern="1200" dirty="0">
              <a:latin typeface="Arial" pitchFamily="34" charset="0"/>
              <a:cs typeface="Arial" pitchFamily="34" charset="0"/>
            </a:rPr>
            <a:t>Διεθνή Νομοθεσία (τρίτες χώρες)</a:t>
          </a:r>
        </a:p>
      </dsp:txBody>
      <dsp:txXfrm rot="-5400000">
        <a:off x="0" y="2670529"/>
        <a:ext cx="1483076" cy="635604"/>
      </dsp:txXfrm>
    </dsp:sp>
    <dsp:sp modelId="{BADB7F5E-AD1B-4BFF-9E51-65907AD64E25}">
      <dsp:nvSpPr>
        <dsp:cNvPr id="0" name=""/>
        <dsp:cNvSpPr/>
      </dsp:nvSpPr>
      <dsp:spPr>
        <a:xfrm rot="5400000">
          <a:off x="4303998" y="-891929"/>
          <a:ext cx="1377142" cy="70189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latin typeface="+mn-lt"/>
              <a:cs typeface="Arial" pitchFamily="34" charset="0"/>
            </a:rPr>
            <a:t>ΔΙΕΘΝΕΙΣ ΣΥΜΦΩΝΙΕΣ                                             </a:t>
          </a:r>
          <a:r>
            <a:rPr lang="en-US" sz="2000" kern="1200" dirty="0">
              <a:latin typeface="+mn-lt"/>
              <a:cs typeface="Arial" pitchFamily="34" charset="0"/>
            </a:rPr>
            <a:t> </a:t>
          </a:r>
          <a:r>
            <a:rPr lang="el-GR" sz="2000" kern="1200" dirty="0">
              <a:latin typeface="+mn-lt"/>
              <a:cs typeface="Arial" pitchFamily="34" charset="0"/>
            </a:rPr>
            <a:t>(Διμερείς Συμφωνίες με τρίτες χώρες)</a:t>
          </a:r>
        </a:p>
      </dsp:txBody>
      <dsp:txXfrm rot="-5400000">
        <a:off x="1483077" y="1996219"/>
        <a:ext cx="6951758" cy="1242688"/>
      </dsp:txXfrm>
    </dsp:sp>
    <dsp:sp modelId="{E3F90C42-D570-4259-971C-DDACE86BA4AF}">
      <dsp:nvSpPr>
        <dsp:cNvPr id="0" name=""/>
        <dsp:cNvSpPr/>
      </dsp:nvSpPr>
      <dsp:spPr>
        <a:xfrm rot="5400000">
          <a:off x="-317802" y="4175580"/>
          <a:ext cx="2118680" cy="14830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latin typeface="Arial" pitchFamily="34" charset="0"/>
              <a:cs typeface="Arial" pitchFamily="34" charset="0"/>
            </a:rPr>
            <a:t>ΕΔΥΜ        (</a:t>
          </a:r>
          <a:r>
            <a:rPr lang="en-US" sz="1400" kern="1200" dirty="0">
              <a:latin typeface="Arial" pitchFamily="34" charset="0"/>
              <a:cs typeface="Arial" pitchFamily="34" charset="0"/>
            </a:rPr>
            <a:t>ECMT-CEMT</a:t>
          </a:r>
          <a:r>
            <a:rPr lang="el-GR" sz="1400" kern="1200" dirty="0">
              <a:latin typeface="Arial" pitchFamily="34" charset="0"/>
              <a:cs typeface="Arial" pitchFamily="34" charset="0"/>
            </a:rPr>
            <a:t>)</a:t>
          </a:r>
        </a:p>
      </dsp:txBody>
      <dsp:txXfrm rot="-5400000">
        <a:off x="0" y="4599316"/>
        <a:ext cx="1483076" cy="635604"/>
      </dsp:txXfrm>
    </dsp:sp>
    <dsp:sp modelId="{EE7FF339-B951-4E8E-92EB-BC39C4418C26}">
      <dsp:nvSpPr>
        <dsp:cNvPr id="0" name=""/>
        <dsp:cNvSpPr/>
      </dsp:nvSpPr>
      <dsp:spPr>
        <a:xfrm rot="5400000">
          <a:off x="4303998" y="1036856"/>
          <a:ext cx="1377142" cy="701898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el-GR" sz="2000" kern="1200" dirty="0"/>
            <a:t>Κατευθυντήριες γραμμές για τις διεθνείς οδικές εμπορευματικές μεταφορές όπως αυτές προκύπτουν από την Ευρωπαϊκή Διάσκεψη Υπουργών Μεταφορών</a:t>
          </a:r>
        </a:p>
      </dsp:txBody>
      <dsp:txXfrm rot="-5400000">
        <a:off x="1483077" y="3925005"/>
        <a:ext cx="6951758" cy="124268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CFC77E60-9E26-45AC-AC03-B1E472E4C9BC}" type="datetimeFigureOut">
              <a:rPr lang="el-GR" smtClean="0"/>
              <a:pPr/>
              <a:t>29/10/2025</a:t>
            </a:fld>
            <a:endParaRPr lang="el-GR"/>
          </a:p>
        </p:txBody>
      </p:sp>
      <p:sp>
        <p:nvSpPr>
          <p:cNvPr id="4" name="Θέση εικόνας διαφάνειας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A0E5877-E7C6-4FB0-81BB-59A59785EDA5}" type="slidenum">
              <a:rPr lang="el-GR" smtClean="0"/>
              <a:pPr/>
              <a:t>‹#›</a:t>
            </a:fld>
            <a:endParaRPr lang="el-GR"/>
          </a:p>
        </p:txBody>
      </p:sp>
    </p:spTree>
    <p:extLst>
      <p:ext uri="{BB962C8B-B14F-4D97-AF65-F5344CB8AC3E}">
        <p14:creationId xmlns:p14="http://schemas.microsoft.com/office/powerpoint/2010/main" val="1446689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1</a:t>
            </a:fld>
            <a:endParaRPr lang="el-GR"/>
          </a:p>
        </p:txBody>
      </p:sp>
    </p:spTree>
    <p:extLst>
      <p:ext uri="{BB962C8B-B14F-4D97-AF65-F5344CB8AC3E}">
        <p14:creationId xmlns:p14="http://schemas.microsoft.com/office/powerpoint/2010/main" val="698997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u="sng"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2</a:t>
            </a:fld>
            <a:endParaRPr lang="el-GR"/>
          </a:p>
        </p:txBody>
      </p:sp>
    </p:spTree>
    <p:extLst>
      <p:ext uri="{BB962C8B-B14F-4D97-AF65-F5344CB8AC3E}">
        <p14:creationId xmlns:p14="http://schemas.microsoft.com/office/powerpoint/2010/main" val="990389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n-US" dirty="0"/>
              <a:t> </a:t>
            </a:r>
            <a:endParaRPr lang="el-GR" dirty="0"/>
          </a:p>
        </p:txBody>
      </p:sp>
      <p:sp>
        <p:nvSpPr>
          <p:cNvPr id="4" name="3 - Θέση αριθμού διαφάνειας"/>
          <p:cNvSpPr>
            <a:spLocks noGrp="1"/>
          </p:cNvSpPr>
          <p:nvPr>
            <p:ph type="sldNum" sz="quarter" idx="10"/>
          </p:nvPr>
        </p:nvSpPr>
        <p:spPr/>
        <p:txBody>
          <a:bodyPr/>
          <a:lstStyle/>
          <a:p>
            <a:fld id="{C52F3461-35B6-4E4B-BF28-546B6A3A744D}" type="slidenum">
              <a:rPr lang="el-GR" smtClean="0"/>
              <a:pPr/>
              <a:t>3</a:t>
            </a:fld>
            <a:endParaRPr lang="el-G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dirty="0"/>
              <a:t> </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a:t>
            </a:fld>
            <a:endParaRPr lang="el-GR"/>
          </a:p>
        </p:txBody>
      </p:sp>
    </p:spTree>
    <p:extLst>
      <p:ext uri="{BB962C8B-B14F-4D97-AF65-F5344CB8AC3E}">
        <p14:creationId xmlns:p14="http://schemas.microsoft.com/office/powerpoint/2010/main" val="1555322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dirty="0"/>
              <a:t> </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a:t>
            </a:fld>
            <a:endParaRPr lang="el-GR"/>
          </a:p>
        </p:txBody>
      </p:sp>
    </p:spTree>
    <p:extLst>
      <p:ext uri="{BB962C8B-B14F-4D97-AF65-F5344CB8AC3E}">
        <p14:creationId xmlns:p14="http://schemas.microsoft.com/office/powerpoint/2010/main" val="3225546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6</a:t>
            </a:fld>
            <a:endParaRPr lang="el-GR"/>
          </a:p>
        </p:txBody>
      </p:sp>
    </p:spTree>
    <p:extLst>
      <p:ext uri="{BB962C8B-B14F-4D97-AF65-F5344CB8AC3E}">
        <p14:creationId xmlns:p14="http://schemas.microsoft.com/office/powerpoint/2010/main" val="3430424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dirty="0"/>
              <a:t> </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7</a:t>
            </a:fld>
            <a:endParaRPr lang="el-GR"/>
          </a:p>
        </p:txBody>
      </p:sp>
    </p:spTree>
    <p:extLst>
      <p:ext uri="{BB962C8B-B14F-4D97-AF65-F5344CB8AC3E}">
        <p14:creationId xmlns:p14="http://schemas.microsoft.com/office/powerpoint/2010/main" val="2910522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87A86-1D25-369F-8721-1ECBAD0837C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6A3A707B-8E87-64B3-A6C8-B7E650E455F6}"/>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FA5150AC-6C10-2C51-E559-579B51D19710}"/>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C98CFA0F-0B3D-2D63-46BA-AEAC57A78F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7839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F13F1-C8F5-9D67-3FA5-7457E3F6DA7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79418DC4-120C-346C-499E-76DA5A0728C2}"/>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7946419-EDB8-8F6B-26E9-4569C7D51DAD}"/>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8C84278F-8FC1-15D9-DFC1-9866B4B336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8992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91B02-EC3A-AE55-7B59-36B2F6929A5A}"/>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6958DE37-1012-D9E0-1D1A-BA1B0B5B847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F5311E1-E863-D8C9-82CE-3CEC93EC15A3}"/>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66AF4806-6979-7ADE-20ED-7B94B9FFFA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3801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03A62-DB0C-986E-6A4B-93BA699D0D8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2D98110E-039B-91BE-7840-A559F0A82ACE}"/>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996EE1F-4B8F-AADB-5693-3F53A35DC1AF}"/>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B96C4312-6BB1-9E22-0474-BF1640FA19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8891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CD99F-793E-1585-CC23-4FD820A4CF36}"/>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EE107E3-C637-E9F0-FE4B-9D85A88CE1C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4DF1BC6A-FEE9-F042-7685-5E768068054F}"/>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F679ED28-0574-2593-F39E-8699DF90CE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8749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97F0D-F09E-DD03-C898-3BCEE167601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ACE8DA6-1B8F-9191-5B4D-2F1721E4317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EB4CF9C-D1E4-7B25-8A7F-79C30DD93AC5}"/>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5CD76314-8B31-FAA2-1A59-1E5804E7AE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0584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670C5-40EC-7E2D-2D5D-B1FD35CAED4F}"/>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CC77976-4E01-CA1D-29FB-4BD686460437}"/>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EE74342D-553D-BBFA-F354-8A202D085704}"/>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C053E67D-5D27-204A-B1F4-5D791E92DB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7338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Βουλγάρικη ιστοσελίδα…</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16</a:t>
            </a:fld>
            <a:endParaRPr lang="el-GR"/>
          </a:p>
        </p:txBody>
      </p:sp>
    </p:spTree>
    <p:extLst>
      <p:ext uri="{BB962C8B-B14F-4D97-AF65-F5344CB8AC3E}">
        <p14:creationId xmlns:p14="http://schemas.microsoft.com/office/powerpoint/2010/main" val="333066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4DA58-081A-8D47-015D-80D4558616F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3461FA30-A93D-25B7-16D7-85611EB4E7F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467D827F-0140-2A58-780A-25C73E79CC0D}"/>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9ED807B8-A1B0-8455-54D5-0A6164EF1A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9737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18</a:t>
            </a:fld>
            <a:endParaRPr lang="el-GR"/>
          </a:p>
        </p:txBody>
      </p:sp>
    </p:spTree>
    <p:extLst>
      <p:ext uri="{BB962C8B-B14F-4D97-AF65-F5344CB8AC3E}">
        <p14:creationId xmlns:p14="http://schemas.microsoft.com/office/powerpoint/2010/main" val="3779414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EE3C5-9C82-95EA-A248-6FD79E9A338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9106D9F-7CCE-3242-BAC1-FD4DDF2499E2}"/>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1419BDB-F09D-A00B-FE68-D08FB224AB41}"/>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A88BD62E-1765-AE4C-F7C4-E113268AA5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3837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F6957-CE50-FDFC-EA8C-35A039B86EE2}"/>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FE01E0BC-9F3D-F74B-76D9-17ADAFE5AB95}"/>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59EC4249-4A07-7305-FBB6-503D61F0BB53}"/>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D434727F-A739-AF4E-0788-5958CF71AF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1518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149E5-FE01-65C2-A79B-4FA7D917028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4E97A89-DF9C-BCBB-6198-8E6CE2146C7E}"/>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D80F1EE-4AAB-6FF7-6CB0-0AD439BECD25}"/>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C0F50DE0-F429-C0FD-97EF-1AAF981B98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1766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69FF1-14C8-78C7-57C1-46E868CF9B2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C63D071-D410-62C5-4619-5C8E6D7E356C}"/>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D3DABF6-5526-1FFA-0683-BECAD1730748}"/>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CF8922C8-C4A4-11A3-C84A-4680B6880C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4437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75BAA-5A91-8253-31E9-AA2119FF6C87}"/>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40711CC-1E79-9805-F071-E02321809853}"/>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B430C8BA-097C-162B-A87F-0204B3989301}"/>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659C203F-68E7-CE5D-0CEE-6DAA0DBC85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7664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B8C44-427D-3442-F3E3-A5952161074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A711A260-FEFF-9C67-DF67-82521BB32082}"/>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D9F26B7-E5E3-E39B-1281-F9A6CD215111}"/>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0D71CFF4-10E4-1CE8-B575-4332440A07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0199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CB2B8-F484-EAD8-445D-01BE775D9D9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A7AE897F-064D-946D-0950-3E933B5A489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5D48CD5-6C13-EC3A-8D13-D55DADEB1F0D}"/>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DDB7952E-1FA9-4A1B-D984-1644C80DD5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6712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1B049-50F7-28D0-563B-009D05A79BA2}"/>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252438FF-0D92-D469-F5D6-F78F1405EED0}"/>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11763344-B682-1562-B97E-9F59AD73761D}"/>
              </a:ext>
            </a:extLst>
          </p:cNvPr>
          <p:cNvSpPr>
            <a:spLocks noGrp="1"/>
          </p:cNvSpPr>
          <p:nvPr>
            <p:ph type="body" idx="1"/>
          </p:nvPr>
        </p:nvSpPr>
        <p:spPr/>
        <p:txBody>
          <a:bodyPr/>
          <a:lstStyle/>
          <a:p>
            <a:r>
              <a:rPr lang="en-US" dirty="0"/>
              <a:t> </a:t>
            </a:r>
            <a:endParaRPr lang="el-GR" dirty="0"/>
          </a:p>
        </p:txBody>
      </p:sp>
      <p:sp>
        <p:nvSpPr>
          <p:cNvPr id="4" name="Θέση αριθμού διαφάνειας 3">
            <a:extLst>
              <a:ext uri="{FF2B5EF4-FFF2-40B4-BE49-F238E27FC236}">
                <a16:creationId xmlns:a16="http://schemas.microsoft.com/office/drawing/2014/main" id="{4DFF5888-3407-CD2B-97AC-ACB1FC9930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9970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CB5E1-E12B-722A-70A5-F5A2490E178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ABBE4A15-A2F5-37A5-D985-A09F96FA2BE6}"/>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1CAAD06-374F-D608-AAE4-B115FC11276A}"/>
              </a:ext>
            </a:extLst>
          </p:cNvPr>
          <p:cNvSpPr>
            <a:spLocks noGrp="1"/>
          </p:cNvSpPr>
          <p:nvPr>
            <p:ph type="body" idx="1"/>
          </p:nvPr>
        </p:nvSpPr>
        <p:spPr/>
        <p:txBody>
          <a:bodyPr/>
          <a:lstStyle/>
          <a:p>
            <a:pPr algn="just"/>
            <a:r>
              <a:rPr lang="en-US" dirty="0"/>
              <a:t> </a:t>
            </a:r>
            <a:endParaRPr lang="el-GR" dirty="0"/>
          </a:p>
        </p:txBody>
      </p:sp>
      <p:sp>
        <p:nvSpPr>
          <p:cNvPr id="4" name="Θέση αριθμού διαφάνειας 3">
            <a:extLst>
              <a:ext uri="{FF2B5EF4-FFF2-40B4-BE49-F238E27FC236}">
                <a16:creationId xmlns:a16="http://schemas.microsoft.com/office/drawing/2014/main" id="{4BBC3676-48D2-2D01-9972-99AF7F52EC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4514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t> </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28</a:t>
            </a:fld>
            <a:endParaRPr lang="el-GR"/>
          </a:p>
        </p:txBody>
      </p:sp>
    </p:spTree>
    <p:extLst>
      <p:ext uri="{BB962C8B-B14F-4D97-AF65-F5344CB8AC3E}">
        <p14:creationId xmlns:p14="http://schemas.microsoft.com/office/powerpoint/2010/main" val="487851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9471C-E6A4-19B0-A2B0-8286D3CE1CF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3B9E2365-DCBF-6FE8-4BB3-99EAA4902A3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8562A13-A2DF-0355-C936-ECB230C22908}"/>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t> </a:t>
            </a:r>
            <a:endParaRPr lang="el-GR" dirty="0"/>
          </a:p>
          <a:p>
            <a:endParaRPr lang="el-GR" dirty="0"/>
          </a:p>
        </p:txBody>
      </p:sp>
      <p:sp>
        <p:nvSpPr>
          <p:cNvPr id="4" name="Θέση αριθμού διαφάνειας 3">
            <a:extLst>
              <a:ext uri="{FF2B5EF4-FFF2-40B4-BE49-F238E27FC236}">
                <a16:creationId xmlns:a16="http://schemas.microsoft.com/office/drawing/2014/main" id="{16B92BBE-B3A0-8950-DC6C-8F056011CD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92023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l-GR" dirty="0"/>
              <a:t>*Όλες στο πίσω μέρος τους αναφέρουν τις ισχύουσες γενικές διατάξεις</a:t>
            </a:r>
          </a:p>
          <a:p>
            <a:pPr marL="0" marR="0" lvl="0" indent="0" algn="just" defTabSz="914400" rtl="0" eaLnBrk="1" fontAlgn="auto" latinLnBrk="0" hangingPunct="1">
              <a:lnSpc>
                <a:spcPct val="100000"/>
              </a:lnSpc>
              <a:spcBef>
                <a:spcPts val="0"/>
              </a:spcBef>
              <a:spcAft>
                <a:spcPts val="0"/>
              </a:spcAft>
              <a:buClrTx/>
              <a:buSzTx/>
              <a:buFontTx/>
              <a:buNone/>
              <a:tabLst/>
              <a:defRPr/>
            </a:pPr>
            <a:r>
              <a:rPr lang="el-GR" dirty="0"/>
              <a:t>*Οπότε εάν πάμε στο Παράρτημα ΙΙ του Κανονισμού θα βρούμε υπόδειγμα του εν λόγω εγγράφου [ </a:t>
            </a:r>
            <a:r>
              <a:rPr lang="el-GR" i="1" dirty="0" err="1"/>
              <a:t>κατ’επέκταση</a:t>
            </a:r>
            <a:r>
              <a:rPr lang="el-GR" i="1" dirty="0"/>
              <a:t> μπορούμε να το κατεβάσουμε σε όλες τις γλώσσες </a:t>
            </a:r>
            <a:r>
              <a:rPr lang="el-GR" dirty="0"/>
              <a:t>]</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30</a:t>
            </a:fld>
            <a:endParaRPr lang="el-GR"/>
          </a:p>
        </p:txBody>
      </p:sp>
    </p:spTree>
    <p:extLst>
      <p:ext uri="{BB962C8B-B14F-4D97-AF65-F5344CB8AC3E}">
        <p14:creationId xmlns:p14="http://schemas.microsoft.com/office/powerpoint/2010/main" val="7227890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dirty="0"/>
              <a:t> </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31</a:t>
            </a:fld>
            <a:endParaRPr lang="el-GR"/>
          </a:p>
        </p:txBody>
      </p:sp>
    </p:spTree>
    <p:extLst>
      <p:ext uri="{BB962C8B-B14F-4D97-AF65-F5344CB8AC3E}">
        <p14:creationId xmlns:p14="http://schemas.microsoft.com/office/powerpoint/2010/main" val="3100222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t> </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32</a:t>
            </a:fld>
            <a:endParaRPr lang="el-GR"/>
          </a:p>
        </p:txBody>
      </p:sp>
    </p:spTree>
    <p:extLst>
      <p:ext uri="{BB962C8B-B14F-4D97-AF65-F5344CB8AC3E}">
        <p14:creationId xmlns:p14="http://schemas.microsoft.com/office/powerpoint/2010/main" val="3346718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D6E8-209D-E50E-A261-90ED3AF8D8B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F6BA2AF-5106-17E8-C82F-3AC2503F56AB}"/>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BDDF682-A9F8-9F5E-D549-7A9C4E8F49C2}"/>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t> </a:t>
            </a:r>
            <a:endParaRPr lang="el-GR" dirty="0"/>
          </a:p>
          <a:p>
            <a:endParaRPr lang="el-GR" dirty="0"/>
          </a:p>
        </p:txBody>
      </p:sp>
      <p:sp>
        <p:nvSpPr>
          <p:cNvPr id="4" name="Θέση αριθμού διαφάνειας 3">
            <a:extLst>
              <a:ext uri="{FF2B5EF4-FFF2-40B4-BE49-F238E27FC236}">
                <a16:creationId xmlns:a16="http://schemas.microsoft.com/office/drawing/2014/main" id="{5E3426FC-0735-A39A-809F-0255B9F41B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9622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405EB-3056-179B-448E-C660282A51B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CC2439D6-2062-64D4-5B28-6B6EB7E3F74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FEF77824-3111-B0C6-9940-9EF5ACA17357}"/>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t> </a:t>
            </a:r>
            <a:endParaRPr lang="el-GR" dirty="0"/>
          </a:p>
          <a:p>
            <a:endParaRPr lang="el-GR" dirty="0"/>
          </a:p>
        </p:txBody>
      </p:sp>
      <p:sp>
        <p:nvSpPr>
          <p:cNvPr id="4" name="Θέση αριθμού διαφάνειας 3">
            <a:extLst>
              <a:ext uri="{FF2B5EF4-FFF2-40B4-BE49-F238E27FC236}">
                <a16:creationId xmlns:a16="http://schemas.microsoft.com/office/drawing/2014/main" id="{A9E4D8F3-05D5-8B49-E94B-E28E8D5E46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1117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63752-F7E6-B599-191A-F4673171652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7890F7BB-BB2C-4990-292F-398277D5F24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986639D-F1DF-BE61-7180-EB647291C48B}"/>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t> </a:t>
            </a:r>
            <a:endParaRPr lang="el-GR" dirty="0"/>
          </a:p>
          <a:p>
            <a:endParaRPr lang="el-GR" dirty="0"/>
          </a:p>
        </p:txBody>
      </p:sp>
      <p:sp>
        <p:nvSpPr>
          <p:cNvPr id="4" name="Θέση αριθμού διαφάνειας 3">
            <a:extLst>
              <a:ext uri="{FF2B5EF4-FFF2-40B4-BE49-F238E27FC236}">
                <a16:creationId xmlns:a16="http://schemas.microsoft.com/office/drawing/2014/main" id="{048D229F-0EAF-C793-DE65-60973850FE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29463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36</a:t>
            </a:fld>
            <a:endParaRPr lang="el-GR"/>
          </a:p>
        </p:txBody>
      </p:sp>
    </p:spTree>
    <p:extLst>
      <p:ext uri="{BB962C8B-B14F-4D97-AF65-F5344CB8AC3E}">
        <p14:creationId xmlns:p14="http://schemas.microsoft.com/office/powerpoint/2010/main" val="36887593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37</a:t>
            </a:fld>
            <a:endParaRPr lang="el-GR"/>
          </a:p>
        </p:txBody>
      </p:sp>
    </p:spTree>
    <p:extLst>
      <p:ext uri="{BB962C8B-B14F-4D97-AF65-F5344CB8AC3E}">
        <p14:creationId xmlns:p14="http://schemas.microsoft.com/office/powerpoint/2010/main" val="40543767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n-US"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38</a:t>
            </a:fld>
            <a:endParaRPr lang="el-GR"/>
          </a:p>
        </p:txBody>
      </p:sp>
    </p:spTree>
    <p:extLst>
      <p:ext uri="{BB962C8B-B14F-4D97-AF65-F5344CB8AC3E}">
        <p14:creationId xmlns:p14="http://schemas.microsoft.com/office/powerpoint/2010/main" val="197676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indent="0" algn="just">
              <a:buFont typeface="Arial" panose="020B0604020202020204" pitchFamily="34" charset="0"/>
              <a:buNone/>
            </a:pPr>
            <a:r>
              <a:rPr lang="en-US" dirty="0"/>
              <a:t> </a:t>
            </a:r>
            <a:endParaRPr lang="el-GR" i="0"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39</a:t>
            </a:fld>
            <a:endParaRPr lang="el-GR"/>
          </a:p>
        </p:txBody>
      </p:sp>
    </p:spTree>
    <p:extLst>
      <p:ext uri="{BB962C8B-B14F-4D97-AF65-F5344CB8AC3E}">
        <p14:creationId xmlns:p14="http://schemas.microsoft.com/office/powerpoint/2010/main" val="13153855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40</a:t>
            </a:fld>
            <a:endParaRPr lang="el-GR"/>
          </a:p>
        </p:txBody>
      </p:sp>
    </p:spTree>
    <p:extLst>
      <p:ext uri="{BB962C8B-B14F-4D97-AF65-F5344CB8AC3E}">
        <p14:creationId xmlns:p14="http://schemas.microsoft.com/office/powerpoint/2010/main" val="11364909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41</a:t>
            </a:fld>
            <a:endParaRPr lang="el-GR"/>
          </a:p>
        </p:txBody>
      </p:sp>
    </p:spTree>
    <p:extLst>
      <p:ext uri="{BB962C8B-B14F-4D97-AF65-F5344CB8AC3E}">
        <p14:creationId xmlns:p14="http://schemas.microsoft.com/office/powerpoint/2010/main" val="21600660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 (2 κράτος-μέλος υποδοχής + μία σε 1 άλλο κράτος-μέλος διέλευσης)</a:t>
            </a:r>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42</a:t>
            </a:fld>
            <a:endParaRPr lang="el-GR"/>
          </a:p>
        </p:txBody>
      </p:sp>
    </p:spTree>
    <p:extLst>
      <p:ext uri="{BB962C8B-B14F-4D97-AF65-F5344CB8AC3E}">
        <p14:creationId xmlns:p14="http://schemas.microsoft.com/office/powerpoint/2010/main" val="31970852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43</a:t>
            </a:fld>
            <a:endParaRPr lang="el-GR"/>
          </a:p>
        </p:txBody>
      </p:sp>
    </p:spTree>
    <p:extLst>
      <p:ext uri="{BB962C8B-B14F-4D97-AF65-F5344CB8AC3E}">
        <p14:creationId xmlns:p14="http://schemas.microsoft.com/office/powerpoint/2010/main" val="2770240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 </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44</a:t>
            </a:fld>
            <a:endParaRPr lang="el-GR"/>
          </a:p>
        </p:txBody>
      </p:sp>
    </p:spTree>
    <p:extLst>
      <p:ext uri="{BB962C8B-B14F-4D97-AF65-F5344CB8AC3E}">
        <p14:creationId xmlns:p14="http://schemas.microsoft.com/office/powerpoint/2010/main" val="613052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*Στα πλαίσια των οδικών ελέγχων, οι δύο δυνατές επιλογές των συνδυασμένων μεταφορών, είναι οι εικονιζόμενες.</a:t>
            </a:r>
          </a:p>
          <a:p>
            <a:pPr algn="just"/>
            <a:endParaRPr lang="el-GR" dirty="0"/>
          </a:p>
          <a:p>
            <a:pPr algn="just"/>
            <a:r>
              <a:rPr lang="el-GR" dirty="0"/>
              <a:t>*Καταρχάς θα πρέπει να μας προσκομιστούν αποδεικτικά στοιχεία για το μήκος του ταξιδιού με το άλλο μέσο [ </a:t>
            </a:r>
            <a:r>
              <a:rPr lang="el-GR" i="1" dirty="0"/>
              <a:t>όπου πρέπει να είναι τουλάχιστον 100 χιλιομέτρων σε ευθεία γραμμή (όπως δηλαδή πετάει το πουλί)</a:t>
            </a:r>
            <a:r>
              <a:rPr lang="el-GR" dirty="0"/>
              <a:t> ]. Αυτό μπορεί να γίνει με σφραγίδες τερματικών σταθμών ή εισιτήρια.</a:t>
            </a:r>
          </a:p>
          <a:p>
            <a:pPr algn="just"/>
            <a:endParaRPr lang="el-GR" dirty="0"/>
          </a:p>
          <a:p>
            <a:pPr algn="just"/>
            <a:r>
              <a:rPr lang="el-GR" dirty="0"/>
              <a:t>*Όσον αφορά το αρχικό ή τελικό οδικό σκέλος, όπου το ένα μέρος της μεταφοράς γίνεται δια θαλάσσης και το άλλο μέρος οδικώς, το μήκος της διαδρομής [ </a:t>
            </a:r>
            <a:r>
              <a:rPr lang="el-GR" i="1" dirty="0"/>
              <a:t>από το σημείο φόρτωσης έως το σημείο εκφόρτωσης</a:t>
            </a:r>
            <a:r>
              <a:rPr lang="el-GR" dirty="0"/>
              <a:t> ] δεν μπορεί να ξεπερνά τα 150 χιλιόμετρα σε ευθεία γραμμή. Αντιστοίχως εάν το ένα μέρος της </a:t>
            </a:r>
            <a:r>
              <a:rPr lang="el-GR" dirty="0" err="1"/>
              <a:t>διατροπικής</a:t>
            </a:r>
            <a:r>
              <a:rPr lang="el-GR" dirty="0"/>
              <a:t> μεταφοράς γίνεται σιδηροδρομικώς επιτρέπεται η μεταφορά στον πλησιέστερο κατάλληλο τερματικό σταθμό. Θα πρέπει να παρέχονται πληροφορίες για τους λόγους για τους οποίους ο επιλεγμένος τερματικός σταθμός είναι ο πλησιέστερος κατάλληλος τερματικός σταθμός για τη δεδομένη εργασία.</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47</a:t>
            </a:fld>
            <a:endParaRPr lang="el-GR"/>
          </a:p>
        </p:txBody>
      </p:sp>
    </p:spTree>
    <p:extLst>
      <p:ext uri="{BB962C8B-B14F-4D97-AF65-F5344CB8AC3E}">
        <p14:creationId xmlns:p14="http://schemas.microsoft.com/office/powerpoint/2010/main" val="39155041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*Σχηματικά τα παραδείγματα ….</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48</a:t>
            </a:fld>
            <a:endParaRPr lang="el-GR"/>
          </a:p>
        </p:txBody>
      </p:sp>
    </p:spTree>
    <p:extLst>
      <p:ext uri="{BB962C8B-B14F-4D97-AF65-F5344CB8AC3E}">
        <p14:creationId xmlns:p14="http://schemas.microsoft.com/office/powerpoint/2010/main" val="20235626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*Η Ευρωπαϊκή Διάσκεψη Υπουργών Μεταφορών είναι διεθνής διακυβερνητικός οργανισμός που ασχολείται μόνο με θέματα μεταφορών και ιδρύθηκε το 1953. </a:t>
            </a:r>
          </a:p>
          <a:p>
            <a:pPr algn="just"/>
            <a:r>
              <a:rPr lang="el-GR" dirty="0"/>
              <a:t>*Δημιουργήθηκε για να διευκολύνει την απελευθέρωση των οδικών εμπορευματικών μεταφορών, να θέσει κάποιους κανόνες ισονομίας και να εναρμονίσει με όρους τον ανταγωνισμό, οπότε υιοθέτησε ένα σύστημα πολυμερών αδειών.</a:t>
            </a:r>
          </a:p>
          <a:p>
            <a:pPr algn="just"/>
            <a:r>
              <a:rPr lang="el-GR" dirty="0"/>
              <a:t>*Συμμετέχουν 43 χώρες, είτε από την ΕΕ αλλά είτε από τρίτες χώρες. </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50</a:t>
            </a:fld>
            <a:endParaRPr lang="el-GR"/>
          </a:p>
        </p:txBody>
      </p:sp>
    </p:spTree>
    <p:extLst>
      <p:ext uri="{BB962C8B-B14F-4D97-AF65-F5344CB8AC3E}">
        <p14:creationId xmlns:p14="http://schemas.microsoft.com/office/powerpoint/2010/main" val="42580511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*Η έντυπη μορφή της άδειας ΕΔΥΜ είναι η εικονιζόμενη</a:t>
            </a:r>
          </a:p>
          <a:p>
            <a:pPr algn="just"/>
            <a:r>
              <a:rPr lang="el-GR" dirty="0"/>
              <a:t>*Αναγράφεται η επωνυμία της μεταφορικής επιχείρησης [ </a:t>
            </a:r>
            <a:r>
              <a:rPr lang="el-GR" i="1" dirty="0"/>
              <a:t>όχι τα στοιχεία κυκλοφορίας κάποιου οχήματος </a:t>
            </a:r>
            <a:r>
              <a:rPr lang="el-GR" dirty="0"/>
              <a:t>]</a:t>
            </a:r>
          </a:p>
          <a:p>
            <a:pPr algn="just"/>
            <a:r>
              <a:rPr lang="el-GR" dirty="0"/>
              <a:t>*Οι άδειες ΕΔΥΜ διακρίνοντα σε ετήσιες [ </a:t>
            </a:r>
            <a:r>
              <a:rPr lang="el-GR" i="1" dirty="0"/>
              <a:t>έντυπο πράσινου χρώματος </a:t>
            </a:r>
            <a:r>
              <a:rPr lang="el-GR" dirty="0"/>
              <a:t>] και σε βραχυπρόθεσμες [ </a:t>
            </a:r>
            <a:r>
              <a:rPr lang="el-GR" i="1" dirty="0"/>
              <a:t>έντυπο κίτρινου χρώματος </a:t>
            </a:r>
            <a:r>
              <a:rPr lang="el-GR" dirty="0"/>
              <a:t>]</a:t>
            </a:r>
          </a:p>
          <a:p>
            <a:pPr algn="just"/>
            <a:r>
              <a:rPr lang="el-GR" dirty="0"/>
              <a:t>*Ενδεχομένως σε κάποιες περιπτώσεις υπάρχουν εδαφικοί περιορισμοί, δηλαδή οι άδειες με προορισμό συγκεκριμένα Κράτη-Μέλη, όπως Αυστρία, Ελλάδα, Ουγγαρία &amp; Ιταλία, φέρουν κόκκινο αποτύπωμα σφραγίδας, το οποίο υποδηλώνει ότι η διενέργεια μεταφοράς </a:t>
            </a:r>
            <a:r>
              <a:rPr lang="el-GR" dirty="0" err="1"/>
              <a:t>σ’αυτήν</a:t>
            </a:r>
            <a:r>
              <a:rPr lang="el-GR" dirty="0"/>
              <a:t> την χώρα δεν επιτρέπεται.</a:t>
            </a:r>
          </a:p>
          <a:p>
            <a:pPr algn="just"/>
            <a:r>
              <a:rPr lang="el-GR" dirty="0"/>
              <a:t>*Ο οργανισμός αυτός επειδή υποστηρίζει την αντιρρυπαντική τεχνολογία προωθεί τα τελευταίου τύπου οχήματα και έτσι οι πράσινες σφραγίδες καθορίζουν την ελάχιστη δυνατή απαίτηση. </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51</a:t>
            </a:fld>
            <a:endParaRPr lang="el-GR"/>
          </a:p>
        </p:txBody>
      </p:sp>
    </p:spTree>
    <p:extLst>
      <p:ext uri="{BB962C8B-B14F-4D97-AF65-F5344CB8AC3E}">
        <p14:creationId xmlns:p14="http://schemas.microsoft.com/office/powerpoint/2010/main" val="33355499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*Από 01/01/2026 η μορφή της άδειας ΕΔΥΜ …</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52</a:t>
            </a:fld>
            <a:endParaRPr lang="el-GR"/>
          </a:p>
        </p:txBody>
      </p:sp>
    </p:spTree>
    <p:extLst>
      <p:ext uri="{BB962C8B-B14F-4D97-AF65-F5344CB8AC3E}">
        <p14:creationId xmlns:p14="http://schemas.microsoft.com/office/powerpoint/2010/main" val="3380813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πολυμερής άδεια ΕΔΥΜ συνοδεύεται και από άλλα έγγραφα, με πρώτο-πρώτο, το βιβλίο δρομολογίων</a:t>
            </a:r>
          </a:p>
          <a:p>
            <a:r>
              <a:rPr lang="el-GR" dirty="0"/>
              <a:t>*Έχει τον ίδιο αριθμό με το έντυπο της αδείας</a:t>
            </a:r>
          </a:p>
          <a:p>
            <a:r>
              <a:rPr lang="el-GR" dirty="0"/>
              <a:t>*Είναι αντίστοιχα είτε μηνιαίο (5 σελίδες) είτε ετήσιο (52 σελίδες, όσες και οι εβδομάδες του χρόνου)</a:t>
            </a:r>
          </a:p>
          <a:p>
            <a:r>
              <a:rPr lang="el-GR" dirty="0"/>
              <a:t>*Συμπληρώνεται πριν την έναρξη του δρομολογίου</a:t>
            </a:r>
          </a:p>
          <a:p>
            <a:r>
              <a:rPr lang="el-GR" dirty="0"/>
              <a:t>*Αναγράφεται κάθε διενεργηθέν δρομολόγιο με φορτίο αλλά και κάθε ταξίδι χωρίς φορτίο</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53</a:t>
            </a:fld>
            <a:endParaRPr lang="el-GR"/>
          </a:p>
        </p:txBody>
      </p:sp>
    </p:spTree>
    <p:extLst>
      <p:ext uri="{BB962C8B-B14F-4D97-AF65-F5344CB8AC3E}">
        <p14:creationId xmlns:p14="http://schemas.microsoft.com/office/powerpoint/2010/main" val="975416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 βιβλίο δρομολογίων ΕΔΥΜ από 01/01/2026 …</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54</a:t>
            </a:fld>
            <a:endParaRPr lang="el-GR"/>
          </a:p>
        </p:txBody>
      </p:sp>
    </p:spTree>
    <p:extLst>
      <p:ext uri="{BB962C8B-B14F-4D97-AF65-F5344CB8AC3E}">
        <p14:creationId xmlns:p14="http://schemas.microsoft.com/office/powerpoint/2010/main" val="6461497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*Οι άδειες ΕΔΥΜ συνοδεύονται επίσης από … </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55</a:t>
            </a:fld>
            <a:endParaRPr lang="el-GR"/>
          </a:p>
        </p:txBody>
      </p:sp>
    </p:spTree>
    <p:extLst>
      <p:ext uri="{BB962C8B-B14F-4D97-AF65-F5344CB8AC3E}">
        <p14:creationId xmlns:p14="http://schemas.microsoft.com/office/powerpoint/2010/main" val="18555561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άδειες ΕΔΥΜ συνοδεύονται επίσης από … </a:t>
            </a:r>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56</a:t>
            </a:fld>
            <a:endParaRPr lang="el-GR"/>
          </a:p>
        </p:txBody>
      </p:sp>
    </p:spTree>
    <p:extLst>
      <p:ext uri="{BB962C8B-B14F-4D97-AF65-F5344CB8AC3E}">
        <p14:creationId xmlns:p14="http://schemas.microsoft.com/office/powerpoint/2010/main" val="42086904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άδειες ΕΔΥΜ συνοδεύονται επίσης από … </a:t>
            </a:r>
          </a:p>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57</a:t>
            </a:fld>
            <a:endParaRPr lang="el-GR"/>
          </a:p>
        </p:txBody>
      </p:sp>
    </p:spTree>
    <p:extLst>
      <p:ext uri="{BB962C8B-B14F-4D97-AF65-F5344CB8AC3E}">
        <p14:creationId xmlns:p14="http://schemas.microsoft.com/office/powerpoint/2010/main" val="19688697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*Μέχρι τέλους του 2025</a:t>
            </a:r>
            <a:r>
              <a:rPr lang="en-US" dirty="0"/>
              <a:t>,</a:t>
            </a:r>
            <a:r>
              <a:rPr lang="el-GR" dirty="0"/>
              <a:t> για να ελέγξουμε την γνησιότητα των αδειών, αλλά και για να λάβουμε άλλες πληροφορίες</a:t>
            </a:r>
            <a:r>
              <a:rPr lang="en-US" dirty="0"/>
              <a:t>,</a:t>
            </a:r>
            <a:r>
              <a:rPr lang="el-GR" dirty="0"/>
              <a:t> μπορούμε να επισκεφτούμε την ιστοσελίδα του </a:t>
            </a:r>
            <a:r>
              <a:rPr lang="en-US" dirty="0"/>
              <a:t>INTERNATIONAL TRANSPORT FORUM</a:t>
            </a:r>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58</a:t>
            </a:fld>
            <a:endParaRPr lang="el-GR"/>
          </a:p>
        </p:txBody>
      </p:sp>
    </p:spTree>
    <p:extLst>
      <p:ext uri="{BB962C8B-B14F-4D97-AF65-F5344CB8AC3E}">
        <p14:creationId xmlns:p14="http://schemas.microsoft.com/office/powerpoint/2010/main" val="15433436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59</a:t>
            </a:fld>
            <a:endParaRPr lang="el-GR"/>
          </a:p>
        </p:txBody>
      </p:sp>
    </p:spTree>
    <p:extLst>
      <p:ext uri="{BB962C8B-B14F-4D97-AF65-F5344CB8AC3E}">
        <p14:creationId xmlns:p14="http://schemas.microsoft.com/office/powerpoint/2010/main" val="28487408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*Οι μεταφορές (διμερείς, τράνζιτ, τριγωνικές) με τις τρίτες χώρες διενεργούνται με την χρήση εντύπου που ονομάζεται ΑΔΕΙΑ ΔΙΕΛΕΥΣΗΣ, άλλοτε καταβάλλοντας τέλη και άλλοτε χωρίς, ανάλογα με την Συμφωνία που υπέγραψαν μεταξύ τους τα κράτη</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66</a:t>
            </a:fld>
            <a:endParaRPr lang="el-GR"/>
          </a:p>
        </p:txBody>
      </p:sp>
    </p:spTree>
    <p:extLst>
      <p:ext uri="{BB962C8B-B14F-4D97-AF65-F5344CB8AC3E}">
        <p14:creationId xmlns:p14="http://schemas.microsoft.com/office/powerpoint/2010/main" val="13298770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*Το χαρακτηριστικό είναι ότι εικονίζει τον Παρθενώνα, είναι έντυπο μεγέθους σελίδας Α4</a:t>
            </a:r>
          </a:p>
          <a:p>
            <a:pPr algn="just"/>
            <a:r>
              <a:rPr lang="el-GR" dirty="0"/>
              <a:t>*Διαθέτει σφράγιση και από τις δύο χώρες, αναγράφονται τα στοιχεία κυκλοφορίας του συνδυασμού οχημάτων, σφραγίδα της μεταφορικής επιχείρησης</a:t>
            </a:r>
          </a:p>
          <a:p>
            <a:pPr algn="just"/>
            <a:r>
              <a:rPr lang="el-GR" dirty="0"/>
              <a:t>*Υπάρχει διαχωρισμός σε διέλευσης, σε </a:t>
            </a:r>
            <a:r>
              <a:rPr lang="el-GR" dirty="0" err="1"/>
              <a:t>λιμανίσιες</a:t>
            </a:r>
            <a:r>
              <a:rPr lang="el-GR" dirty="0"/>
              <a:t>, σε τριγωνικές …. με τέλη χωρίς τέλη</a:t>
            </a:r>
          </a:p>
          <a:p>
            <a:pPr algn="just"/>
            <a:r>
              <a:rPr lang="el-GR" dirty="0"/>
              <a:t>*Εάν δεν διαθέτει σφραγίδα του τελωνείου στο πίσω μέρος συστήνεται η αναγραφή του διενεργηθέντος ελέγχου ώστε να μην το χρησιμοποιήσει για παραπάνω από ένα ταξίδι </a:t>
            </a:r>
            <a:r>
              <a:rPr lang="el-GR" dirty="0" err="1"/>
              <a:t>μετ’επιστροφής</a:t>
            </a:r>
            <a:r>
              <a:rPr lang="el-GR" dirty="0"/>
              <a:t> </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67</a:t>
            </a:fld>
            <a:endParaRPr lang="el-GR"/>
          </a:p>
        </p:txBody>
      </p:sp>
    </p:spTree>
    <p:extLst>
      <p:ext uri="{BB962C8B-B14F-4D97-AF65-F5344CB8AC3E}">
        <p14:creationId xmlns:p14="http://schemas.microsoft.com/office/powerpoint/2010/main" val="14260818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5C99D-6211-C4BE-17CB-C35F882A1D6A}"/>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7C37E98F-3316-BDBD-355C-1C7725C5247F}"/>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69C0180-E352-1076-17B5-E3752734ABF1}"/>
              </a:ext>
            </a:extLst>
          </p:cNvPr>
          <p:cNvSpPr>
            <a:spLocks noGrp="1"/>
          </p:cNvSpPr>
          <p:nvPr>
            <p:ph type="body" idx="1"/>
          </p:nvPr>
        </p:nvSpPr>
        <p:spPr/>
        <p:txBody>
          <a:bodyPr/>
          <a:lstStyle/>
          <a:p>
            <a:pPr algn="just"/>
            <a:r>
              <a:rPr lang="el-GR" dirty="0"/>
              <a:t>*Το χαρακτηριστικό είναι ότι εικονίζει τον Παρθενώνα, είναι έντυπο μεγέθους σελίδας Α4</a:t>
            </a:r>
          </a:p>
          <a:p>
            <a:pPr algn="just"/>
            <a:r>
              <a:rPr lang="el-GR" dirty="0"/>
              <a:t>*Διαθέτει σφράγιση και από τις δύο χώρες, αναγράφονται τα στοιχεία κυκλοφορίας του συνδυασμού οχημάτων, σφραγίδα της μεταφορικής επιχείρησης</a:t>
            </a:r>
          </a:p>
          <a:p>
            <a:pPr algn="just"/>
            <a:r>
              <a:rPr lang="el-GR" dirty="0"/>
              <a:t>*Υπάρχει διαχωρισμός σε διέλευσης, σε </a:t>
            </a:r>
            <a:r>
              <a:rPr lang="el-GR" dirty="0" err="1"/>
              <a:t>λιμανίσιες</a:t>
            </a:r>
            <a:r>
              <a:rPr lang="el-GR" dirty="0"/>
              <a:t>, σε τριγωνικές …. με τέλη χωρίς τέλη</a:t>
            </a:r>
          </a:p>
          <a:p>
            <a:pPr algn="just"/>
            <a:r>
              <a:rPr lang="el-GR" dirty="0"/>
              <a:t>*Εάν δεν διαθέτει σφραγίδα του τελωνείου στο πίσω μέρος συστήνεται η αναγραφή του διενεργηθέντος ελέγχου ώστε να μην το χρησιμοποιήσει για παραπάνω από ένα ταξίδι </a:t>
            </a:r>
            <a:r>
              <a:rPr lang="el-GR" dirty="0" err="1"/>
              <a:t>μετ’επιστροφής</a:t>
            </a:r>
            <a:r>
              <a:rPr lang="el-GR" dirty="0"/>
              <a:t> </a:t>
            </a:r>
          </a:p>
        </p:txBody>
      </p:sp>
      <p:sp>
        <p:nvSpPr>
          <p:cNvPr id="4" name="Θέση αριθμού διαφάνειας 3">
            <a:extLst>
              <a:ext uri="{FF2B5EF4-FFF2-40B4-BE49-F238E27FC236}">
                <a16:creationId xmlns:a16="http://schemas.microsoft.com/office/drawing/2014/main" id="{BE576FE7-9B64-C99B-A5DF-C97E478131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50117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98FB1-51D6-AF6E-04F2-C3540E25DE45}"/>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0E24375-B969-B4B1-0B3B-21F6D8672B6F}"/>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54454F5B-6AA4-63B7-6E57-13D0A4795608}"/>
              </a:ext>
            </a:extLst>
          </p:cNvPr>
          <p:cNvSpPr>
            <a:spLocks noGrp="1"/>
          </p:cNvSpPr>
          <p:nvPr>
            <p:ph type="body" idx="1"/>
          </p:nvPr>
        </p:nvSpPr>
        <p:spPr/>
        <p:txBody>
          <a:bodyPr/>
          <a:lstStyle/>
          <a:p>
            <a:pPr algn="just"/>
            <a:r>
              <a:rPr lang="el-GR" dirty="0"/>
              <a:t>*Το χαρακτηριστικό είναι ότι εικονίζει τον Παρθενώνα, είναι έντυπο μεγέθους σελίδας Α4</a:t>
            </a:r>
          </a:p>
          <a:p>
            <a:pPr algn="just"/>
            <a:r>
              <a:rPr lang="el-GR" dirty="0"/>
              <a:t>*Διαθέτει σφράγιση και από τις δύο χώρες, αναγράφονται τα στοιχεία κυκλοφορίας του συνδυασμού οχημάτων, σφραγίδα της μεταφορικής επιχείρησης</a:t>
            </a:r>
          </a:p>
          <a:p>
            <a:pPr algn="just"/>
            <a:r>
              <a:rPr lang="el-GR" dirty="0"/>
              <a:t>*Υπάρχει διαχωρισμός σε διέλευσης, σε </a:t>
            </a:r>
            <a:r>
              <a:rPr lang="el-GR" dirty="0" err="1"/>
              <a:t>λιμανίσιες</a:t>
            </a:r>
            <a:r>
              <a:rPr lang="el-GR" dirty="0"/>
              <a:t>, σε τριγωνικές …. με τέλη χωρίς τέλη</a:t>
            </a:r>
          </a:p>
          <a:p>
            <a:pPr algn="just"/>
            <a:r>
              <a:rPr lang="el-GR" dirty="0"/>
              <a:t>*Εάν δεν διαθέτει σφραγίδα του τελωνείου στο πίσω μέρος συστήνεται η αναγραφή του διενεργηθέντος ελέγχου ώστε να μην το χρησιμοποιήσει για παραπάνω από ένα ταξίδι </a:t>
            </a:r>
            <a:r>
              <a:rPr lang="el-GR" dirty="0" err="1"/>
              <a:t>μετ’επιστροφής</a:t>
            </a:r>
            <a:r>
              <a:rPr lang="el-GR" dirty="0"/>
              <a:t> </a:t>
            </a:r>
          </a:p>
        </p:txBody>
      </p:sp>
      <p:sp>
        <p:nvSpPr>
          <p:cNvPr id="4" name="Θέση αριθμού διαφάνειας 3">
            <a:extLst>
              <a:ext uri="{FF2B5EF4-FFF2-40B4-BE49-F238E27FC236}">
                <a16:creationId xmlns:a16="http://schemas.microsoft.com/office/drawing/2014/main" id="{CD2E282E-2585-DDC6-DC49-5ECEECCA12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3240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B3C86-A11D-88D0-38ED-21990396CF2A}"/>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9DB6001-B336-3987-85A4-44C95F9D3431}"/>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B8CDFE54-EBCB-FB2A-636A-E47E5A56D5DB}"/>
              </a:ext>
            </a:extLst>
          </p:cNvPr>
          <p:cNvSpPr>
            <a:spLocks noGrp="1"/>
          </p:cNvSpPr>
          <p:nvPr>
            <p:ph type="body" idx="1"/>
          </p:nvPr>
        </p:nvSpPr>
        <p:spPr/>
        <p:txBody>
          <a:bodyPr/>
          <a:lstStyle/>
          <a:p>
            <a:pPr algn="just"/>
            <a:r>
              <a:rPr lang="el-GR" dirty="0"/>
              <a:t>*Το χαρακτηριστικό είναι ότι εικονίζει τον Παρθενώνα, είναι έντυπο μεγέθους σελίδας Α4</a:t>
            </a:r>
          </a:p>
          <a:p>
            <a:pPr algn="just"/>
            <a:r>
              <a:rPr lang="el-GR" dirty="0"/>
              <a:t>*Διαθέτει σφράγιση και από τις δύο χώρες, αναγράφονται τα στοιχεία κυκλοφορίας του συνδυασμού οχημάτων, σφραγίδα της μεταφορικής επιχείρησης</a:t>
            </a:r>
          </a:p>
          <a:p>
            <a:pPr algn="just"/>
            <a:r>
              <a:rPr lang="el-GR" dirty="0"/>
              <a:t>*Υπάρχει διαχωρισμός σε διέλευσης, σε </a:t>
            </a:r>
            <a:r>
              <a:rPr lang="el-GR" dirty="0" err="1"/>
              <a:t>λιμανίσιες</a:t>
            </a:r>
            <a:r>
              <a:rPr lang="el-GR" dirty="0"/>
              <a:t>, σε τριγωνικές …. με τέλη χωρίς τέλη</a:t>
            </a:r>
          </a:p>
          <a:p>
            <a:pPr algn="just"/>
            <a:r>
              <a:rPr lang="el-GR" dirty="0"/>
              <a:t>*Εάν δεν διαθέτει σφραγίδα του τελωνείου στο πίσω μέρος συστήνεται η αναγραφή του διενεργηθέντος ελέγχου ώστε να μην το χρησιμοποιήσει για παραπάνω από ένα ταξίδι </a:t>
            </a:r>
            <a:r>
              <a:rPr lang="el-GR" dirty="0" err="1"/>
              <a:t>μετ’επιστροφής</a:t>
            </a:r>
            <a:r>
              <a:rPr lang="el-GR" dirty="0"/>
              <a:t> </a:t>
            </a:r>
          </a:p>
        </p:txBody>
      </p:sp>
      <p:sp>
        <p:nvSpPr>
          <p:cNvPr id="4" name="Θέση αριθμού διαφάνειας 3">
            <a:extLst>
              <a:ext uri="{FF2B5EF4-FFF2-40B4-BE49-F238E27FC236}">
                <a16:creationId xmlns:a16="http://schemas.microsoft.com/office/drawing/2014/main" id="{3325C13D-769E-9AA2-75FC-6CB6D675D1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93024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dirty="0"/>
              <a:t>*Η ενιαία αγορά της ΕΕ επιτρέπει την ελεύθερη κυκλοφορία αγαθών, υπηρεσιών, κεφαλαίων και προσώπων. Σε αυτό το πλαίσιο, οι εταιρείες μπορούν να παρέχουν υπηρεσίες σε άλλα κράτη-μέλη, αποσπώντας προσωρινά εργαζομένους τους σε άλλη χώρα.</a:t>
            </a:r>
          </a:p>
          <a:p>
            <a:pPr algn="just"/>
            <a:r>
              <a:rPr lang="el-GR" dirty="0"/>
              <a:t>*Για να διασφαλιστούν τα δικαιώματα αυτών των εργαζομένων η ΕΕ έχει θεσπίσει ειδικούς κανόνες.</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74</a:t>
            </a:fld>
            <a:endParaRPr lang="el-GR"/>
          </a:p>
        </p:txBody>
      </p:sp>
    </p:spTree>
    <p:extLst>
      <p:ext uri="{BB962C8B-B14F-4D97-AF65-F5344CB8AC3E}">
        <p14:creationId xmlns:p14="http://schemas.microsoft.com/office/powerpoint/2010/main" val="16239196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*Στόχος των κανόνων να εξασφαλιστεί ότι οι αποσπασμένοι εργαζόμενοι :</a:t>
            </a:r>
          </a:p>
          <a:p>
            <a:r>
              <a:rPr lang="el-GR" dirty="0"/>
              <a:t>-δεν θα εργάζονται υπό χειρότερους όρους από τους τοπικούς</a:t>
            </a:r>
          </a:p>
          <a:p>
            <a:r>
              <a:rPr lang="el-GR" dirty="0"/>
              <a:t>-θα προστατεύονται από καταχρηστικές πρακτικές</a:t>
            </a:r>
          </a:p>
          <a:p>
            <a:r>
              <a:rPr lang="el-GR" dirty="0"/>
              <a:t>-θα συμβάλλουν σε ένα δίκαιο και ανταγωνιστικό εργασιακό περιβάλλον σε όλη την ΕΕ</a:t>
            </a:r>
          </a:p>
          <a:p>
            <a:endParaRPr lang="el-GR" dirty="0"/>
          </a:p>
          <a:p>
            <a:r>
              <a:rPr lang="el-GR" dirty="0"/>
              <a:t>*Ειδικά με τους αποσπασμένους οδηγούς εκδόθηκε η Κοινοτική Οδηγία 1057/2020</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75</a:t>
            </a:fld>
            <a:endParaRPr lang="el-GR"/>
          </a:p>
        </p:txBody>
      </p:sp>
    </p:spTree>
    <p:extLst>
      <p:ext uri="{BB962C8B-B14F-4D97-AF65-F5344CB8AC3E}">
        <p14:creationId xmlns:p14="http://schemas.microsoft.com/office/powerpoint/2010/main" val="24802050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κοινοτική νομοθεσία ενσωματώθηκε στο ελληνικό δίκαιο … με την ΚΥΑ Φ451/107877 -2022</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76</a:t>
            </a:fld>
            <a:endParaRPr lang="el-GR"/>
          </a:p>
        </p:txBody>
      </p:sp>
    </p:spTree>
    <p:extLst>
      <p:ext uri="{BB962C8B-B14F-4D97-AF65-F5344CB8AC3E}">
        <p14:creationId xmlns:p14="http://schemas.microsoft.com/office/powerpoint/2010/main" val="35808849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ABA53-F229-AA1C-7F61-96DD3A23502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15AA23D-B78C-A9E9-AED2-312897266457}"/>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B54519E-9320-51B4-AB20-5B30665DACA0}"/>
              </a:ext>
            </a:extLst>
          </p:cNvPr>
          <p:cNvSpPr>
            <a:spLocks noGrp="1"/>
          </p:cNvSpPr>
          <p:nvPr>
            <p:ph type="body" idx="1"/>
          </p:nvPr>
        </p:nvSpPr>
        <p:spPr/>
        <p:txBody>
          <a:bodyPr/>
          <a:lstStyle/>
          <a:p>
            <a:pPr algn="just"/>
            <a:r>
              <a:rPr lang="el-GR" dirty="0"/>
              <a:t>*Στον πίνακα που δημοσίευσε η σύμπραξη των </a:t>
            </a:r>
            <a:r>
              <a:rPr lang="en-US" dirty="0"/>
              <a:t>ELA-CORTE</a:t>
            </a:r>
            <a:r>
              <a:rPr lang="el-GR" dirty="0"/>
              <a:t> αποτυπώνονται οι περιπτώσεις που είναι αποσπασμένος ο οδηγός.</a:t>
            </a:r>
          </a:p>
          <a:p>
            <a:pPr algn="just"/>
            <a:r>
              <a:rPr lang="el-GR" dirty="0"/>
              <a:t>*Στις ενδομεταφορές, στις τριγωνικές μεταφορές, στις συνδυασμένες μεταφορές που δεν προέρχονται από διμερές δρομολόγιο και στα κενού φόρτου όταν πρόκειται να διενεργηθεί ενδομεταφορά ή τριγωνική μεταφορά.</a:t>
            </a:r>
          </a:p>
        </p:txBody>
      </p:sp>
      <p:sp>
        <p:nvSpPr>
          <p:cNvPr id="4" name="Θέση αριθμού διαφάνειας 3">
            <a:extLst>
              <a:ext uri="{FF2B5EF4-FFF2-40B4-BE49-F238E27FC236}">
                <a16:creationId xmlns:a16="http://schemas.microsoft.com/office/drawing/2014/main" id="{AA00B6B8-B6A7-356D-6367-99C7316479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01404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78</a:t>
            </a:fld>
            <a:endParaRPr lang="el-GR"/>
          </a:p>
        </p:txBody>
      </p:sp>
    </p:spTree>
    <p:extLst>
      <p:ext uri="{BB962C8B-B14F-4D97-AF65-F5344CB8AC3E}">
        <p14:creationId xmlns:p14="http://schemas.microsoft.com/office/powerpoint/2010/main" val="32980728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ΚΥΑ, όπως αυτή ισχύει μέχρι σήμερα, καθώς και οι Εγκύκλιοι αυτής, επεξηγούν τις περιπτώσεις που ο οδηγός τελεί σε απόσπαση.</a:t>
            </a:r>
          </a:p>
          <a:p>
            <a:r>
              <a:rPr lang="el-GR" dirty="0"/>
              <a:t>*Προβλέπουν όμως </a:t>
            </a:r>
            <a:r>
              <a:rPr lang="el-GR"/>
              <a:t>και κυρώσεις </a:t>
            </a:r>
            <a:r>
              <a:rPr lang="el-GR" dirty="0"/>
              <a:t>…</a:t>
            </a:r>
          </a:p>
        </p:txBody>
      </p:sp>
      <p:sp>
        <p:nvSpPr>
          <p:cNvPr id="4" name="Θέση αριθμού διαφάνειας 3"/>
          <p:cNvSpPr>
            <a:spLocks noGrp="1"/>
          </p:cNvSpPr>
          <p:nvPr>
            <p:ph type="sldNum" sz="quarter" idx="5"/>
          </p:nvPr>
        </p:nvSpPr>
        <p:spPr/>
        <p:txBody>
          <a:bodyPr/>
          <a:lstStyle/>
          <a:p>
            <a:fld id="{FA0E5877-E7C6-4FB0-81BB-59A59785EDA5}" type="slidenum">
              <a:rPr lang="el-GR" smtClean="0"/>
              <a:pPr/>
              <a:t>81</a:t>
            </a:fld>
            <a:endParaRPr lang="el-GR"/>
          </a:p>
        </p:txBody>
      </p:sp>
    </p:spTree>
    <p:extLst>
      <p:ext uri="{BB962C8B-B14F-4D97-AF65-F5344CB8AC3E}">
        <p14:creationId xmlns:p14="http://schemas.microsoft.com/office/powerpoint/2010/main" val="31945644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081AC-E150-1177-5620-7FA173B6EC2A}"/>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2C73BF0-27F6-AAE0-2369-CB0FBA259D43}"/>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252F1D7-4343-F3FB-2077-9D54B61AB9F2}"/>
              </a:ext>
            </a:extLst>
          </p:cNvPr>
          <p:cNvSpPr>
            <a:spLocks noGrp="1"/>
          </p:cNvSpPr>
          <p:nvPr>
            <p:ph type="body" idx="1"/>
          </p:nvPr>
        </p:nvSpPr>
        <p:spPr/>
        <p:txBody>
          <a:bodyPr/>
          <a:lstStyle/>
          <a:p>
            <a:pPr algn="just"/>
            <a:r>
              <a:rPr lang="el-GR" dirty="0"/>
              <a:t> *Έγγραφα που μπορούμε να ελέγξουμε …</a:t>
            </a:r>
          </a:p>
        </p:txBody>
      </p:sp>
      <p:sp>
        <p:nvSpPr>
          <p:cNvPr id="4" name="Θέση αριθμού διαφάνειας 3">
            <a:extLst>
              <a:ext uri="{FF2B5EF4-FFF2-40B4-BE49-F238E27FC236}">
                <a16:creationId xmlns:a16="http://schemas.microsoft.com/office/drawing/2014/main" id="{7AF1B6D4-3C32-0554-869E-0AFF1BF7AF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98964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DAD36-19B1-E856-38A5-463642780E1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16A3B46-BAC7-D961-5ED7-995733A3DB94}"/>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D88D01B-49F5-E6EE-DC3C-5D5723342BF1}"/>
              </a:ext>
            </a:extLst>
          </p:cNvPr>
          <p:cNvSpPr>
            <a:spLocks noGrp="1"/>
          </p:cNvSpPr>
          <p:nvPr>
            <p:ph type="body" idx="1"/>
          </p:nvPr>
        </p:nvSpPr>
        <p:spPr/>
        <p:txBody>
          <a:bodyPr/>
          <a:lstStyle/>
          <a:p>
            <a:pPr algn="just"/>
            <a:r>
              <a:rPr lang="el-GR" dirty="0"/>
              <a:t> </a:t>
            </a:r>
          </a:p>
        </p:txBody>
      </p:sp>
      <p:sp>
        <p:nvSpPr>
          <p:cNvPr id="4" name="Θέση αριθμού διαφάνειας 3">
            <a:extLst>
              <a:ext uri="{FF2B5EF4-FFF2-40B4-BE49-F238E27FC236}">
                <a16:creationId xmlns:a16="http://schemas.microsoft.com/office/drawing/2014/main" id="{C92671C9-719C-9037-94D0-E32A54748C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3935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E6ACD-F43A-3CD7-E059-FE382E20D282}"/>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AD8987FF-C688-5FA3-F3B7-45DA7E9B36D6}"/>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0512F59C-81D7-BB92-BC64-8BA8BEF8149A}"/>
              </a:ext>
            </a:extLst>
          </p:cNvPr>
          <p:cNvSpPr>
            <a:spLocks noGrp="1"/>
          </p:cNvSpPr>
          <p:nvPr>
            <p:ph type="body" idx="1"/>
          </p:nvPr>
        </p:nvSpPr>
        <p:spPr/>
        <p:txBody>
          <a:bodyPr/>
          <a:lstStyle/>
          <a:p>
            <a:pPr algn="just"/>
            <a:r>
              <a:rPr lang="el-GR" dirty="0"/>
              <a:t> </a:t>
            </a:r>
          </a:p>
        </p:txBody>
      </p:sp>
      <p:sp>
        <p:nvSpPr>
          <p:cNvPr id="4" name="Θέση αριθμού διαφάνειας 3">
            <a:extLst>
              <a:ext uri="{FF2B5EF4-FFF2-40B4-BE49-F238E27FC236}">
                <a16:creationId xmlns:a16="http://schemas.microsoft.com/office/drawing/2014/main" id="{3569A30B-1A7B-61D5-23CE-1A38FF1E3E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10485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B786B-11BD-6415-D06A-B1DDE75E623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66281457-BD4B-B9F3-966E-0F81C8EA2CB5}"/>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6B03D74-10F8-734E-A660-2BE25527F259}"/>
              </a:ext>
            </a:extLst>
          </p:cNvPr>
          <p:cNvSpPr>
            <a:spLocks noGrp="1"/>
          </p:cNvSpPr>
          <p:nvPr>
            <p:ph type="body" idx="1"/>
          </p:nvPr>
        </p:nvSpPr>
        <p:spPr/>
        <p:txBody>
          <a:bodyPr/>
          <a:lstStyle/>
          <a:p>
            <a:pPr algn="just"/>
            <a:r>
              <a:rPr lang="el-GR" dirty="0"/>
              <a:t> </a:t>
            </a:r>
          </a:p>
        </p:txBody>
      </p:sp>
      <p:sp>
        <p:nvSpPr>
          <p:cNvPr id="4" name="Θέση αριθμού διαφάνειας 3">
            <a:extLst>
              <a:ext uri="{FF2B5EF4-FFF2-40B4-BE49-F238E27FC236}">
                <a16:creationId xmlns:a16="http://schemas.microsoft.com/office/drawing/2014/main" id="{1FF98AB2-6B09-AD95-5D37-6895B6F18C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94076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66977-2446-5F7D-686C-6CC2B9A53E5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FE00C878-43A7-B2E1-DCDE-1B964E2A49C5}"/>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72D7445-F7F6-CA76-60C2-68E1629F0D82}"/>
              </a:ext>
            </a:extLst>
          </p:cNvPr>
          <p:cNvSpPr>
            <a:spLocks noGrp="1"/>
          </p:cNvSpPr>
          <p:nvPr>
            <p:ph type="body" idx="1"/>
          </p:nvPr>
        </p:nvSpPr>
        <p:spPr/>
        <p:txBody>
          <a:bodyPr/>
          <a:lstStyle/>
          <a:p>
            <a:pPr algn="just"/>
            <a:r>
              <a:rPr lang="el-GR" dirty="0"/>
              <a:t> </a:t>
            </a:r>
          </a:p>
        </p:txBody>
      </p:sp>
      <p:sp>
        <p:nvSpPr>
          <p:cNvPr id="4" name="Θέση αριθμού διαφάνειας 3">
            <a:extLst>
              <a:ext uri="{FF2B5EF4-FFF2-40B4-BE49-F238E27FC236}">
                <a16:creationId xmlns:a16="http://schemas.microsoft.com/office/drawing/2014/main" id="{7AE1FB20-ED4C-FBF6-C9E7-61AE398E04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18588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D43F7-6C33-814E-5B10-184CB7609857}"/>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6D87D4F1-AD25-3D9A-B2A0-02CB6F64522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721C8C26-B417-FBC8-FA55-8C6674B7EDF6}"/>
              </a:ext>
            </a:extLst>
          </p:cNvPr>
          <p:cNvSpPr>
            <a:spLocks noGrp="1"/>
          </p:cNvSpPr>
          <p:nvPr>
            <p:ph type="body" idx="1"/>
          </p:nvPr>
        </p:nvSpPr>
        <p:spPr/>
        <p:txBody>
          <a:bodyPr/>
          <a:lstStyle/>
          <a:p>
            <a:pPr algn="just"/>
            <a:r>
              <a:rPr lang="el-GR" dirty="0"/>
              <a:t>*Από το 2027 …</a:t>
            </a:r>
          </a:p>
          <a:p>
            <a:pPr algn="just"/>
            <a:r>
              <a:rPr lang="el-GR" dirty="0"/>
              <a:t>*Το </a:t>
            </a:r>
            <a:r>
              <a:rPr lang="en-US" dirty="0"/>
              <a:t>e-FTI (electronic Freight Transport Information) </a:t>
            </a:r>
            <a:r>
              <a:rPr lang="el-GR" dirty="0"/>
              <a:t>είναι μια πρωτοβουλία της ΕΕ για την </a:t>
            </a:r>
            <a:r>
              <a:rPr lang="el-GR" dirty="0" err="1"/>
              <a:t>ψηφιοποίηση</a:t>
            </a:r>
            <a:r>
              <a:rPr lang="el-GR" dirty="0"/>
              <a:t> των μεταφορών εμπορευμάτων. </a:t>
            </a:r>
          </a:p>
          <a:p>
            <a:pPr algn="just"/>
            <a:r>
              <a:rPr lang="el-GR" dirty="0"/>
              <a:t>*Συγκεκριμένα επιτρέπει την ηλεκτρονική ανταλλαγή πληροφοριών μεταξύ των μεταφορέων, αρχών και άλλων εμπλεκόμενων μερών.</a:t>
            </a:r>
          </a:p>
          <a:p>
            <a:pPr algn="just"/>
            <a:r>
              <a:rPr lang="el-GR" dirty="0"/>
              <a:t>*Στόχος του είναι να απλοποιήσει τις διαδικασίες, να μειώσει τα χαρτιά και να επιταχύνει τον έλεγχο και τη διεκπεραίωση φορτίων.</a:t>
            </a:r>
          </a:p>
          <a:p>
            <a:pPr algn="just"/>
            <a:r>
              <a:rPr lang="el-GR" dirty="0"/>
              <a:t>*Θα βασίζεται σε κοινά πρότυπα ώστε να διασφαλίζεται η </a:t>
            </a:r>
            <a:r>
              <a:rPr lang="el-GR" dirty="0" err="1"/>
              <a:t>διαλειτουργικότητα</a:t>
            </a:r>
            <a:r>
              <a:rPr lang="el-GR" dirty="0"/>
              <a:t> μεταξύ διαφορετικών συστημάτων και χωρών.</a:t>
            </a:r>
          </a:p>
          <a:p>
            <a:pPr algn="just"/>
            <a:r>
              <a:rPr lang="el-GR" dirty="0"/>
              <a:t>*Θα υποστηρίζει όλους τους τύπους μεταφορών : οδικό, σιδηροδρομικό, θαλάσσιο και αεροπορικό.</a:t>
            </a:r>
          </a:p>
        </p:txBody>
      </p:sp>
      <p:sp>
        <p:nvSpPr>
          <p:cNvPr id="4" name="Θέση αριθμού διαφάνειας 3">
            <a:extLst>
              <a:ext uri="{FF2B5EF4-FFF2-40B4-BE49-F238E27FC236}">
                <a16:creationId xmlns:a16="http://schemas.microsoft.com/office/drawing/2014/main" id="{38D62D2A-F969-BB4B-4A2C-AB0F5ADAB5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0E5877-E7C6-4FB0-81BB-59A59785EDA5}"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5998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8">
            <a:extLst>
              <a:ext uri="{FF2B5EF4-FFF2-40B4-BE49-F238E27FC236}">
                <a16:creationId xmlns:a16="http://schemas.microsoft.com/office/drawing/2014/main" id="{B4CD54D1-5E52-27D8-F7CB-74CC11E5311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1pPr>
            <a:lvl2pPr eaLnBrk="0" hangingPunc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2pPr>
            <a:lvl3pPr eaLnBrk="0" hangingPunc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3pPr>
            <a:lvl4pPr eaLnBrk="0" hangingPunc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4pPr>
            <a:lvl5pPr eaLnBrk="0" hangingPunc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SimSun" panose="02010600030101010101" pitchFamily="2" charset="-122"/>
              </a:defRPr>
            </a:lvl9pPr>
          </a:lstStyle>
          <a:p>
            <a:pPr eaLnBrk="1" hangingPunct="1"/>
            <a:fld id="{21A86DF9-9CB5-4C47-BB9E-70CEB8D5E2CA}" type="slidenum">
              <a:rPr lang="en-US" altLang="el-GR">
                <a:solidFill>
                  <a:srgbClr val="000000"/>
                </a:solidFill>
                <a:latin typeface="Times New Roman" panose="02020603050405020304" pitchFamily="18" charset="0"/>
              </a:rPr>
              <a:pPr eaLnBrk="1" hangingPunct="1"/>
              <a:t>105</a:t>
            </a:fld>
            <a:endParaRPr lang="en-US" altLang="el-GR">
              <a:solidFill>
                <a:srgbClr val="000000"/>
              </a:solidFill>
              <a:latin typeface="Times New Roman" panose="02020603050405020304" pitchFamily="18" charset="0"/>
            </a:endParaRPr>
          </a:p>
        </p:txBody>
      </p:sp>
      <p:sp>
        <p:nvSpPr>
          <p:cNvPr id="41987" name="Rectangle 1">
            <a:extLst>
              <a:ext uri="{FF2B5EF4-FFF2-40B4-BE49-F238E27FC236}">
                <a16:creationId xmlns:a16="http://schemas.microsoft.com/office/drawing/2014/main" id="{0782D974-4444-4823-2EF2-CA0F6DBE6674}"/>
              </a:ext>
            </a:extLst>
          </p:cNvPr>
          <p:cNvSpPr txBox="1">
            <a:spLocks noGrp="1" noRot="1" noChangeAspect="1" noChangeArrowheads="1" noTextEdit="1"/>
          </p:cNvSpPr>
          <p:nvPr>
            <p:ph type="sldImg"/>
          </p:nvPr>
        </p:nvSpPr>
        <p:spPr>
          <a:xfrm>
            <a:off x="1150938" y="684213"/>
            <a:ext cx="4557712" cy="3417887"/>
          </a:xfrm>
          <a:ln/>
        </p:spPr>
      </p:sp>
      <p:sp>
        <p:nvSpPr>
          <p:cNvPr id="41988" name="Rectangle 2">
            <a:extLst>
              <a:ext uri="{FF2B5EF4-FFF2-40B4-BE49-F238E27FC236}">
                <a16:creationId xmlns:a16="http://schemas.microsoft.com/office/drawing/2014/main" id="{5192F1A5-1716-6544-2379-292B91F95DE4}"/>
              </a:ext>
            </a:extLst>
          </p:cNvPr>
          <p:cNvSpPr txBox="1">
            <a:spLocks noGrp="1" noChangeArrowheads="1"/>
          </p:cNvSpPr>
          <p:nvPr>
            <p:ph type="body" idx="1"/>
          </p:nvPr>
        </p:nvSpPr>
        <p:spPr>
          <a:xfrm>
            <a:off x="685800" y="4330700"/>
            <a:ext cx="5486400" cy="4102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altLang="el-GR">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8" name="Τίτλος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l-GR"/>
              <a:t>Στυλ κύριου τίτλου</a:t>
            </a:r>
            <a:endParaRPr kumimoji="0" lang="en-US"/>
          </a:p>
        </p:txBody>
      </p:sp>
      <p:sp>
        <p:nvSpPr>
          <p:cNvPr id="28" name="Θέση ημερομηνίας 27"/>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17" name="Θέση υποσέλιδου 16"/>
          <p:cNvSpPr>
            <a:spLocks noGrp="1"/>
          </p:cNvSpPr>
          <p:nvPr>
            <p:ph type="ftr" sz="quarter" idx="11"/>
          </p:nvPr>
        </p:nvSpPr>
        <p:spPr/>
        <p:txBody>
          <a:bodyPr/>
          <a:lstStyle/>
          <a:p>
            <a:endParaRPr lang="el-GR"/>
          </a:p>
        </p:txBody>
      </p:sp>
      <p:sp>
        <p:nvSpPr>
          <p:cNvPr id="29" name="Θέση αριθμού διαφάνειας 28"/>
          <p:cNvSpPr>
            <a:spLocks noGrp="1"/>
          </p:cNvSpPr>
          <p:nvPr>
            <p:ph type="sldNum" sz="quarter" idx="12"/>
          </p:nvPr>
        </p:nvSpPr>
        <p:spPr/>
        <p:txBody>
          <a:bodyPr/>
          <a:lstStyle/>
          <a:p>
            <a:fld id="{B6F15528-21DE-4FAA-801E-634DDDAF4B2B}" type="slidenum">
              <a:rPr lang="el-GR" smtClean="0"/>
              <a:pPr/>
              <a:t>‹#›</a:t>
            </a:fld>
            <a:endParaRPr lang="el-GR"/>
          </a:p>
        </p:txBody>
      </p:sp>
      <p:sp>
        <p:nvSpPr>
          <p:cNvPr id="9" name="Υπότιτλος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Στυλ κύριου υπότιτλου</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kumimoji="0" lang="el-GR"/>
              <a:t>Στυλ κύριου τίτλου</a:t>
            </a:r>
            <a:endParaRPr kumimoji="0" lang="en-US"/>
          </a:p>
        </p:txBody>
      </p:sp>
      <p:sp>
        <p:nvSpPr>
          <p:cNvPr id="3" name="Θέση περιεχομένου 2"/>
          <p:cNvSpPr>
            <a:spLocks noGrp="1"/>
          </p:cNvSpPr>
          <p:nvPr>
            <p:ph idx="1"/>
          </p:nvPr>
        </p:nvSpPr>
        <p:spPr/>
        <p:txBody>
          <a:body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Θέση ημερομηνίας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l-GR"/>
              <a:t>Στυλ κύριου τίτλου</a:t>
            </a:r>
            <a:endParaRPr kumimoji="0" lang="en-US"/>
          </a:p>
        </p:txBody>
      </p:sp>
      <p:sp>
        <p:nvSpPr>
          <p:cNvPr id="3" name="Θέση κειμένου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Στυλ υποδείγματος κειμένου</a:t>
            </a:r>
          </a:p>
        </p:txBody>
      </p:sp>
      <p:sp>
        <p:nvSpPr>
          <p:cNvPr id="4" name="Θέση ημερομηνίας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a:xfrm>
            <a:off x="7924800" y="6416675"/>
            <a:ext cx="762000" cy="365125"/>
          </a:xfrm>
        </p:spPr>
        <p:txBody>
          <a:bodyPr/>
          <a:lstStyle/>
          <a:p>
            <a:fld id="{B6F15528-21DE-4FAA-801E-634DDDAF4B2B}"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kumimoji="0" lang="el-GR"/>
              <a:t>Στυλ κύριου τίτλου</a:t>
            </a:r>
            <a:endParaRPr kumimoji="0" lang="en-US"/>
          </a:p>
        </p:txBody>
      </p:sp>
      <p:sp>
        <p:nvSpPr>
          <p:cNvPr id="3" name="Θέση περιεχομένου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Θέση περιεχομένου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Θέση ημερομηνίας 4"/>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8229600" cy="1143000"/>
          </a:xfrm>
        </p:spPr>
        <p:txBody>
          <a:bodyPr anchor="ctr"/>
          <a:lstStyle>
            <a:lvl1pPr>
              <a:defRPr/>
            </a:lvl1pPr>
          </a:lstStyle>
          <a:p>
            <a:r>
              <a:rPr kumimoji="0" lang="el-GR"/>
              <a:t>Στυλ κύριου τίτλου</a:t>
            </a:r>
            <a:endParaRPr kumimoji="0" lang="en-US"/>
          </a:p>
        </p:txBody>
      </p:sp>
      <p:sp>
        <p:nvSpPr>
          <p:cNvPr id="3" name="Θέση κειμένου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4" name="Θέση κειμένου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5" name="Θέση περιεχομένου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Θέση περιεχομένου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Θέση ημερομηνίας 6"/>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kumimoji="0" lang="el-GR"/>
              <a:t>Στυλ κύριου τίτλου</a:t>
            </a:r>
            <a:endParaRPr kumimoji="0" lang="en-US"/>
          </a:p>
        </p:txBody>
      </p:sp>
      <p:sp>
        <p:nvSpPr>
          <p:cNvPr id="3" name="Θέση ημερομηνίας 2"/>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l-GR"/>
              <a:t>Στυλ κύριου τίτλου</a:t>
            </a:r>
            <a:endParaRPr kumimoji="0" lang="en-US"/>
          </a:p>
        </p:txBody>
      </p:sp>
      <p:sp>
        <p:nvSpPr>
          <p:cNvPr id="3" name="Θέση κειμένου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a:t>Στυλ υποδείγματος κειμένου</a:t>
            </a:r>
          </a:p>
        </p:txBody>
      </p:sp>
      <p:sp>
        <p:nvSpPr>
          <p:cNvPr id="4" name="Θέση περιεχομένου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Θέση ημερομηνίας 4"/>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l-GR"/>
              <a:t>Στυλ κύριου τίτλου</a:t>
            </a:r>
            <a:endParaRPr kumimoji="0" lang="en-US"/>
          </a:p>
        </p:txBody>
      </p:sp>
      <p:sp>
        <p:nvSpPr>
          <p:cNvPr id="3" name="Θέση εικόνας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l-GR">
                <a:solidFill>
                  <a:schemeClr val="lt1"/>
                </a:solidFill>
                <a:latin typeface="+mn-lt"/>
                <a:ea typeface="+mn-ea"/>
                <a:cs typeface="+mn-cs"/>
              </a:rPr>
              <a:t>Κάντε κλικ στο εικονίδιο για να προσθέσετε μια εικόνα</a:t>
            </a:r>
            <a:endParaRPr kumimoji="0" lang="en-US" dirty="0">
              <a:solidFill>
                <a:schemeClr val="lt1"/>
              </a:solidFill>
              <a:latin typeface="+mn-lt"/>
              <a:ea typeface="+mn-ea"/>
              <a:cs typeface="+mn-cs"/>
            </a:endParaRPr>
          </a:p>
        </p:txBody>
      </p:sp>
      <p:sp>
        <p:nvSpPr>
          <p:cNvPr id="4" name="Θέση κειμένου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l-GR"/>
              <a:t>Στυλ υποδείγματος κειμένου</a:t>
            </a:r>
          </a:p>
        </p:txBody>
      </p:sp>
      <p:sp>
        <p:nvSpPr>
          <p:cNvPr id="5" name="Θέση ημερομηνίας 4"/>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kumimoji="0" lang="el-GR"/>
              <a:t>Στυλ κύριου τίτλου</a:t>
            </a:r>
            <a:endParaRPr kumimoji="0" lang="en-US"/>
          </a:p>
        </p:txBody>
      </p:sp>
      <p:sp>
        <p:nvSpPr>
          <p:cNvPr id="3" name="Θέση κατακόρυφου κειμένου 2"/>
          <p:cNvSpPr>
            <a:spLocks noGrp="1"/>
          </p:cNvSpPr>
          <p:nvPr>
            <p:ph type="body" orient="vert" idx="1"/>
          </p:nvPr>
        </p:nvSpPr>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Θέση ημερομηνίας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kumimoji="0" lang="el-GR"/>
              <a:t>Στυλ κύριου τίτλου</a:t>
            </a:r>
            <a:endParaRPr kumimoji="0" lang="en-US"/>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Θέση ημερομηνίας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6F15528-21DE-4FAA-801E-634DDDAF4B2B}"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pPr/>
              <a:t>10/29/2025</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Θέση τίτλου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l-GR"/>
              <a:t>Στυλ κύριου τίτλου</a:t>
            </a:r>
            <a:endParaRPr kumimoji="0" lang="en-US"/>
          </a:p>
        </p:txBody>
      </p:sp>
      <p:sp>
        <p:nvSpPr>
          <p:cNvPr id="13" name="Θέση κειμένου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4" name="Θέση ημερομηνίας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10/29/2025</a:t>
            </a:fld>
            <a:endParaRPr lang="en-US"/>
          </a:p>
        </p:txBody>
      </p:sp>
      <p:sp>
        <p:nvSpPr>
          <p:cNvPr id="3" name="Θέση υποσέλιδου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l-GR"/>
          </a:p>
        </p:txBody>
      </p:sp>
      <p:sp>
        <p:nvSpPr>
          <p:cNvPr id="23" name="Θέση αριθμού διαφάνειας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jpe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59.jpeg"/><Relationship Id="rId4" Type="http://schemas.openxmlformats.org/officeDocument/2006/relationships/image" Target="../media/image58.jpeg"/></Relationships>
</file>

<file path=ppt/slides/_rels/slide2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jpeg"/><Relationship Id="rId7"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jpeg"/></Relationships>
</file>

<file path=ppt/slides/_rels/slide2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png"/><Relationship Id="rId9" Type="http://schemas.openxmlformats.org/officeDocument/2006/relationships/image" Target="../media/image78.png"/></Relationships>
</file>

<file path=ppt/slides/_rels/slide3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81.jpg"/></Relationships>
</file>

<file path=ppt/slides/_rels/slide3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83.jpg"/></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85.jpeg"/></Relationships>
</file>

<file path=ppt/slides/_rels/slide3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87.jpeg"/></Relationships>
</file>

<file path=ppt/slides/_rels/slide3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91.jpg"/></Relationships>
</file>

<file path=ppt/slides/_rels/slide3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4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97.png"/></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101.png"/></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105.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104.png"/><Relationship Id="rId5" Type="http://schemas.openxmlformats.org/officeDocument/2006/relationships/image" Target="../media/image103.jpeg"/><Relationship Id="rId4" Type="http://schemas.openxmlformats.org/officeDocument/2006/relationships/image" Target="../media/image102.png"/></Relationships>
</file>

<file path=ppt/slides/_rels/slide4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64.jpeg"/><Relationship Id="rId1" Type="http://schemas.openxmlformats.org/officeDocument/2006/relationships/slideLayout" Target="../slideLayouts/slideLayout1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jpeg"/></Relationships>
</file>

<file path=ppt/slides/_rels/slide5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118.png"/></Relationships>
</file>

<file path=ppt/slides/_rels/slide5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2.xml"/><Relationship Id="rId4" Type="http://schemas.openxmlformats.org/officeDocument/2006/relationships/image" Target="../media/image113.png"/></Relationships>
</file>

<file path=ppt/slides/_rels/slide6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14.jpg"/><Relationship Id="rId1" Type="http://schemas.openxmlformats.org/officeDocument/2006/relationships/slideLayout" Target="../slideLayouts/slideLayout12.xml"/><Relationship Id="rId5" Type="http://schemas.openxmlformats.org/officeDocument/2006/relationships/image" Target="../media/image123.png"/><Relationship Id="rId4" Type="http://schemas.openxmlformats.org/officeDocument/2006/relationships/image" Target="../media/image126.png"/></Relationships>
</file>

<file path=ppt/slides/_rels/slide6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12.xml"/><Relationship Id="rId5" Type="http://schemas.openxmlformats.org/officeDocument/2006/relationships/image" Target="../media/image132.png"/><Relationship Id="rId4" Type="http://schemas.openxmlformats.org/officeDocument/2006/relationships/image" Target="../media/image131.png"/></Relationships>
</file>

<file path=ppt/slides/_rels/slide6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58.xml"/><Relationship Id="rId1" Type="http://schemas.openxmlformats.org/officeDocument/2006/relationships/slideLayout" Target="../slideLayouts/slideLayout1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69.xml.rels><?xml version="1.0" encoding="UTF-8" standalone="yes"?>
<Relationships xmlns="http://schemas.openxmlformats.org/package/2006/relationships"><Relationship Id="rId8" Type="http://schemas.openxmlformats.org/officeDocument/2006/relationships/image" Target="../media/image144.jpeg"/><Relationship Id="rId3" Type="http://schemas.openxmlformats.org/officeDocument/2006/relationships/image" Target="../media/image139.jpeg"/><Relationship Id="rId7" Type="http://schemas.openxmlformats.org/officeDocument/2006/relationships/image" Target="../media/image143.jpeg"/><Relationship Id="rId2" Type="http://schemas.openxmlformats.org/officeDocument/2006/relationships/notesSlide" Target="../notesSlides/notesSlide59.xml"/><Relationship Id="rId1" Type="http://schemas.openxmlformats.org/officeDocument/2006/relationships/slideLayout" Target="../slideLayouts/slideLayout12.xml"/><Relationship Id="rId6" Type="http://schemas.openxmlformats.org/officeDocument/2006/relationships/image" Target="../media/image142.jpeg"/><Relationship Id="rId5" Type="http://schemas.openxmlformats.org/officeDocument/2006/relationships/image" Target="../media/image141.jpeg"/><Relationship Id="rId4" Type="http://schemas.openxmlformats.org/officeDocument/2006/relationships/image" Target="../media/image140.jpeg"/></Relationships>
</file>

<file path=ppt/slides/_rels/slide7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0.xml"/><Relationship Id="rId1" Type="http://schemas.openxmlformats.org/officeDocument/2006/relationships/slideLayout" Target="../slideLayouts/slideLayout12.xml"/><Relationship Id="rId5" Type="http://schemas.openxmlformats.org/officeDocument/2006/relationships/image" Target="../media/image149.png"/><Relationship Id="rId4" Type="http://schemas.openxmlformats.org/officeDocument/2006/relationships/image" Target="../media/image148.png"/></Relationships>
</file>

<file path=ppt/slides/_rels/slide7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156.png"/></Relationships>
</file>

<file path=ppt/slides/_rels/slide7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image" Target="../media/image158.png"/></Relationships>
</file>

<file path=ppt/slides/_rels/slide7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161.jpeg"/></Relationships>
</file>

<file path=ppt/slides/_rels/slide7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2.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1.jpe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165.png"/></Relationships>
</file>

<file path=ppt/slides/_rels/slide8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jpeg"/><Relationship Id="rId1" Type="http://schemas.openxmlformats.org/officeDocument/2006/relationships/slideLayout" Target="../slideLayouts/slideLayout12.xml"/><Relationship Id="rId5" Type="http://schemas.openxmlformats.org/officeDocument/2006/relationships/image" Target="../media/image176.png"/><Relationship Id="rId4" Type="http://schemas.openxmlformats.org/officeDocument/2006/relationships/image" Target="../media/image175.png"/></Relationships>
</file>

<file path=ppt/slides/_rels/slide89.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12.xml"/><Relationship Id="rId4" Type="http://schemas.openxmlformats.org/officeDocument/2006/relationships/image" Target="../media/image179.png"/></Relationships>
</file>

<file path=ppt/slides/_rels/slide90.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12.xml"/><Relationship Id="rId4" Type="http://schemas.openxmlformats.org/officeDocument/2006/relationships/hyperlink" Target="https://transport/"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12.xml"/><Relationship Id="rId5" Type="http://schemas.openxmlformats.org/officeDocument/2006/relationships/image" Target="../media/image185.png"/><Relationship Id="rId4" Type="http://schemas.openxmlformats.org/officeDocument/2006/relationships/image" Target="../media/image184.jpeg"/></Relationships>
</file>

<file path=ppt/slides/_rels/slide92.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12.xml"/><Relationship Id="rId4" Type="http://schemas.openxmlformats.org/officeDocument/2006/relationships/hyperlink" Target="https://europa.eu/"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image" Target="../media/image189.jpg"/><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965165F-E876-1AB4-8F29-E19A0880EF04}"/>
              </a:ext>
            </a:extLst>
          </p:cNvPr>
          <p:cNvPicPr>
            <a:picLocks noChangeAspect="1" noChangeArrowheads="1"/>
          </p:cNvPicPr>
          <p:nvPr/>
        </p:nvPicPr>
        <p:blipFill>
          <a:blip r:embed="rId3" cstate="print"/>
          <a:srcRect/>
          <a:stretch>
            <a:fillRect/>
          </a:stretch>
        </p:blipFill>
        <p:spPr bwMode="auto">
          <a:xfrm>
            <a:off x="323528" y="476672"/>
            <a:ext cx="8496943" cy="5904656"/>
          </a:xfrm>
          <a:prstGeom prst="rect">
            <a:avLst/>
          </a:prstGeom>
          <a:noFill/>
          <a:ln w="9525">
            <a:noFill/>
            <a:miter lim="800000"/>
            <a:headEnd/>
            <a:tailEnd/>
          </a:ln>
        </p:spPr>
      </p:pic>
      <p:sp>
        <p:nvSpPr>
          <p:cNvPr id="5" name="TextBox 4">
            <a:extLst>
              <a:ext uri="{FF2B5EF4-FFF2-40B4-BE49-F238E27FC236}">
                <a16:creationId xmlns:a16="http://schemas.microsoft.com/office/drawing/2014/main" id="{4AB6B56F-4458-397C-F294-59362A2B49F1}"/>
              </a:ext>
            </a:extLst>
          </p:cNvPr>
          <p:cNvSpPr txBox="1"/>
          <p:nvPr/>
        </p:nvSpPr>
        <p:spPr>
          <a:xfrm>
            <a:off x="2915816" y="1052736"/>
            <a:ext cx="5721086" cy="1446550"/>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pPr algn="ctr" defTabSz="685800"/>
            <a:r>
              <a:rPr lang="el-GR" sz="4400" b="1" dirty="0">
                <a:solidFill>
                  <a:prstClr val="black"/>
                </a:solidFill>
                <a:latin typeface="Calibri" panose="020F0502020204030204"/>
              </a:rPr>
              <a:t>ΔΙΕΘΝΕΙΣ </a:t>
            </a:r>
          </a:p>
          <a:p>
            <a:pPr algn="ctr" defTabSz="685800"/>
            <a:r>
              <a:rPr lang="el-GR" sz="4400" b="1" dirty="0">
                <a:solidFill>
                  <a:prstClr val="black"/>
                </a:solidFill>
                <a:latin typeface="Calibri" panose="020F0502020204030204"/>
              </a:rPr>
              <a:t>ΜΕΤΑΦΟΡΕΣ</a:t>
            </a:r>
          </a:p>
        </p:txBody>
      </p:sp>
      <p:sp>
        <p:nvSpPr>
          <p:cNvPr id="6" name="TextBox 5">
            <a:extLst>
              <a:ext uri="{FF2B5EF4-FFF2-40B4-BE49-F238E27FC236}">
                <a16:creationId xmlns:a16="http://schemas.microsoft.com/office/drawing/2014/main" id="{CFE99452-6D00-5A55-DD30-B26C44366B14}"/>
              </a:ext>
            </a:extLst>
          </p:cNvPr>
          <p:cNvSpPr txBox="1"/>
          <p:nvPr/>
        </p:nvSpPr>
        <p:spPr>
          <a:xfrm>
            <a:off x="2612697" y="5781744"/>
            <a:ext cx="6327323" cy="300082"/>
          </a:xfrm>
          <a:prstGeom prst="rect">
            <a:avLst/>
          </a:prstGeom>
          <a:noFill/>
        </p:spPr>
        <p:txBody>
          <a:bodyPr wrap="square" rtlCol="0">
            <a:spAutoFit/>
          </a:bodyPr>
          <a:lstStyle/>
          <a:p>
            <a:pPr algn="ctr" defTabSz="685800"/>
            <a:r>
              <a:rPr lang="el-GR" sz="1350" dirty="0">
                <a:solidFill>
                  <a:prstClr val="black"/>
                </a:solidFill>
                <a:latin typeface="Calibri" panose="020F0502020204030204"/>
              </a:rPr>
              <a:t>Υπαστυνόμος</a:t>
            </a:r>
            <a:r>
              <a:rPr lang="en-US" sz="1350" dirty="0">
                <a:solidFill>
                  <a:prstClr val="black"/>
                </a:solidFill>
                <a:latin typeface="Calibri" panose="020F0502020204030204"/>
              </a:rPr>
              <a:t> </a:t>
            </a:r>
            <a:r>
              <a:rPr lang="el-GR" sz="1350" dirty="0">
                <a:solidFill>
                  <a:prstClr val="black"/>
                </a:solidFill>
                <a:latin typeface="Calibri" panose="020F0502020204030204"/>
              </a:rPr>
              <a:t>Β΄ ΒΛΑΧΟΣ Ιωσήφ [</a:t>
            </a:r>
            <a:r>
              <a:rPr lang="el-GR" sz="1350" i="1" dirty="0">
                <a:solidFill>
                  <a:prstClr val="black"/>
                </a:solidFill>
                <a:latin typeface="Calibri" panose="020F0502020204030204"/>
              </a:rPr>
              <a:t>Τμήμα Τροχαίας Αυτοκινητοδρόμων ΠΑΘΕ Πιερίας</a:t>
            </a:r>
            <a:r>
              <a:rPr lang="el-GR" sz="1350" dirty="0">
                <a:solidFill>
                  <a:prstClr val="black"/>
                </a:solidFill>
                <a:latin typeface="Calibri" panose="020F0502020204030204"/>
              </a:rPr>
              <a:t>]</a:t>
            </a:r>
          </a:p>
        </p:txBody>
      </p:sp>
    </p:spTree>
    <p:extLst>
      <p:ext uri="{BB962C8B-B14F-4D97-AF65-F5344CB8AC3E}">
        <p14:creationId xmlns:p14="http://schemas.microsoft.com/office/powerpoint/2010/main" val="52452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esktop\χάρτης Ευρώπης.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9025" y="22225"/>
            <a:ext cx="6964363" cy="6811963"/>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1"/>
          <p:cNvSpPr/>
          <p:nvPr/>
        </p:nvSpPr>
        <p:spPr>
          <a:xfrm>
            <a:off x="0" y="0"/>
            <a:ext cx="9144000" cy="6857999"/>
          </a:xfrm>
          <a:prstGeom prst="rect">
            <a:avLst/>
          </a:prstGeom>
          <a:blipFill>
            <a:blip r:embed="rId4" cstate="print"/>
            <a:stretch>
              <a:fillRect/>
            </a:stretch>
          </a:blipFill>
        </p:spPr>
        <p:txBody>
          <a:bodyPr wrap="square" lIns="0" tIns="0" rIns="0" bIns="0" rtlCol="0">
            <a:spAutoFit/>
          </a:bodyPr>
          <a:lstStyle/>
          <a:p>
            <a:endParaRPr dirty="0"/>
          </a:p>
        </p:txBody>
      </p:sp>
      <p:pic>
        <p:nvPicPr>
          <p:cNvPr id="1028" name="Picture 4" descr="C:\Users\user\Desktop\χάρτης Ευρώπης.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43441"/>
            <a:ext cx="8496944" cy="65711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3267433"/>
            <a:ext cx="1312643" cy="531439"/>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01411" y="4560395"/>
            <a:ext cx="1310363" cy="530516"/>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8" name="Ευθύγραμμο βέλος σύνδεσης 7"/>
          <p:cNvCxnSpPr/>
          <p:nvPr/>
        </p:nvCxnSpPr>
        <p:spPr>
          <a:xfrm flipH="1">
            <a:off x="4211960" y="3798872"/>
            <a:ext cx="1728192" cy="753854"/>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 name="Ορθογώνιο 2"/>
          <p:cNvSpPr/>
          <p:nvPr/>
        </p:nvSpPr>
        <p:spPr>
          <a:xfrm>
            <a:off x="251520" y="162506"/>
            <a:ext cx="4651273" cy="1754326"/>
          </a:xfrm>
          <a:prstGeom prst="rect">
            <a:avLst/>
          </a:prstGeom>
          <a:noFill/>
        </p:spPr>
        <p:txBody>
          <a:bodyPr wrap="none" lIns="91440" tIns="45720" rIns="91440" bIns="45720">
            <a:spAutoFit/>
          </a:bodyPr>
          <a:lstStyle/>
          <a:p>
            <a:pPr algn="ctr"/>
            <a:r>
              <a:rPr lang="el-GR" sz="5400" b="1" spc="50" dirty="0">
                <a:ln w="12700" cmpd="sng">
                  <a:solidFill>
                    <a:schemeClr val="accent6">
                      <a:satMod val="120000"/>
                      <a:shade val="80000"/>
                    </a:schemeClr>
                  </a:solidFill>
                  <a:prstDash val="solid"/>
                </a:ln>
                <a:solidFill>
                  <a:schemeClr val="bg1"/>
                </a:solidFill>
                <a:effectLst>
                  <a:glow rad="53100">
                    <a:schemeClr val="accent6">
                      <a:satMod val="180000"/>
                      <a:alpha val="30000"/>
                    </a:schemeClr>
                  </a:glow>
                </a:effectLst>
              </a:rPr>
              <a:t>ΔΙΕΘΝΕΙΣ </a:t>
            </a:r>
          </a:p>
          <a:p>
            <a:pPr algn="ctr"/>
            <a:r>
              <a:rPr lang="el-GR" sz="5400" b="1" spc="50" dirty="0">
                <a:ln w="12700" cmpd="sng">
                  <a:solidFill>
                    <a:schemeClr val="accent6">
                      <a:satMod val="120000"/>
                      <a:shade val="80000"/>
                    </a:schemeClr>
                  </a:solidFill>
                  <a:prstDash val="solid"/>
                </a:ln>
                <a:solidFill>
                  <a:schemeClr val="bg1"/>
                </a:solidFill>
                <a:effectLst>
                  <a:glow rad="53100">
                    <a:schemeClr val="accent6">
                      <a:satMod val="180000"/>
                      <a:alpha val="30000"/>
                    </a:schemeClr>
                  </a:glow>
                </a:effectLst>
              </a:rPr>
              <a:t>ΜΕΤΑΦΟΡΕΣ</a:t>
            </a:r>
            <a:endParaRPr lang="el-GR" sz="5400" b="1" cap="none" spc="50" dirty="0">
              <a:ln w="12700" cmpd="sng">
                <a:solidFill>
                  <a:schemeClr val="accent6">
                    <a:satMod val="120000"/>
                    <a:shade val="80000"/>
                  </a:schemeClr>
                </a:solidFill>
                <a:prstDash val="solid"/>
              </a:ln>
              <a:solidFill>
                <a:schemeClr val="bg1"/>
              </a:solidFill>
              <a:effectLst>
                <a:glow rad="53100">
                  <a:schemeClr val="accent6">
                    <a:satMod val="180000"/>
                    <a:alpha val="30000"/>
                  </a:schemeClr>
                </a:glow>
              </a:effectLst>
            </a:endParaRPr>
          </a:p>
        </p:txBody>
      </p:sp>
    </p:spTree>
    <p:extLst>
      <p:ext uri="{BB962C8B-B14F-4D97-AF65-F5344CB8AC3E}">
        <p14:creationId xmlns:p14="http://schemas.microsoft.com/office/powerpoint/2010/main" val="37748512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562513"/>
          </a:xfrm>
        </p:spPr>
        <p:txBody>
          <a:bodyPr>
            <a:noAutofit/>
          </a:bodyPr>
          <a:lstStyle/>
          <a:p>
            <a:r>
              <a:rPr lang="el-GR" sz="4400" dirty="0">
                <a:solidFill>
                  <a:schemeClr val="accent1">
                    <a:lumMod val="20000"/>
                    <a:lumOff val="80000"/>
                  </a:schemeClr>
                </a:solidFill>
                <a:latin typeface="Arial" pitchFamily="34" charset="0"/>
                <a:cs typeface="Arial" pitchFamily="34" charset="0"/>
              </a:rPr>
              <a:t>Νομικό Πλαίσιο</a:t>
            </a:r>
            <a:endParaRPr lang="el-GR" sz="4400" dirty="0">
              <a:latin typeface="Arial" pitchFamily="34" charset="0"/>
              <a:cs typeface="Arial" pitchFamily="34" charset="0"/>
            </a:endParaRPr>
          </a:p>
        </p:txBody>
      </p:sp>
      <p:graphicFrame>
        <p:nvGraphicFramePr>
          <p:cNvPr id="3" name="2 - Διάγραμμα"/>
          <p:cNvGraphicFramePr/>
          <p:nvPr>
            <p:extLst>
              <p:ext uri="{D42A27DB-BD31-4B8C-83A1-F6EECF244321}">
                <p14:modId xmlns:p14="http://schemas.microsoft.com/office/powerpoint/2010/main" val="3278186710"/>
              </p:ext>
            </p:extLst>
          </p:nvPr>
        </p:nvGraphicFramePr>
        <p:xfrm>
          <a:off x="321978" y="692696"/>
          <a:ext cx="8502062" cy="597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6" name="AutoShape 2" descr="ΝΟΜΙΚΟ ΠΛΑΙΣΙΟ - ΕΝΔΟΟΙΚΟΓΕΝΕΙΑΚΗ ΒΙ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Tree>
    <p:extLst>
      <p:ext uri="{BB962C8B-B14F-4D97-AF65-F5344CB8AC3E}">
        <p14:creationId xmlns:p14="http://schemas.microsoft.com/office/powerpoint/2010/main" val="4576378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9144000" cy="6857999"/>
          </a:xfrm>
          <a:prstGeom prst="rect">
            <a:avLst/>
          </a:prstGeom>
          <a:blipFill>
            <a:blip r:embed="rId3" cstate="print"/>
            <a:stretch>
              <a:fillRect/>
            </a:stretch>
          </a:blipFill>
        </p:spPr>
        <p:txBody>
          <a:bodyPr wrap="square" lIns="0" tIns="0" rIns="0" bIns="0" rtlCol="0">
            <a:spAutoFit/>
          </a:bodyPr>
          <a:lstStyle/>
          <a:p>
            <a:endParaRPr dirty="0"/>
          </a:p>
        </p:txBody>
      </p:sp>
      <p:pic>
        <p:nvPicPr>
          <p:cNvPr id="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135" y="341420"/>
            <a:ext cx="8359336" cy="33843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6015" y="4111819"/>
            <a:ext cx="4023455" cy="2496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Ορθογώνιο 5"/>
          <p:cNvSpPr/>
          <p:nvPr/>
        </p:nvSpPr>
        <p:spPr>
          <a:xfrm>
            <a:off x="171351" y="4390475"/>
            <a:ext cx="4544664" cy="1938992"/>
          </a:xfrm>
          <a:prstGeom prst="rect">
            <a:avLst/>
          </a:prstGeom>
        </p:spPr>
        <p:txBody>
          <a:bodyPr wrap="square">
            <a:spAutoFit/>
          </a:bodyPr>
          <a:lstStyle/>
          <a:p>
            <a:pPr algn="ctr">
              <a:buFont typeface="Wingdings 3"/>
              <a:buNone/>
            </a:pPr>
            <a:r>
              <a:rPr lang="el-GR" sz="2000" dirty="0">
                <a:solidFill>
                  <a:schemeClr val="bg1"/>
                </a:solidFill>
                <a:latin typeface="Arial" pitchFamily="34" charset="0"/>
                <a:cs typeface="Arial" pitchFamily="34" charset="0"/>
              </a:rPr>
              <a:t>   </a:t>
            </a:r>
            <a:r>
              <a:rPr lang="el-GR" sz="2000" dirty="0">
                <a:latin typeface="Arial" pitchFamily="34" charset="0"/>
                <a:cs typeface="Arial" pitchFamily="34" charset="0"/>
              </a:rPr>
              <a:t>Ο συνδυασμός</a:t>
            </a:r>
          </a:p>
          <a:p>
            <a:pPr algn="ctr">
              <a:buFont typeface="Wingdings 3"/>
              <a:buNone/>
            </a:pPr>
            <a:endParaRPr lang="el-GR" sz="2000" dirty="0">
              <a:latin typeface="Arial" pitchFamily="34" charset="0"/>
              <a:cs typeface="Arial" pitchFamily="34" charset="0"/>
            </a:endParaRPr>
          </a:p>
          <a:p>
            <a:pPr algn="ctr">
              <a:buFont typeface="Wingdings 3"/>
              <a:buNone/>
            </a:pPr>
            <a:r>
              <a:rPr lang="el-GR" sz="2000" b="1" u="sng" dirty="0">
                <a:latin typeface="Arial" pitchFamily="34" charset="0"/>
                <a:cs typeface="Arial" pitchFamily="34" charset="0"/>
              </a:rPr>
              <a:t>φορτίο-διαδρομή</a:t>
            </a:r>
            <a:r>
              <a:rPr lang="el-GR" sz="2000" dirty="0">
                <a:latin typeface="Arial" pitchFamily="34" charset="0"/>
                <a:cs typeface="Arial" pitchFamily="34" charset="0"/>
              </a:rPr>
              <a:t> / </a:t>
            </a:r>
            <a:r>
              <a:rPr lang="el-GR" sz="2000" b="1" u="sng" dirty="0">
                <a:latin typeface="Arial" pitchFamily="34" charset="0"/>
                <a:cs typeface="Arial" pitchFamily="34" charset="0"/>
              </a:rPr>
              <a:t>όχημα-οδηγός</a:t>
            </a:r>
            <a:r>
              <a:rPr lang="el-GR" sz="2000" dirty="0">
                <a:latin typeface="Arial" pitchFamily="34" charset="0"/>
                <a:cs typeface="Arial" pitchFamily="34" charset="0"/>
              </a:rPr>
              <a:t> </a:t>
            </a:r>
          </a:p>
          <a:p>
            <a:pPr algn="ctr">
              <a:buFont typeface="Wingdings 3"/>
              <a:buNone/>
            </a:pPr>
            <a:r>
              <a:rPr lang="el-GR" sz="2000" dirty="0">
                <a:latin typeface="Arial" pitchFamily="34" charset="0"/>
                <a:cs typeface="Arial" pitchFamily="34" charset="0"/>
              </a:rPr>
              <a:t> </a:t>
            </a:r>
          </a:p>
          <a:p>
            <a:pPr algn="ctr">
              <a:buFont typeface="Wingdings 3"/>
              <a:buNone/>
            </a:pPr>
            <a:r>
              <a:rPr lang="el-GR" sz="2000" dirty="0">
                <a:latin typeface="Arial" pitchFamily="34" charset="0"/>
                <a:cs typeface="Arial" pitchFamily="34" charset="0"/>
              </a:rPr>
              <a:t>θα καθορίσει ποιο σύνολο κανόνων </a:t>
            </a:r>
          </a:p>
          <a:p>
            <a:pPr algn="ctr">
              <a:buFont typeface="Wingdings 3"/>
              <a:buNone/>
            </a:pPr>
            <a:r>
              <a:rPr lang="el-GR" sz="2000" dirty="0">
                <a:latin typeface="Arial" pitchFamily="34" charset="0"/>
                <a:cs typeface="Arial" pitchFamily="34" charset="0"/>
              </a:rPr>
              <a:t>θα εφαρμόσουμε</a:t>
            </a:r>
          </a:p>
        </p:txBody>
      </p:sp>
    </p:spTree>
    <p:extLst>
      <p:ext uri="{BB962C8B-B14F-4D97-AF65-F5344CB8AC3E}">
        <p14:creationId xmlns:p14="http://schemas.microsoft.com/office/powerpoint/2010/main" val="7540863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Ορθογώνιο 13">
            <a:extLst>
              <a:ext uri="{FF2B5EF4-FFF2-40B4-BE49-F238E27FC236}">
                <a16:creationId xmlns:a16="http://schemas.microsoft.com/office/drawing/2014/main" id="{15EC3C26-31BD-4120-87EB-FDE888CE60A2}"/>
              </a:ext>
            </a:extLst>
          </p:cNvPr>
          <p:cNvSpPr/>
          <p:nvPr/>
        </p:nvSpPr>
        <p:spPr>
          <a:xfrm>
            <a:off x="297239" y="836712"/>
            <a:ext cx="8595241" cy="5904656"/>
          </a:xfrm>
          <a:prstGeom prst="rect">
            <a:avLst/>
          </a:prstGeom>
          <a:solidFill>
            <a:schemeClr val="accent1">
              <a:lumMod val="75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5" name="Εικόνα 4">
            <a:extLst>
              <a:ext uri="{FF2B5EF4-FFF2-40B4-BE49-F238E27FC236}">
                <a16:creationId xmlns:a16="http://schemas.microsoft.com/office/drawing/2014/main" id="{41950EE6-722B-4D1D-90B2-274DDFFEC5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559" y="4626423"/>
            <a:ext cx="1514680" cy="1929815"/>
          </a:xfrm>
          <a:prstGeom prst="rect">
            <a:avLst/>
          </a:prstGeom>
        </p:spPr>
      </p:pic>
      <p:pic>
        <p:nvPicPr>
          <p:cNvPr id="7" name="Εικόνα 6">
            <a:extLst>
              <a:ext uri="{FF2B5EF4-FFF2-40B4-BE49-F238E27FC236}">
                <a16:creationId xmlns:a16="http://schemas.microsoft.com/office/drawing/2014/main" id="{E16F32A9-C41F-4043-B546-E87A8DB18C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7559" y="2243529"/>
            <a:ext cx="1514680" cy="2019573"/>
          </a:xfrm>
          <a:prstGeom prst="rect">
            <a:avLst/>
          </a:prstGeom>
        </p:spPr>
      </p:pic>
      <p:pic>
        <p:nvPicPr>
          <p:cNvPr id="9" name="Εικόνα 8">
            <a:extLst>
              <a:ext uri="{FF2B5EF4-FFF2-40B4-BE49-F238E27FC236}">
                <a16:creationId xmlns:a16="http://schemas.microsoft.com/office/drawing/2014/main" id="{111CA009-2BCE-4AE3-943B-4CCF6BCE35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8133" y="2243009"/>
            <a:ext cx="1705849" cy="4326429"/>
          </a:xfrm>
          <a:prstGeom prst="rect">
            <a:avLst/>
          </a:prstGeom>
        </p:spPr>
      </p:pic>
      <p:pic>
        <p:nvPicPr>
          <p:cNvPr id="11" name="Εικόνα 10">
            <a:extLst>
              <a:ext uri="{FF2B5EF4-FFF2-40B4-BE49-F238E27FC236}">
                <a16:creationId xmlns:a16="http://schemas.microsoft.com/office/drawing/2014/main" id="{B54C3801-97BC-4B97-90D1-2DD4214EF1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1103" y="2242360"/>
            <a:ext cx="1697133" cy="2448272"/>
          </a:xfrm>
          <a:prstGeom prst="rect">
            <a:avLst/>
          </a:prstGeom>
        </p:spPr>
      </p:pic>
      <p:pic>
        <p:nvPicPr>
          <p:cNvPr id="13" name="Εικόνα 12">
            <a:extLst>
              <a:ext uri="{FF2B5EF4-FFF2-40B4-BE49-F238E27FC236}">
                <a16:creationId xmlns:a16="http://schemas.microsoft.com/office/drawing/2014/main" id="{22D622FA-9CC0-4FEC-A454-6FE57EAA8B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4056277" y="4683543"/>
            <a:ext cx="1535501" cy="2334092"/>
          </a:xfrm>
          <a:prstGeom prst="rect">
            <a:avLst/>
          </a:prstGeom>
        </p:spPr>
      </p:pic>
      <p:cxnSp>
        <p:nvCxnSpPr>
          <p:cNvPr id="16" name="Ευθεία γραμμή σύνδεσης 15">
            <a:extLst>
              <a:ext uri="{FF2B5EF4-FFF2-40B4-BE49-F238E27FC236}">
                <a16:creationId xmlns:a16="http://schemas.microsoft.com/office/drawing/2014/main" id="{9B73A7FE-4A36-4886-AF71-D8C8722A8DA3}"/>
              </a:ext>
            </a:extLst>
          </p:cNvPr>
          <p:cNvCxnSpPr/>
          <p:nvPr/>
        </p:nvCxnSpPr>
        <p:spPr>
          <a:xfrm>
            <a:off x="3419872" y="836712"/>
            <a:ext cx="0" cy="59046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a:extLst>
              <a:ext uri="{FF2B5EF4-FFF2-40B4-BE49-F238E27FC236}">
                <a16:creationId xmlns:a16="http://schemas.microsoft.com/office/drawing/2014/main" id="{E5ED483A-CC95-4B04-B7DE-993195585DC4}"/>
              </a:ext>
            </a:extLst>
          </p:cNvPr>
          <p:cNvCxnSpPr>
            <a:cxnSpLocks/>
          </p:cNvCxnSpPr>
          <p:nvPr/>
        </p:nvCxnSpPr>
        <p:spPr>
          <a:xfrm>
            <a:off x="6228184" y="1628800"/>
            <a:ext cx="0" cy="5112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Ορθογώνιο 19">
            <a:extLst>
              <a:ext uri="{FF2B5EF4-FFF2-40B4-BE49-F238E27FC236}">
                <a16:creationId xmlns:a16="http://schemas.microsoft.com/office/drawing/2014/main" id="{A742F4EE-F782-472B-9B08-A3BA5B86FB32}"/>
              </a:ext>
            </a:extLst>
          </p:cNvPr>
          <p:cNvSpPr/>
          <p:nvPr/>
        </p:nvSpPr>
        <p:spPr>
          <a:xfrm>
            <a:off x="297239" y="138336"/>
            <a:ext cx="8595242" cy="698376"/>
          </a:xfrm>
          <a:prstGeom prst="rect">
            <a:avLst/>
          </a:prstGeom>
          <a:solidFill>
            <a:schemeClr val="accent1">
              <a:lumMod val="75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800" b="1" dirty="0">
                <a:ln w="22225">
                  <a:solidFill>
                    <a:schemeClr val="accent2"/>
                  </a:solidFill>
                  <a:prstDash val="solid"/>
                </a:ln>
                <a:solidFill>
                  <a:schemeClr val="tx1"/>
                </a:solidFill>
              </a:rPr>
              <a:t>ΣΥΝΟΔΕΥΤΙΚΑ   ΕΓΓΡΑΦΑ</a:t>
            </a:r>
          </a:p>
        </p:txBody>
      </p:sp>
      <p:sp>
        <p:nvSpPr>
          <p:cNvPr id="21" name="TextBox 20">
            <a:extLst>
              <a:ext uri="{FF2B5EF4-FFF2-40B4-BE49-F238E27FC236}">
                <a16:creationId xmlns:a16="http://schemas.microsoft.com/office/drawing/2014/main" id="{019A3FD4-4150-499E-9142-50D72D5C0C4C}"/>
              </a:ext>
            </a:extLst>
          </p:cNvPr>
          <p:cNvSpPr txBox="1"/>
          <p:nvPr/>
        </p:nvSpPr>
        <p:spPr>
          <a:xfrm>
            <a:off x="3759841" y="1841063"/>
            <a:ext cx="2155912" cy="369332"/>
          </a:xfrm>
          <a:prstGeom prst="rect">
            <a:avLst/>
          </a:prstGeom>
          <a:noFill/>
        </p:spPr>
        <p:txBody>
          <a:bodyPr wrap="square" rtlCol="0">
            <a:spAutoFit/>
          </a:bodyPr>
          <a:lstStyle/>
          <a:p>
            <a:pPr algn="ctr"/>
            <a:r>
              <a:rPr lang="el-GR" b="1" u="sng" dirty="0">
                <a:solidFill>
                  <a:schemeClr val="bg1"/>
                </a:solidFill>
              </a:rPr>
              <a:t>ΕΔΥΜ  (</a:t>
            </a:r>
            <a:r>
              <a:rPr lang="en-US" b="1" u="sng" dirty="0">
                <a:solidFill>
                  <a:schemeClr val="bg1"/>
                </a:solidFill>
              </a:rPr>
              <a:t>CEMT)</a:t>
            </a:r>
            <a:endParaRPr lang="el-GR" b="1" u="sng" dirty="0">
              <a:solidFill>
                <a:schemeClr val="bg1"/>
              </a:solidFill>
            </a:endParaRPr>
          </a:p>
        </p:txBody>
      </p:sp>
      <p:sp>
        <p:nvSpPr>
          <p:cNvPr id="22" name="TextBox 21">
            <a:extLst>
              <a:ext uri="{FF2B5EF4-FFF2-40B4-BE49-F238E27FC236}">
                <a16:creationId xmlns:a16="http://schemas.microsoft.com/office/drawing/2014/main" id="{4D49B57A-A951-4FF6-A023-5493C9005221}"/>
              </a:ext>
            </a:extLst>
          </p:cNvPr>
          <p:cNvSpPr txBox="1"/>
          <p:nvPr/>
        </p:nvSpPr>
        <p:spPr>
          <a:xfrm>
            <a:off x="467544" y="1844824"/>
            <a:ext cx="2812265" cy="369332"/>
          </a:xfrm>
          <a:prstGeom prst="rect">
            <a:avLst/>
          </a:prstGeom>
          <a:noFill/>
        </p:spPr>
        <p:txBody>
          <a:bodyPr wrap="square" rtlCol="0">
            <a:spAutoFit/>
          </a:bodyPr>
          <a:lstStyle/>
          <a:p>
            <a:pPr algn="ctr"/>
            <a:r>
              <a:rPr lang="el-GR" b="1" u="sng" dirty="0">
                <a:solidFill>
                  <a:schemeClr val="bg1"/>
                </a:solidFill>
              </a:rPr>
              <a:t>ΚΟΙΝΟΤΙΚΗ  ΑΔΕΙΑ</a:t>
            </a:r>
          </a:p>
        </p:txBody>
      </p:sp>
      <p:sp>
        <p:nvSpPr>
          <p:cNvPr id="23" name="TextBox 22">
            <a:extLst>
              <a:ext uri="{FF2B5EF4-FFF2-40B4-BE49-F238E27FC236}">
                <a16:creationId xmlns:a16="http://schemas.microsoft.com/office/drawing/2014/main" id="{B5163A6A-8C0E-4935-8930-B44DE9E1F50B}"/>
              </a:ext>
            </a:extLst>
          </p:cNvPr>
          <p:cNvSpPr txBox="1"/>
          <p:nvPr/>
        </p:nvSpPr>
        <p:spPr>
          <a:xfrm>
            <a:off x="6246288" y="1841063"/>
            <a:ext cx="2716224" cy="369332"/>
          </a:xfrm>
          <a:prstGeom prst="rect">
            <a:avLst/>
          </a:prstGeom>
          <a:noFill/>
        </p:spPr>
        <p:txBody>
          <a:bodyPr wrap="square" rtlCol="0">
            <a:spAutoFit/>
          </a:bodyPr>
          <a:lstStyle/>
          <a:p>
            <a:pPr algn="ctr"/>
            <a:r>
              <a:rPr lang="el-GR" b="1" u="sng" dirty="0">
                <a:solidFill>
                  <a:schemeClr val="bg1"/>
                </a:solidFill>
              </a:rPr>
              <a:t>ΑΔΕΙΑ  ΔΙΕΛΕΥΣΗΣ</a:t>
            </a:r>
          </a:p>
        </p:txBody>
      </p:sp>
      <p:sp>
        <p:nvSpPr>
          <p:cNvPr id="24" name="TextBox 23">
            <a:extLst>
              <a:ext uri="{FF2B5EF4-FFF2-40B4-BE49-F238E27FC236}">
                <a16:creationId xmlns:a16="http://schemas.microsoft.com/office/drawing/2014/main" id="{F5B0080E-AF4C-4F16-9724-D9F83BDB3253}"/>
              </a:ext>
            </a:extLst>
          </p:cNvPr>
          <p:cNvSpPr txBox="1"/>
          <p:nvPr/>
        </p:nvSpPr>
        <p:spPr>
          <a:xfrm>
            <a:off x="433610" y="4257092"/>
            <a:ext cx="2812265" cy="369332"/>
          </a:xfrm>
          <a:prstGeom prst="rect">
            <a:avLst/>
          </a:prstGeom>
          <a:noFill/>
        </p:spPr>
        <p:txBody>
          <a:bodyPr wrap="square" rtlCol="0">
            <a:spAutoFit/>
          </a:bodyPr>
          <a:lstStyle/>
          <a:p>
            <a:pPr algn="ctr"/>
            <a:r>
              <a:rPr lang="el-GR" b="1" u="sng" dirty="0">
                <a:solidFill>
                  <a:schemeClr val="bg1"/>
                </a:solidFill>
              </a:rPr>
              <a:t>ΒΕΒΑΙΩΣΗ  ΟΔΗΓΟΥ</a:t>
            </a:r>
          </a:p>
        </p:txBody>
      </p:sp>
      <p:cxnSp>
        <p:nvCxnSpPr>
          <p:cNvPr id="4" name="Ευθεία γραμμή σύνδεσης 3"/>
          <p:cNvCxnSpPr/>
          <p:nvPr/>
        </p:nvCxnSpPr>
        <p:spPr>
          <a:xfrm>
            <a:off x="323528" y="1628800"/>
            <a:ext cx="859524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3528" y="836712"/>
            <a:ext cx="3096344" cy="707886"/>
          </a:xfrm>
          <a:prstGeom prst="rect">
            <a:avLst/>
          </a:prstGeom>
          <a:noFill/>
        </p:spPr>
        <p:txBody>
          <a:bodyPr wrap="square" rtlCol="0">
            <a:spAutoFit/>
          </a:bodyPr>
          <a:lstStyle/>
          <a:p>
            <a:pPr algn="ctr"/>
            <a:r>
              <a:rPr lang="el-GR" sz="2400" b="1" u="sng" dirty="0">
                <a:solidFill>
                  <a:schemeClr val="bg1"/>
                </a:solidFill>
              </a:rPr>
              <a:t>ΕΝΤΟΣ</a:t>
            </a:r>
            <a:endParaRPr lang="el-GR" sz="1600" b="1" u="sng" dirty="0">
              <a:solidFill>
                <a:schemeClr val="bg1"/>
              </a:solidFill>
            </a:endParaRPr>
          </a:p>
          <a:p>
            <a:pPr algn="ctr"/>
            <a:r>
              <a:rPr lang="el-GR" sz="1600" b="1" dirty="0">
                <a:solidFill>
                  <a:schemeClr val="bg1"/>
                </a:solidFill>
              </a:rPr>
              <a:t>ΕΥΡΩΠΑΙΚΗΣ ΕΝΩΣΗΣ</a:t>
            </a:r>
          </a:p>
        </p:txBody>
      </p:sp>
      <p:sp>
        <p:nvSpPr>
          <p:cNvPr id="19" name="TextBox 18"/>
          <p:cNvSpPr txBox="1"/>
          <p:nvPr/>
        </p:nvSpPr>
        <p:spPr>
          <a:xfrm>
            <a:off x="3419872" y="821471"/>
            <a:ext cx="5472608" cy="707886"/>
          </a:xfrm>
          <a:prstGeom prst="rect">
            <a:avLst/>
          </a:prstGeom>
          <a:noFill/>
        </p:spPr>
        <p:txBody>
          <a:bodyPr wrap="square" rtlCol="0">
            <a:spAutoFit/>
          </a:bodyPr>
          <a:lstStyle/>
          <a:p>
            <a:pPr algn="ctr"/>
            <a:r>
              <a:rPr lang="el-GR" sz="2400" b="1" u="sng" dirty="0">
                <a:solidFill>
                  <a:schemeClr val="bg1"/>
                </a:solidFill>
              </a:rPr>
              <a:t>ΕΚΤΟΣ</a:t>
            </a:r>
            <a:endParaRPr lang="el-GR" sz="1600" b="1" u="sng" dirty="0">
              <a:solidFill>
                <a:schemeClr val="bg1"/>
              </a:solidFill>
            </a:endParaRPr>
          </a:p>
          <a:p>
            <a:pPr algn="ctr"/>
            <a:r>
              <a:rPr lang="el-GR" sz="1600" b="1" dirty="0">
                <a:solidFill>
                  <a:schemeClr val="bg1"/>
                </a:solidFill>
              </a:rPr>
              <a:t>ΕΥΡΩΠΑΙΚΗΣ ΕΝΩΣΗΣ</a:t>
            </a:r>
          </a:p>
        </p:txBody>
      </p:sp>
      <p:sp>
        <p:nvSpPr>
          <p:cNvPr id="28" name="27 - Έλλειψη"/>
          <p:cNvSpPr/>
          <p:nvPr/>
        </p:nvSpPr>
        <p:spPr>
          <a:xfrm>
            <a:off x="1691680" y="1700808"/>
            <a:ext cx="360040" cy="21602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1"/>
                </a:solidFill>
              </a:rPr>
              <a:t>1</a:t>
            </a:r>
          </a:p>
        </p:txBody>
      </p:sp>
      <p:sp>
        <p:nvSpPr>
          <p:cNvPr id="29" name="28 - Έλλειψη"/>
          <p:cNvSpPr/>
          <p:nvPr/>
        </p:nvSpPr>
        <p:spPr>
          <a:xfrm>
            <a:off x="4716016" y="1700808"/>
            <a:ext cx="360040" cy="21602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1"/>
                </a:solidFill>
              </a:rPr>
              <a:t>2</a:t>
            </a:r>
          </a:p>
        </p:txBody>
      </p:sp>
      <p:sp>
        <p:nvSpPr>
          <p:cNvPr id="30" name="29 - Έλλειψη"/>
          <p:cNvSpPr/>
          <p:nvPr/>
        </p:nvSpPr>
        <p:spPr>
          <a:xfrm>
            <a:off x="7452320" y="1700808"/>
            <a:ext cx="360040" cy="216024"/>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1"/>
                </a:solidFill>
              </a:rPr>
              <a:t>3</a:t>
            </a:r>
          </a:p>
        </p:txBody>
      </p:sp>
      <p:sp>
        <p:nvSpPr>
          <p:cNvPr id="31" name="TextBox 20">
            <a:extLst>
              <a:ext uri="{FF2B5EF4-FFF2-40B4-BE49-F238E27FC236}">
                <a16:creationId xmlns:a16="http://schemas.microsoft.com/office/drawing/2014/main" id="{019A3FD4-4150-499E-9142-50D72D5C0C4C}"/>
              </a:ext>
            </a:extLst>
          </p:cNvPr>
          <p:cNvSpPr txBox="1"/>
          <p:nvPr/>
        </p:nvSpPr>
        <p:spPr>
          <a:xfrm>
            <a:off x="3798615" y="4690632"/>
            <a:ext cx="2155912" cy="369332"/>
          </a:xfrm>
          <a:prstGeom prst="rect">
            <a:avLst/>
          </a:prstGeom>
          <a:noFill/>
        </p:spPr>
        <p:txBody>
          <a:bodyPr wrap="square" rtlCol="0">
            <a:spAutoFit/>
          </a:bodyPr>
          <a:lstStyle/>
          <a:p>
            <a:pPr algn="ctr"/>
            <a:r>
              <a:rPr lang="el-GR" b="1" u="sng" dirty="0">
                <a:solidFill>
                  <a:schemeClr val="bg1"/>
                </a:solidFill>
              </a:rPr>
              <a:t>ΒΙΒΛΙΟ  ΕΔΥΜ</a:t>
            </a:r>
          </a:p>
        </p:txBody>
      </p:sp>
    </p:spTree>
    <p:extLst>
      <p:ext uri="{BB962C8B-B14F-4D97-AF65-F5344CB8AC3E}">
        <p14:creationId xmlns:p14="http://schemas.microsoft.com/office/powerpoint/2010/main" val="1404246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504" y="188640"/>
            <a:ext cx="8928991" cy="1131720"/>
          </a:xfrm>
          <a:prstGeom prst="rect">
            <a:avLst/>
          </a:prstGeom>
        </p:spPr>
        <p:txBody>
          <a:bodyPr vert="horz" wrap="square" lIns="0" tIns="0" rIns="0" bIns="0" rtlCol="0">
            <a:spAutoFit/>
          </a:bodyPr>
          <a:lstStyle/>
          <a:p>
            <a:pPr marL="0" marR="0" algn="ctr">
              <a:lnSpc>
                <a:spcPts val="4407"/>
              </a:lnSpc>
              <a:spcBef>
                <a:spcPts val="0"/>
              </a:spcBef>
              <a:spcAft>
                <a:spcPts val="0"/>
              </a:spcAft>
            </a:pPr>
            <a:r>
              <a:rPr sz="4800" spc="-14" dirty="0">
                <a:solidFill>
                  <a:srgbClr val="000000"/>
                </a:solidFill>
                <a:latin typeface="NBOCUP+TimesNewRoman,Bold"/>
                <a:cs typeface="NBOCUP+TimesNewRoman,Bold"/>
              </a:rPr>
              <a:t>Κ</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Α</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Ν</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Ο</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Ν</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Ι</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Σ</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Μ</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Ο</a:t>
            </a:r>
            <a:r>
              <a:rPr lang="en-US" sz="4800" spc="-14" dirty="0">
                <a:solidFill>
                  <a:srgbClr val="000000"/>
                </a:solidFill>
                <a:latin typeface="NBOCUP+TimesNewRoman,Bold"/>
                <a:cs typeface="NBOCUP+TimesNewRoman,Bold"/>
              </a:rPr>
              <a:t> </a:t>
            </a:r>
            <a:r>
              <a:rPr sz="4800" spc="-14" dirty="0">
                <a:solidFill>
                  <a:srgbClr val="000000"/>
                </a:solidFill>
                <a:latin typeface="NBOCUP+TimesNewRoman,Bold"/>
                <a:cs typeface="NBOCUP+TimesNewRoman,Bold"/>
              </a:rPr>
              <a:t>Σ</a:t>
            </a:r>
            <a:r>
              <a:rPr sz="4800" spc="144" dirty="0">
                <a:solidFill>
                  <a:srgbClr val="000000"/>
                </a:solidFill>
                <a:latin typeface="NBOCUP+TimesNewRoman,Bold"/>
                <a:cs typeface="NBOCUP+TimesNewRoman,Bold"/>
              </a:rPr>
              <a:t> </a:t>
            </a:r>
            <a:endParaRPr lang="en-US" sz="4800" spc="144" dirty="0">
              <a:solidFill>
                <a:srgbClr val="000000"/>
              </a:solidFill>
              <a:latin typeface="NBOCUP+TimesNewRoman,Bold"/>
              <a:cs typeface="NBOCUP+TimesNewRoman,Bold"/>
            </a:endParaRPr>
          </a:p>
          <a:p>
            <a:pPr marL="0" marR="0" algn="ctr">
              <a:lnSpc>
                <a:spcPts val="4407"/>
              </a:lnSpc>
              <a:spcBef>
                <a:spcPts val="0"/>
              </a:spcBef>
              <a:spcAft>
                <a:spcPts val="0"/>
              </a:spcAft>
            </a:pPr>
            <a:r>
              <a:rPr sz="4800" spc="14" dirty="0">
                <a:solidFill>
                  <a:srgbClr val="000000"/>
                </a:solidFill>
                <a:latin typeface="NBOCUP+TimesNewRoman,Bold"/>
                <a:cs typeface="NBOCUP+TimesNewRoman,Bold"/>
              </a:rPr>
              <a:t>(ΕΚ)1072/2009</a:t>
            </a:r>
          </a:p>
        </p:txBody>
      </p:sp>
      <p:sp>
        <p:nvSpPr>
          <p:cNvPr id="4" name="object 4"/>
          <p:cNvSpPr txBox="1"/>
          <p:nvPr/>
        </p:nvSpPr>
        <p:spPr>
          <a:xfrm>
            <a:off x="1939101" y="1242736"/>
            <a:ext cx="5787423" cy="291995"/>
          </a:xfrm>
          <a:prstGeom prst="rect">
            <a:avLst/>
          </a:prstGeom>
        </p:spPr>
        <p:txBody>
          <a:bodyPr vert="horz" wrap="square" lIns="0" tIns="0" rIns="0" bIns="0" rtlCol="0">
            <a:spAutoFit/>
          </a:bodyPr>
          <a:lstStyle/>
          <a:p>
            <a:pPr marL="0" marR="0">
              <a:lnSpc>
                <a:spcPts val="1996"/>
              </a:lnSpc>
              <a:spcBef>
                <a:spcPts val="0"/>
              </a:spcBef>
              <a:spcAft>
                <a:spcPts val="0"/>
              </a:spcAft>
            </a:pPr>
            <a:r>
              <a:rPr sz="1800" dirty="0">
                <a:solidFill>
                  <a:srgbClr val="000000"/>
                </a:solidFill>
                <a:latin typeface="JJGKUJ+Times-Roman"/>
                <a:cs typeface="JJGKUJ+Times-Roman"/>
              </a:rPr>
              <a:t>[</a:t>
            </a:r>
            <a:r>
              <a:rPr sz="1800" spc="18" dirty="0">
                <a:solidFill>
                  <a:srgbClr val="000000"/>
                </a:solidFill>
                <a:latin typeface="BFTJPU+TimesNewRoman,Italic"/>
                <a:cs typeface="BFTJPU+TimesNewRoman,Italic"/>
              </a:rPr>
              <a:t>αντικατέστησε</a:t>
            </a:r>
            <a:r>
              <a:rPr sz="1800" spc="-180"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τους</a:t>
            </a:r>
            <a:r>
              <a:rPr sz="1800" spc="-62"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Κανονισμούς</a:t>
            </a:r>
            <a:r>
              <a:rPr sz="1800" spc="-137"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(ΕΟΚ) 881/92 </a:t>
            </a:r>
            <a:r>
              <a:rPr sz="1800" spc="34" dirty="0">
                <a:solidFill>
                  <a:srgbClr val="000000"/>
                </a:solidFill>
                <a:latin typeface="BFTJPU+TimesNewRoman,Italic"/>
                <a:cs typeface="BFTJPU+TimesNewRoman,Italic"/>
              </a:rPr>
              <a:t>και</a:t>
            </a:r>
            <a:r>
              <a:rPr sz="1800" spc="-85" dirty="0">
                <a:solidFill>
                  <a:srgbClr val="000000"/>
                </a:solidFill>
                <a:latin typeface="BFTJPU+TimesNewRoman,Italic"/>
                <a:cs typeface="BFTJPU+TimesNewRoman,Italic"/>
              </a:rPr>
              <a:t> </a:t>
            </a:r>
            <a:r>
              <a:rPr sz="1800" spc="-15" dirty="0">
                <a:solidFill>
                  <a:srgbClr val="000000"/>
                </a:solidFill>
                <a:latin typeface="BFTJPU+TimesNewRoman,Italic"/>
                <a:cs typeface="BFTJPU+TimesNewRoman,Italic"/>
              </a:rPr>
              <a:t>3118/93</a:t>
            </a:r>
            <a:r>
              <a:rPr sz="1800" dirty="0">
                <a:solidFill>
                  <a:srgbClr val="000000"/>
                </a:solidFill>
                <a:latin typeface="JJGKUJ+Times-Roman"/>
                <a:cs typeface="JJGKUJ+Times-Roman"/>
              </a:rPr>
              <a:t>]</a:t>
            </a:r>
          </a:p>
        </p:txBody>
      </p:sp>
      <p:sp>
        <p:nvSpPr>
          <p:cNvPr id="17" name="object 7"/>
          <p:cNvSpPr txBox="1"/>
          <p:nvPr/>
        </p:nvSpPr>
        <p:spPr>
          <a:xfrm>
            <a:off x="1939101" y="4789351"/>
            <a:ext cx="5446552" cy="205184"/>
          </a:xfrm>
          <a:prstGeom prst="rect">
            <a:avLst/>
          </a:prstGeom>
        </p:spPr>
        <p:txBody>
          <a:bodyPr vert="horz" wrap="square" lIns="0" tIns="0" rIns="0" bIns="0" rtlCol="0">
            <a:spAutoFit/>
          </a:bodyPr>
          <a:lstStyle/>
          <a:p>
            <a:pPr marL="0" marR="0" algn="ctr">
              <a:lnSpc>
                <a:spcPts val="1580"/>
              </a:lnSpc>
              <a:spcBef>
                <a:spcPts val="0"/>
              </a:spcBef>
              <a:spcAft>
                <a:spcPts val="0"/>
              </a:spcAft>
            </a:pPr>
            <a:r>
              <a:rPr sz="1450" spc="-33" dirty="0">
                <a:solidFill>
                  <a:srgbClr val="000000"/>
                </a:solidFill>
                <a:latin typeface="EJHQOT+Times-Bold"/>
                <a:cs typeface="EJHQOT+Times-Bold"/>
              </a:rPr>
              <a:t>[</a:t>
            </a:r>
            <a:r>
              <a:rPr sz="1450" dirty="0" err="1">
                <a:solidFill>
                  <a:srgbClr val="000000"/>
                </a:solidFill>
                <a:latin typeface="FARVDW+TimesNewRoman,BoldItalic"/>
                <a:cs typeface="FARVDW+TimesNewRoman,BoldItalic"/>
              </a:rPr>
              <a:t>άρθρο</a:t>
            </a:r>
            <a:r>
              <a:rPr sz="1450" spc="-180" dirty="0">
                <a:solidFill>
                  <a:srgbClr val="000000"/>
                </a:solidFill>
                <a:latin typeface="FARVDW+TimesNewRoman,BoldItalic"/>
                <a:cs typeface="FARVDW+TimesNewRoman,BoldItalic"/>
              </a:rPr>
              <a:t> </a:t>
            </a:r>
            <a:r>
              <a:rPr lang="el-GR" sz="1450" spc="11" dirty="0">
                <a:solidFill>
                  <a:srgbClr val="000000"/>
                </a:solidFill>
                <a:latin typeface="FARVDW+TimesNewRoman,BoldItalic"/>
                <a:cs typeface="FARVDW+TimesNewRoman,BoldItalic"/>
              </a:rPr>
              <a:t>1</a:t>
            </a:r>
            <a:r>
              <a:rPr sz="1450" spc="11" dirty="0">
                <a:solidFill>
                  <a:srgbClr val="000000"/>
                </a:solidFill>
                <a:latin typeface="FARVDW+TimesNewRoman,BoldItalic"/>
                <a:cs typeface="FARVDW+TimesNewRoman,BoldItalic"/>
              </a:rPr>
              <a:t>,</a:t>
            </a:r>
            <a:r>
              <a:rPr sz="1450" spc="-62" dirty="0">
                <a:solidFill>
                  <a:srgbClr val="000000"/>
                </a:solidFill>
                <a:latin typeface="FARVDW+TimesNewRoman,BoldItalic"/>
                <a:cs typeface="FARVDW+TimesNewRoman,BoldItalic"/>
              </a:rPr>
              <a:t> </a:t>
            </a:r>
            <a:r>
              <a:rPr sz="1450" dirty="0">
                <a:solidFill>
                  <a:srgbClr val="000000"/>
                </a:solidFill>
                <a:latin typeface="FARVDW+TimesNewRoman,BoldItalic"/>
                <a:cs typeface="FARVDW+TimesNewRoman,BoldItalic"/>
              </a:rPr>
              <a:t>παράγραφος</a:t>
            </a:r>
            <a:r>
              <a:rPr sz="1450" spc="-177" dirty="0">
                <a:solidFill>
                  <a:srgbClr val="000000"/>
                </a:solidFill>
                <a:latin typeface="FARVDW+TimesNewRoman,BoldItalic"/>
                <a:cs typeface="FARVDW+TimesNewRoman,BoldItalic"/>
              </a:rPr>
              <a:t> </a:t>
            </a:r>
            <a:r>
              <a:rPr sz="1450" spc="11" dirty="0">
                <a:solidFill>
                  <a:srgbClr val="000000"/>
                </a:solidFill>
                <a:latin typeface="FARVDW+TimesNewRoman,BoldItalic"/>
                <a:cs typeface="FARVDW+TimesNewRoman,BoldItalic"/>
              </a:rPr>
              <a:t>1,</a:t>
            </a:r>
            <a:r>
              <a:rPr sz="1450" spc="-137" dirty="0">
                <a:solidFill>
                  <a:srgbClr val="000000"/>
                </a:solidFill>
                <a:latin typeface="FARVDW+TimesNewRoman,BoldItalic"/>
                <a:cs typeface="FARVDW+TimesNewRoman,BoldItalic"/>
              </a:rPr>
              <a:t> </a:t>
            </a:r>
            <a:r>
              <a:rPr sz="1450" spc="-10" dirty="0">
                <a:solidFill>
                  <a:srgbClr val="000000"/>
                </a:solidFill>
                <a:latin typeface="FARVDW+TimesNewRoman,BoldItalic"/>
                <a:cs typeface="FARVDW+TimesNewRoman,BoldItalic"/>
              </a:rPr>
              <a:t>Κανονισμού</a:t>
            </a:r>
            <a:r>
              <a:rPr lang="el-GR" sz="1450" spc="-10" dirty="0">
                <a:solidFill>
                  <a:srgbClr val="000000"/>
                </a:solidFill>
                <a:latin typeface="FARVDW+TimesNewRoman,BoldItalic"/>
                <a:cs typeface="FARVDW+TimesNewRoman,BoldItalic"/>
              </a:rPr>
              <a:t> (Γενικές διατάξεις)</a:t>
            </a:r>
            <a:r>
              <a:rPr sz="1450" dirty="0">
                <a:solidFill>
                  <a:srgbClr val="000000"/>
                </a:solidFill>
                <a:latin typeface="EJHQOT+Times-Bold"/>
                <a:cs typeface="EJHQOT+Times-Bold"/>
              </a:rPr>
              <a:t>]</a:t>
            </a:r>
          </a:p>
        </p:txBody>
      </p:sp>
      <p:sp>
        <p:nvSpPr>
          <p:cNvPr id="8" name="TextBox 7">
            <a:extLst>
              <a:ext uri="{FF2B5EF4-FFF2-40B4-BE49-F238E27FC236}">
                <a16:creationId xmlns:a16="http://schemas.microsoft.com/office/drawing/2014/main" id="{6ED2E3F2-18BD-C05F-0DCC-7AB9659ACD68}"/>
              </a:ext>
            </a:extLst>
          </p:cNvPr>
          <p:cNvSpPr txBox="1"/>
          <p:nvPr/>
        </p:nvSpPr>
        <p:spPr>
          <a:xfrm>
            <a:off x="359532" y="4891943"/>
            <a:ext cx="8424936" cy="1815882"/>
          </a:xfrm>
          <a:prstGeom prst="rect">
            <a:avLst/>
          </a:prstGeom>
          <a:noFill/>
        </p:spPr>
        <p:txBody>
          <a:bodyPr wrap="square" rtlCol="0">
            <a:spAutoFit/>
          </a:bodyPr>
          <a:lstStyle/>
          <a:p>
            <a:pPr algn="ctr"/>
            <a:r>
              <a:rPr lang="el-GR" sz="2800" spc="-28" dirty="0">
                <a:solidFill>
                  <a:srgbClr val="000000"/>
                </a:solidFill>
                <a:cs typeface="Times New Roman" panose="020F0502020204030204" pitchFamily="18" charset="0"/>
              </a:rPr>
              <a:t>Ο παρών κανονισμός εφαρμόζεται στις διεθνείς οδικές εμπορευματικές μεταφορές που εκτελούνται για λογαριασμό τρίτου για τις διαδρομές που πραγματοποιούνται στο έδαφος της Κοινότητας.</a:t>
            </a:r>
            <a:endParaRPr lang="el-GR" sz="2800" dirty="0"/>
          </a:p>
        </p:txBody>
      </p:sp>
      <p:sp>
        <p:nvSpPr>
          <p:cNvPr id="9" name="TextBox 8">
            <a:extLst>
              <a:ext uri="{FF2B5EF4-FFF2-40B4-BE49-F238E27FC236}">
                <a16:creationId xmlns:a16="http://schemas.microsoft.com/office/drawing/2014/main" id="{5A01674D-6435-F237-C72A-07C32D2F171E}"/>
              </a:ext>
            </a:extLst>
          </p:cNvPr>
          <p:cNvSpPr txBox="1"/>
          <p:nvPr/>
        </p:nvSpPr>
        <p:spPr>
          <a:xfrm>
            <a:off x="2286113" y="4498246"/>
            <a:ext cx="4752528" cy="342401"/>
          </a:xfrm>
          <a:prstGeom prst="rect">
            <a:avLst/>
          </a:prstGeom>
          <a:noFill/>
        </p:spPr>
        <p:txBody>
          <a:bodyPr wrap="square" rtlCol="0">
            <a:spAutoFit/>
          </a:bodyPr>
          <a:lstStyle/>
          <a:p>
            <a:pPr algn="ctr">
              <a:lnSpc>
                <a:spcPts val="1580"/>
              </a:lnSpc>
            </a:pPr>
            <a:r>
              <a:rPr lang="el-GR" sz="3200" spc="-41">
                <a:solidFill>
                  <a:srgbClr val="000000"/>
                </a:solidFill>
                <a:latin typeface="NBOCUP+TimesNewRoman,Bold"/>
                <a:cs typeface="NBOCUP+TimesNewRoman,Bold"/>
              </a:rPr>
              <a:t>ΠΕΔΙΟ   ΕΦΑΡΜΟΓΗΣ</a:t>
            </a:r>
            <a:endParaRPr lang="el-GR" sz="3200" spc="-41" dirty="0">
              <a:solidFill>
                <a:srgbClr val="000000"/>
              </a:solidFill>
              <a:latin typeface="NBOCUP+TimesNewRoman,Bold"/>
              <a:cs typeface="NBOCUP+TimesNewRoman,Bold"/>
            </a:endParaRPr>
          </a:p>
        </p:txBody>
      </p:sp>
      <p:sp>
        <p:nvSpPr>
          <p:cNvPr id="10" name="TextBox 9">
            <a:extLst>
              <a:ext uri="{FF2B5EF4-FFF2-40B4-BE49-F238E27FC236}">
                <a16:creationId xmlns:a16="http://schemas.microsoft.com/office/drawing/2014/main" id="{4544FF35-8D1B-DCBA-3C44-FD588B94EC3E}"/>
              </a:ext>
            </a:extLst>
          </p:cNvPr>
          <p:cNvSpPr txBox="1"/>
          <p:nvPr/>
        </p:nvSpPr>
        <p:spPr>
          <a:xfrm>
            <a:off x="359532" y="1391367"/>
            <a:ext cx="8532948" cy="2308324"/>
          </a:xfrm>
          <a:prstGeom prst="rect">
            <a:avLst/>
          </a:prstGeom>
          <a:noFill/>
        </p:spPr>
        <p:txBody>
          <a:bodyPr wrap="square" rtlCol="0">
            <a:spAutoFit/>
          </a:bodyPr>
          <a:lstStyle/>
          <a:p>
            <a:pPr algn="ctr"/>
            <a:r>
              <a:rPr lang="el-GR" sz="3600" b="1" dirty="0">
                <a:solidFill>
                  <a:srgbClr val="000000"/>
                </a:solidFill>
                <a:latin typeface="Times New Roman" panose="02020603050405020304" pitchFamily="18" charset="0"/>
                <a:cs typeface="Times New Roman" panose="02020603050405020304" pitchFamily="18" charset="0"/>
              </a:rPr>
              <a:t>« </a:t>
            </a:r>
            <a:r>
              <a:rPr lang="el-GR" sz="3600" b="1" spc="-27" dirty="0">
                <a:solidFill>
                  <a:srgbClr val="000000"/>
                </a:solidFill>
                <a:latin typeface="Times New Roman" panose="02020603050405020304" pitchFamily="18" charset="0"/>
                <a:cs typeface="Times New Roman" panose="02020603050405020304" pitchFamily="18" charset="0"/>
              </a:rPr>
              <a:t>Γενικά</a:t>
            </a:r>
            <a:r>
              <a:rPr lang="el-GR" sz="3600" b="1" spc="149"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ρυθμίζει</a:t>
            </a:r>
            <a:r>
              <a:rPr lang="el-GR" sz="3600" b="1" spc="-30" dirty="0">
                <a:solidFill>
                  <a:srgbClr val="000000"/>
                </a:solidFill>
                <a:latin typeface="Times New Roman" panose="02020603050405020304" pitchFamily="18" charset="0"/>
                <a:cs typeface="Times New Roman" panose="02020603050405020304" pitchFamily="18" charset="0"/>
              </a:rPr>
              <a:t> </a:t>
            </a:r>
            <a:r>
              <a:rPr lang="el-GR" sz="3600" b="1" spc="-10" dirty="0">
                <a:solidFill>
                  <a:srgbClr val="000000"/>
                </a:solidFill>
                <a:latin typeface="Times New Roman" panose="02020603050405020304" pitchFamily="18" charset="0"/>
                <a:cs typeface="Times New Roman" panose="02020603050405020304" pitchFamily="18" charset="0"/>
              </a:rPr>
              <a:t>τους</a:t>
            </a:r>
            <a:r>
              <a:rPr lang="el-GR" sz="3600" b="1" spc="79"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όρους</a:t>
            </a:r>
            <a:r>
              <a:rPr lang="el-GR" sz="3600" b="1" spc="72"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πρόσβασης</a:t>
            </a:r>
            <a:r>
              <a:rPr lang="el-GR" sz="3600" b="1" spc="-85" dirty="0">
                <a:solidFill>
                  <a:srgbClr val="000000"/>
                </a:solidFill>
                <a:latin typeface="Times New Roman" panose="02020603050405020304" pitchFamily="18" charset="0"/>
                <a:cs typeface="Times New Roman" panose="02020603050405020304" pitchFamily="18" charset="0"/>
              </a:rPr>
              <a:t> </a:t>
            </a:r>
            <a:r>
              <a:rPr lang="el-GR" sz="3600" b="1" spc="-20" dirty="0">
                <a:solidFill>
                  <a:srgbClr val="000000"/>
                </a:solidFill>
                <a:latin typeface="Times New Roman" panose="02020603050405020304" pitchFamily="18" charset="0"/>
                <a:cs typeface="Times New Roman" panose="02020603050405020304" pitchFamily="18" charset="0"/>
              </a:rPr>
              <a:t>των</a:t>
            </a:r>
            <a:r>
              <a:rPr lang="el-GR" sz="3600" b="1" spc="115" dirty="0">
                <a:solidFill>
                  <a:srgbClr val="000000"/>
                </a:solidFill>
                <a:latin typeface="Times New Roman" panose="02020603050405020304" pitchFamily="18" charset="0"/>
                <a:cs typeface="Times New Roman" panose="02020603050405020304" pitchFamily="18" charset="0"/>
              </a:rPr>
              <a:t> </a:t>
            </a:r>
            <a:r>
              <a:rPr lang="el-GR" sz="3600" b="1" spc="-28" dirty="0">
                <a:solidFill>
                  <a:srgbClr val="000000"/>
                </a:solidFill>
                <a:latin typeface="Times New Roman" panose="02020603050405020304" pitchFamily="18" charset="0"/>
                <a:cs typeface="Times New Roman" panose="02020603050405020304" pitchFamily="18" charset="0"/>
              </a:rPr>
              <a:t>κοινοτικών</a:t>
            </a:r>
            <a:r>
              <a:rPr lang="el-GR" sz="3600" b="1" spc="199"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μεταφορέων</a:t>
            </a:r>
            <a:r>
              <a:rPr lang="el-GR" sz="3600" b="1" spc="-56"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στην</a:t>
            </a:r>
            <a:r>
              <a:rPr lang="el-GR" sz="3600" b="1" spc="20"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αγορά</a:t>
            </a:r>
            <a:r>
              <a:rPr lang="el-GR" sz="3600" b="1" spc="-18" dirty="0">
                <a:solidFill>
                  <a:srgbClr val="000000"/>
                </a:solidFill>
                <a:latin typeface="Times New Roman" panose="02020603050405020304" pitchFamily="18" charset="0"/>
                <a:cs typeface="Times New Roman" panose="02020603050405020304" pitchFamily="18" charset="0"/>
              </a:rPr>
              <a:t> </a:t>
            </a:r>
            <a:r>
              <a:rPr lang="el-GR" sz="3600" b="1" spc="-20" dirty="0">
                <a:solidFill>
                  <a:srgbClr val="000000"/>
                </a:solidFill>
                <a:latin typeface="Times New Roman" panose="02020603050405020304" pitchFamily="18" charset="0"/>
                <a:cs typeface="Times New Roman" panose="02020603050405020304" pitchFamily="18" charset="0"/>
              </a:rPr>
              <a:t>των </a:t>
            </a:r>
            <a:r>
              <a:rPr lang="el-GR" sz="3600" b="1" dirty="0">
                <a:solidFill>
                  <a:srgbClr val="000000"/>
                </a:solidFill>
                <a:latin typeface="Times New Roman" panose="02020603050405020304" pitchFamily="18" charset="0"/>
                <a:cs typeface="Times New Roman" panose="02020603050405020304" pitchFamily="18" charset="0"/>
              </a:rPr>
              <a:t>διεθνών</a:t>
            </a:r>
            <a:r>
              <a:rPr lang="el-GR" sz="3600" b="1" spc="104"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μεταφορών</a:t>
            </a:r>
            <a:r>
              <a:rPr lang="el-GR" sz="3600" b="1" spc="-58" dirty="0">
                <a:solidFill>
                  <a:srgbClr val="000000"/>
                </a:solidFill>
                <a:latin typeface="Times New Roman" panose="02020603050405020304" pitchFamily="18" charset="0"/>
                <a:cs typeface="Times New Roman" panose="02020603050405020304" pitchFamily="18" charset="0"/>
              </a:rPr>
              <a:t> </a:t>
            </a:r>
            <a:r>
              <a:rPr lang="el-GR" sz="3600" b="1" spc="-60" dirty="0">
                <a:solidFill>
                  <a:srgbClr val="000000"/>
                </a:solidFill>
                <a:latin typeface="Times New Roman" panose="02020603050405020304" pitchFamily="18" charset="0"/>
                <a:cs typeface="Times New Roman" panose="02020603050405020304" pitchFamily="18" charset="0"/>
              </a:rPr>
              <a:t>και</a:t>
            </a:r>
            <a:r>
              <a:rPr lang="el-GR" sz="3600" b="1" spc="104" dirty="0">
                <a:solidFill>
                  <a:srgbClr val="000000"/>
                </a:solidFill>
                <a:latin typeface="Times New Roman" panose="02020603050405020304" pitchFamily="18" charset="0"/>
                <a:cs typeface="Times New Roman" panose="02020603050405020304" pitchFamily="18" charset="0"/>
              </a:rPr>
              <a:t> </a:t>
            </a:r>
            <a:r>
              <a:rPr lang="el-GR" sz="3600" b="1" spc="-10" dirty="0">
                <a:solidFill>
                  <a:srgbClr val="000000"/>
                </a:solidFill>
                <a:latin typeface="Times New Roman" panose="02020603050405020304" pitchFamily="18" charset="0"/>
                <a:cs typeface="Times New Roman" panose="02020603050405020304" pitchFamily="18" charset="0"/>
              </a:rPr>
              <a:t>τους</a:t>
            </a:r>
            <a:r>
              <a:rPr lang="el-GR" sz="3600" b="1" spc="79"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όρους</a:t>
            </a:r>
            <a:r>
              <a:rPr lang="el-GR" sz="3600" b="1" spc="72" dirty="0">
                <a:solidFill>
                  <a:srgbClr val="000000"/>
                </a:solidFill>
                <a:latin typeface="Times New Roman" panose="02020603050405020304" pitchFamily="18" charset="0"/>
                <a:cs typeface="Times New Roman" panose="02020603050405020304" pitchFamily="18" charset="0"/>
              </a:rPr>
              <a:t> </a:t>
            </a:r>
            <a:r>
              <a:rPr lang="el-GR" sz="3600" b="1" spc="-14" dirty="0">
                <a:solidFill>
                  <a:srgbClr val="000000"/>
                </a:solidFill>
                <a:latin typeface="Times New Roman" panose="02020603050405020304" pitchFamily="18" charset="0"/>
                <a:cs typeface="Times New Roman" panose="02020603050405020304" pitchFamily="18" charset="0"/>
              </a:rPr>
              <a:t>διενέργειας</a:t>
            </a:r>
            <a:r>
              <a:rPr lang="el-GR" sz="3600" b="1" spc="157" dirty="0">
                <a:solidFill>
                  <a:srgbClr val="000000"/>
                </a:solidFill>
                <a:latin typeface="Times New Roman" panose="02020603050405020304" pitchFamily="18" charset="0"/>
                <a:cs typeface="Times New Roman" panose="02020603050405020304" pitchFamily="18" charset="0"/>
              </a:rPr>
              <a:t> </a:t>
            </a:r>
            <a:r>
              <a:rPr lang="el-GR" sz="3600" b="1" dirty="0" err="1">
                <a:solidFill>
                  <a:srgbClr val="000000"/>
                </a:solidFill>
                <a:latin typeface="Times New Roman" panose="02020603050405020304" pitchFamily="18" charset="0"/>
                <a:cs typeface="Times New Roman" panose="02020603050405020304" pitchFamily="18" charset="0"/>
              </a:rPr>
              <a:t>ενδομεταφορών</a:t>
            </a:r>
            <a:r>
              <a:rPr lang="el-GR" sz="3600" b="1" spc="20" dirty="0">
                <a:solidFill>
                  <a:srgbClr val="000000"/>
                </a:solidFill>
                <a:latin typeface="Times New Roman" panose="02020603050405020304" pitchFamily="18" charset="0"/>
                <a:cs typeface="Times New Roman" panose="02020603050405020304" pitchFamily="18" charset="0"/>
              </a:rPr>
              <a:t> </a:t>
            </a:r>
            <a:r>
              <a:rPr lang="el-GR" sz="3600" b="1" dirty="0">
                <a:solidFill>
                  <a:srgbClr val="000000"/>
                </a:solidFill>
                <a:latin typeface="Times New Roman" panose="02020603050405020304" pitchFamily="18" charset="0"/>
                <a:cs typeface="Times New Roman" panose="02020603050405020304" pitchFamily="18" charset="0"/>
              </a:rPr>
              <a:t>»</a:t>
            </a:r>
          </a:p>
        </p:txBody>
      </p:sp>
      <p:sp>
        <p:nvSpPr>
          <p:cNvPr id="2" name="Οβάλ 1">
            <a:extLst>
              <a:ext uri="{FF2B5EF4-FFF2-40B4-BE49-F238E27FC236}">
                <a16:creationId xmlns:a16="http://schemas.microsoft.com/office/drawing/2014/main" id="{841BB978-E441-DCAF-681C-958627D219A5}"/>
              </a:ext>
            </a:extLst>
          </p:cNvPr>
          <p:cNvSpPr/>
          <p:nvPr/>
        </p:nvSpPr>
        <p:spPr>
          <a:xfrm>
            <a:off x="96494" y="111016"/>
            <a:ext cx="1512168" cy="1131720"/>
          </a:xfrm>
          <a:prstGeom prst="ellipse">
            <a:avLst/>
          </a:prstGeom>
          <a:solidFill>
            <a:srgbClr val="FFC000"/>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6600" b="1" dirty="0">
                <a:solidFill>
                  <a:schemeClr val="bg1"/>
                </a:solidFill>
              </a:rPr>
              <a:t>1</a:t>
            </a:r>
          </a:p>
        </p:txBody>
      </p:sp>
    </p:spTree>
    <p:extLst>
      <p:ext uri="{BB962C8B-B14F-4D97-AF65-F5344CB8AC3E}">
        <p14:creationId xmlns:p14="http://schemas.microsoft.com/office/powerpoint/2010/main" val="32145879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περιεχομένου"/>
          <p:cNvSpPr>
            <a:spLocks noGrp="1"/>
          </p:cNvSpPr>
          <p:nvPr>
            <p:ph idx="1"/>
          </p:nvPr>
        </p:nvSpPr>
        <p:spPr/>
        <p:txBody>
          <a:bodyPr>
            <a:normAutofit fontScale="92500" lnSpcReduction="10000"/>
          </a:bodyPr>
          <a:lstStyle/>
          <a:p>
            <a:r>
              <a:rPr lang="el-GR" dirty="0">
                <a:solidFill>
                  <a:schemeClr val="bg1"/>
                </a:solidFill>
              </a:rPr>
              <a:t>Το κράτος μέλος εγκατάστασης χορηγεί:</a:t>
            </a:r>
          </a:p>
          <a:p>
            <a:pPr lvl="1"/>
            <a:r>
              <a:rPr lang="el-GR" u="sng" dirty="0">
                <a:solidFill>
                  <a:schemeClr val="bg1"/>
                </a:solidFill>
              </a:rPr>
              <a:t>Πρωτότυπο</a:t>
            </a:r>
            <a:r>
              <a:rPr lang="el-GR" dirty="0">
                <a:solidFill>
                  <a:schemeClr val="bg1"/>
                </a:solidFill>
              </a:rPr>
              <a:t> Κοινοτικής Άδειας </a:t>
            </a:r>
          </a:p>
          <a:p>
            <a:pPr lvl="1">
              <a:buNone/>
            </a:pPr>
            <a:r>
              <a:rPr lang="el-GR" dirty="0">
                <a:solidFill>
                  <a:schemeClr val="bg1"/>
                </a:solidFill>
              </a:rPr>
              <a:t>    (φυλάσσεται από το μεταφορέα)</a:t>
            </a:r>
          </a:p>
          <a:p>
            <a:pPr lvl="1">
              <a:buNone/>
            </a:pPr>
            <a:endParaRPr lang="el-GR" dirty="0">
              <a:solidFill>
                <a:schemeClr val="bg1"/>
              </a:solidFill>
            </a:endParaRPr>
          </a:p>
          <a:p>
            <a:pPr lvl="1"/>
            <a:r>
              <a:rPr lang="el-GR" dirty="0">
                <a:solidFill>
                  <a:schemeClr val="bg1"/>
                </a:solidFill>
              </a:rPr>
              <a:t>Επικυρωμένα </a:t>
            </a:r>
            <a:r>
              <a:rPr lang="el-GR" u="sng" dirty="0">
                <a:solidFill>
                  <a:schemeClr val="bg1"/>
                </a:solidFill>
              </a:rPr>
              <a:t>αντίγραφα</a:t>
            </a:r>
            <a:r>
              <a:rPr lang="el-GR" dirty="0">
                <a:solidFill>
                  <a:schemeClr val="bg1"/>
                </a:solidFill>
              </a:rPr>
              <a:t> Κοινοτικής Άδειας </a:t>
            </a:r>
          </a:p>
          <a:p>
            <a:pPr lvl="1" algn="just">
              <a:buNone/>
            </a:pPr>
            <a:r>
              <a:rPr lang="el-GR" dirty="0">
                <a:solidFill>
                  <a:schemeClr val="bg1"/>
                </a:solidFill>
              </a:rPr>
              <a:t>    (αντίστοιχα με τον αριθμό των οχημάτων που διαθέτει ο κάτοχος της Κοινοτικής Άδειας/ φυλάσσεται ένα αντίγραφο σε κάθε όχημα)</a:t>
            </a:r>
          </a:p>
          <a:p>
            <a:pPr lvl="1">
              <a:buNone/>
            </a:pPr>
            <a:endParaRPr lang="el-GR" dirty="0">
              <a:solidFill>
                <a:schemeClr val="bg1"/>
              </a:solidFill>
            </a:endParaRPr>
          </a:p>
          <a:p>
            <a:r>
              <a:rPr lang="el-GR" dirty="0">
                <a:solidFill>
                  <a:schemeClr val="bg1"/>
                </a:solidFill>
              </a:rPr>
              <a:t>Διάρκεια ισχύος:</a:t>
            </a:r>
          </a:p>
          <a:p>
            <a:pPr lvl="1"/>
            <a:r>
              <a:rPr lang="el-GR" dirty="0">
                <a:solidFill>
                  <a:schemeClr val="bg1"/>
                </a:solidFill>
              </a:rPr>
              <a:t>Έως 10 έτη, ανανεώσιμη</a:t>
            </a:r>
          </a:p>
          <a:p>
            <a:pPr lvl="1"/>
            <a:r>
              <a:rPr lang="el-GR" dirty="0">
                <a:solidFill>
                  <a:schemeClr val="bg1"/>
                </a:solidFill>
              </a:rPr>
              <a:t>Για την Ελλάδα 5 έτη ανανεώσιμη</a:t>
            </a:r>
          </a:p>
          <a:p>
            <a:pPr lvl="1">
              <a:buNone/>
            </a:pPr>
            <a:endParaRPr lang="el-GR" dirty="0">
              <a:solidFill>
                <a:schemeClr val="bg1"/>
              </a:solidFill>
            </a:endParaRPr>
          </a:p>
        </p:txBody>
      </p:sp>
      <p:sp>
        <p:nvSpPr>
          <p:cNvPr id="5" name="object 3"/>
          <p:cNvSpPr txBox="1"/>
          <p:nvPr/>
        </p:nvSpPr>
        <p:spPr>
          <a:xfrm>
            <a:off x="2169796" y="352213"/>
            <a:ext cx="4883594" cy="597857"/>
          </a:xfrm>
          <a:prstGeom prst="rect">
            <a:avLst/>
          </a:prstGeom>
        </p:spPr>
        <p:txBody>
          <a:bodyPr vert="horz" wrap="square" lIns="0" tIns="0" rIns="0" bIns="0" rtlCol="0">
            <a:spAutoFit/>
          </a:bodyPr>
          <a:lstStyle/>
          <a:p>
            <a:pPr marL="0" marR="0">
              <a:lnSpc>
                <a:spcPts val="4407"/>
              </a:lnSpc>
              <a:spcBef>
                <a:spcPts val="0"/>
              </a:spcBef>
              <a:spcAft>
                <a:spcPts val="0"/>
              </a:spcAft>
            </a:pPr>
            <a:r>
              <a:rPr sz="4000" spc="-21" dirty="0">
                <a:solidFill>
                  <a:srgbClr val="000000"/>
                </a:solidFill>
                <a:latin typeface="NBOCUP+TimesNewRoman,Bold"/>
                <a:cs typeface="NBOCUP+TimesNewRoman,Bold"/>
              </a:rPr>
              <a:t>ΚΟΙΝΟΤΙΚΗ</a:t>
            </a:r>
            <a:r>
              <a:rPr sz="4000" spc="-176" dirty="0">
                <a:solidFill>
                  <a:srgbClr val="000000"/>
                </a:solidFill>
                <a:latin typeface="NBOCUP+TimesNewRoman,Bold"/>
                <a:cs typeface="NBOCUP+TimesNewRoman,Bold"/>
              </a:rPr>
              <a:t> </a:t>
            </a:r>
            <a:r>
              <a:rPr sz="4000" spc="-23" dirty="0">
                <a:solidFill>
                  <a:srgbClr val="000000"/>
                </a:solidFill>
                <a:latin typeface="NBOCUP+TimesNewRoman,Bold"/>
                <a:cs typeface="NBOCUP+TimesNewRoman,Bold"/>
              </a:rPr>
              <a:t>ΑΔΕΙΑ</a:t>
            </a:r>
          </a:p>
        </p:txBody>
      </p:sp>
      <p:sp>
        <p:nvSpPr>
          <p:cNvPr id="6" name="object 4"/>
          <p:cNvSpPr txBox="1"/>
          <p:nvPr/>
        </p:nvSpPr>
        <p:spPr>
          <a:xfrm>
            <a:off x="2922893" y="939075"/>
            <a:ext cx="3375320" cy="259963"/>
          </a:xfrm>
          <a:prstGeom prst="rect">
            <a:avLst/>
          </a:prstGeom>
        </p:spPr>
        <p:txBody>
          <a:bodyPr vert="horz" wrap="square" lIns="0" tIns="0" rIns="0" bIns="0" rtlCol="0">
            <a:spAutoFit/>
          </a:bodyPr>
          <a:lstStyle/>
          <a:p>
            <a:pPr marL="0" marR="0">
              <a:lnSpc>
                <a:spcPts val="1746"/>
              </a:lnSpc>
              <a:spcBef>
                <a:spcPts val="0"/>
              </a:spcBef>
              <a:spcAft>
                <a:spcPts val="0"/>
              </a:spcAft>
            </a:pPr>
            <a:r>
              <a:rPr sz="1600" dirty="0">
                <a:solidFill>
                  <a:srgbClr val="000000"/>
                </a:solidFill>
                <a:latin typeface="EJHQOT+Times-Bold"/>
                <a:cs typeface="EJHQOT+Times-Bold"/>
              </a:rPr>
              <a:t>[</a:t>
            </a:r>
            <a:r>
              <a:rPr sz="1600" dirty="0">
                <a:solidFill>
                  <a:srgbClr val="000000"/>
                </a:solidFill>
                <a:latin typeface="FARVDW+TimesNewRoman,BoldItalic"/>
                <a:cs typeface="FARVDW+TimesNewRoman,BoldItalic"/>
              </a:rPr>
              <a:t>άρθρο 4 </a:t>
            </a:r>
            <a:r>
              <a:rPr sz="1600" spc="-28" dirty="0">
                <a:solidFill>
                  <a:srgbClr val="000000"/>
                </a:solidFill>
                <a:latin typeface="FARVDW+TimesNewRoman,BoldItalic"/>
                <a:cs typeface="FARVDW+TimesNewRoman,BoldItalic"/>
              </a:rPr>
              <a:t>Κανονισμού</a:t>
            </a:r>
            <a:r>
              <a:rPr sz="1600" spc="272" dirty="0">
                <a:solidFill>
                  <a:srgbClr val="000000"/>
                </a:solidFill>
                <a:latin typeface="FARVDW+TimesNewRoman,BoldItalic"/>
                <a:cs typeface="FARVDW+TimesNewRoman,BoldItalic"/>
              </a:rPr>
              <a:t> </a:t>
            </a:r>
            <a:r>
              <a:rPr sz="1600" spc="11" dirty="0">
                <a:solidFill>
                  <a:srgbClr val="000000"/>
                </a:solidFill>
                <a:latin typeface="FARVDW+TimesNewRoman,BoldItalic"/>
                <a:cs typeface="FARVDW+TimesNewRoman,BoldItalic"/>
              </a:rPr>
              <a:t>(ΕΚ)1072/2009</a:t>
            </a:r>
            <a:r>
              <a:rPr sz="1600" dirty="0">
                <a:solidFill>
                  <a:srgbClr val="000000"/>
                </a:solidFill>
                <a:latin typeface="EJHQOT+Times-Bold"/>
                <a:cs typeface="EJHQOT+Times-Bold"/>
              </a:rPr>
              <a:t>]</a:t>
            </a:r>
          </a:p>
        </p:txBody>
      </p:sp>
    </p:spTree>
    <p:extLst>
      <p:ext uri="{BB962C8B-B14F-4D97-AF65-F5344CB8AC3E}">
        <p14:creationId xmlns:p14="http://schemas.microsoft.com/office/powerpoint/2010/main" val="30724797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11BC0079-EFA6-F293-FCD9-8F0F0CA68A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88639"/>
            <a:ext cx="4392488" cy="6441175"/>
          </a:xfrm>
          <a:prstGeom prst="rect">
            <a:avLst/>
          </a:prstGeom>
        </p:spPr>
      </p:pic>
      <p:pic>
        <p:nvPicPr>
          <p:cNvPr id="7" name="Εικόνα 6">
            <a:extLst>
              <a:ext uri="{FF2B5EF4-FFF2-40B4-BE49-F238E27FC236}">
                <a16:creationId xmlns:a16="http://schemas.microsoft.com/office/drawing/2014/main" id="{624FAEE1-5772-1539-9D10-9544851702B1}"/>
              </a:ext>
            </a:extLst>
          </p:cNvPr>
          <p:cNvPicPr>
            <a:picLocks noChangeAspect="1"/>
          </p:cNvPicPr>
          <p:nvPr/>
        </p:nvPicPr>
        <p:blipFill>
          <a:blip r:embed="rId3"/>
          <a:stretch>
            <a:fillRect/>
          </a:stretch>
        </p:blipFill>
        <p:spPr>
          <a:xfrm>
            <a:off x="4932040" y="3120008"/>
            <a:ext cx="3954238" cy="1444362"/>
          </a:xfrm>
          <a:prstGeom prst="rect">
            <a:avLst/>
          </a:prstGeom>
        </p:spPr>
      </p:pic>
      <p:sp>
        <p:nvSpPr>
          <p:cNvPr id="11" name="Οβάλ 10">
            <a:extLst>
              <a:ext uri="{FF2B5EF4-FFF2-40B4-BE49-F238E27FC236}">
                <a16:creationId xmlns:a16="http://schemas.microsoft.com/office/drawing/2014/main" id="{CF704E09-6996-1312-2500-199660A16E84}"/>
              </a:ext>
            </a:extLst>
          </p:cNvPr>
          <p:cNvSpPr/>
          <p:nvPr/>
        </p:nvSpPr>
        <p:spPr>
          <a:xfrm>
            <a:off x="5508104" y="3284984"/>
            <a:ext cx="1967795" cy="64807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a:extLst>
              <a:ext uri="{FF2B5EF4-FFF2-40B4-BE49-F238E27FC236}">
                <a16:creationId xmlns:a16="http://schemas.microsoft.com/office/drawing/2014/main" id="{EF1BD36E-CF64-1DAC-870C-49A47C5C6B1F}"/>
              </a:ext>
            </a:extLst>
          </p:cNvPr>
          <p:cNvSpPr/>
          <p:nvPr/>
        </p:nvSpPr>
        <p:spPr>
          <a:xfrm>
            <a:off x="1763688" y="2564904"/>
            <a:ext cx="936104"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a:extLst>
              <a:ext uri="{FF2B5EF4-FFF2-40B4-BE49-F238E27FC236}">
                <a16:creationId xmlns:a16="http://schemas.microsoft.com/office/drawing/2014/main" id="{34644E83-784E-9D1D-9323-CE7B7FE7BFF7}"/>
              </a:ext>
            </a:extLst>
          </p:cNvPr>
          <p:cNvSpPr/>
          <p:nvPr/>
        </p:nvSpPr>
        <p:spPr>
          <a:xfrm>
            <a:off x="611560" y="2756713"/>
            <a:ext cx="2952328" cy="2402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ρθογώνιο 13">
            <a:extLst>
              <a:ext uri="{FF2B5EF4-FFF2-40B4-BE49-F238E27FC236}">
                <a16:creationId xmlns:a16="http://schemas.microsoft.com/office/drawing/2014/main" id="{24F8B782-9291-185E-87D0-ADD4FF135E77}"/>
              </a:ext>
            </a:extLst>
          </p:cNvPr>
          <p:cNvSpPr/>
          <p:nvPr/>
        </p:nvSpPr>
        <p:spPr>
          <a:xfrm>
            <a:off x="467544" y="3645024"/>
            <a:ext cx="3456384"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 name="Εικόνα 9">
            <a:extLst>
              <a:ext uri="{FF2B5EF4-FFF2-40B4-BE49-F238E27FC236}">
                <a16:creationId xmlns:a16="http://schemas.microsoft.com/office/drawing/2014/main" id="{345B6747-BC2D-E4A5-FCCC-C75AAB7839F9}"/>
              </a:ext>
            </a:extLst>
          </p:cNvPr>
          <p:cNvPicPr>
            <a:picLocks noChangeAspect="1"/>
          </p:cNvPicPr>
          <p:nvPr/>
        </p:nvPicPr>
        <p:blipFill>
          <a:blip r:embed="rId4"/>
          <a:stretch>
            <a:fillRect/>
          </a:stretch>
        </p:blipFill>
        <p:spPr>
          <a:xfrm>
            <a:off x="3083411" y="2734444"/>
            <a:ext cx="1344573" cy="1344573"/>
          </a:xfrm>
          <a:prstGeom prst="rect">
            <a:avLst/>
          </a:prstGeom>
        </p:spPr>
      </p:pic>
      <p:cxnSp>
        <p:nvCxnSpPr>
          <p:cNvPr id="16" name="Ευθεία γραμμή σύνδεσης 15">
            <a:extLst>
              <a:ext uri="{FF2B5EF4-FFF2-40B4-BE49-F238E27FC236}">
                <a16:creationId xmlns:a16="http://schemas.microsoft.com/office/drawing/2014/main" id="{8CE1055D-DFFE-FB33-1C21-AED8C6ADC90A}"/>
              </a:ext>
            </a:extLst>
          </p:cNvPr>
          <p:cNvCxnSpPr>
            <a:cxnSpLocks/>
          </p:cNvCxnSpPr>
          <p:nvPr/>
        </p:nvCxnSpPr>
        <p:spPr>
          <a:xfrm>
            <a:off x="4283968" y="3934239"/>
            <a:ext cx="64219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a:extLst>
              <a:ext uri="{FF2B5EF4-FFF2-40B4-BE49-F238E27FC236}">
                <a16:creationId xmlns:a16="http://schemas.microsoft.com/office/drawing/2014/main" id="{83641685-0A76-0BF2-EA9E-65B89178896D}"/>
              </a:ext>
            </a:extLst>
          </p:cNvPr>
          <p:cNvCxnSpPr/>
          <p:nvPr/>
        </p:nvCxnSpPr>
        <p:spPr>
          <a:xfrm>
            <a:off x="4926158" y="3120008"/>
            <a:ext cx="0" cy="14443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59054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1274610-8A26-A7EB-BF2E-096A64AD230F}"/>
            </a:ext>
          </a:extLst>
        </p:cNvPr>
        <p:cNvGrpSpPr/>
        <p:nvPr/>
      </p:nvGrpSpPr>
      <p:grpSpPr>
        <a:xfrm>
          <a:off x="0" y="0"/>
          <a:ext cx="0" cy="0"/>
          <a:chOff x="0" y="0"/>
          <a:chExt cx="0" cy="0"/>
        </a:xfrm>
      </p:grpSpPr>
      <p:pic>
        <p:nvPicPr>
          <p:cNvPr id="6" name="Εικόνα 5">
            <a:extLst>
              <a:ext uri="{FF2B5EF4-FFF2-40B4-BE49-F238E27FC236}">
                <a16:creationId xmlns:a16="http://schemas.microsoft.com/office/drawing/2014/main" id="{06214E57-E0AF-BF93-46E1-AD23773ADFC7}"/>
              </a:ext>
            </a:extLst>
          </p:cNvPr>
          <p:cNvPicPr>
            <a:picLocks noChangeAspect="1"/>
          </p:cNvPicPr>
          <p:nvPr/>
        </p:nvPicPr>
        <p:blipFill>
          <a:blip r:embed="rId3"/>
          <a:stretch>
            <a:fillRect/>
          </a:stretch>
        </p:blipFill>
        <p:spPr>
          <a:xfrm>
            <a:off x="179512" y="188640"/>
            <a:ext cx="8784976" cy="6480720"/>
          </a:xfrm>
          <a:prstGeom prst="rect">
            <a:avLst/>
          </a:prstGeom>
        </p:spPr>
      </p:pic>
    </p:spTree>
    <p:extLst>
      <p:ext uri="{BB962C8B-B14F-4D97-AF65-F5344CB8AC3E}">
        <p14:creationId xmlns:p14="http://schemas.microsoft.com/office/powerpoint/2010/main" val="6600291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170936A-0451-E716-C6D9-35FB6BD5BFA3}"/>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414E5A8D-C274-66EB-3AD1-7A5DDEB5653F}"/>
              </a:ext>
            </a:extLst>
          </p:cNvPr>
          <p:cNvPicPr>
            <a:picLocks noChangeAspect="1"/>
          </p:cNvPicPr>
          <p:nvPr/>
        </p:nvPicPr>
        <p:blipFill>
          <a:blip r:embed="rId3"/>
          <a:stretch>
            <a:fillRect/>
          </a:stretch>
        </p:blipFill>
        <p:spPr>
          <a:xfrm>
            <a:off x="179512" y="188640"/>
            <a:ext cx="8784976" cy="6480720"/>
          </a:xfrm>
          <a:prstGeom prst="rect">
            <a:avLst/>
          </a:prstGeom>
        </p:spPr>
      </p:pic>
    </p:spTree>
    <p:extLst>
      <p:ext uri="{BB962C8B-B14F-4D97-AF65-F5344CB8AC3E}">
        <p14:creationId xmlns:p14="http://schemas.microsoft.com/office/powerpoint/2010/main" val="36557082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BD35F13-AB87-C075-403E-1DD6FD382B4A}"/>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FA1D0933-3E26-062C-DAB4-5CA4B4D404EB}"/>
              </a:ext>
            </a:extLst>
          </p:cNvPr>
          <p:cNvPicPr>
            <a:picLocks noChangeAspect="1"/>
          </p:cNvPicPr>
          <p:nvPr/>
        </p:nvPicPr>
        <p:blipFill>
          <a:blip r:embed="rId3"/>
          <a:stretch>
            <a:fillRect/>
          </a:stretch>
        </p:blipFill>
        <p:spPr>
          <a:xfrm>
            <a:off x="179512" y="188640"/>
            <a:ext cx="8784976" cy="6480720"/>
          </a:xfrm>
          <a:prstGeom prst="rect">
            <a:avLst/>
          </a:prstGeom>
        </p:spPr>
      </p:pic>
    </p:spTree>
    <p:extLst>
      <p:ext uri="{BB962C8B-B14F-4D97-AF65-F5344CB8AC3E}">
        <p14:creationId xmlns:p14="http://schemas.microsoft.com/office/powerpoint/2010/main" val="31921169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E2F26C8-1545-3D09-06A0-331EF56B8C9A}"/>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B0A8C740-86CA-4C42-042D-DAD857FFA45C}"/>
              </a:ext>
            </a:extLst>
          </p:cNvPr>
          <p:cNvPicPr>
            <a:picLocks noChangeAspect="1"/>
          </p:cNvPicPr>
          <p:nvPr/>
        </p:nvPicPr>
        <p:blipFill>
          <a:blip r:embed="rId3"/>
          <a:stretch>
            <a:fillRect/>
          </a:stretch>
        </p:blipFill>
        <p:spPr>
          <a:xfrm>
            <a:off x="179512" y="188640"/>
            <a:ext cx="8712968" cy="6480719"/>
          </a:xfrm>
          <a:prstGeom prst="rect">
            <a:avLst/>
          </a:prstGeom>
        </p:spPr>
      </p:pic>
    </p:spTree>
    <p:extLst>
      <p:ext uri="{BB962C8B-B14F-4D97-AF65-F5344CB8AC3E}">
        <p14:creationId xmlns:p14="http://schemas.microsoft.com/office/powerpoint/2010/main" val="15227507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497DFDA-BFB6-C676-829D-71026F8F98D3}"/>
            </a:ext>
          </a:extLst>
        </p:cNvPr>
        <p:cNvGrpSpPr/>
        <p:nvPr/>
      </p:nvGrpSpPr>
      <p:grpSpPr>
        <a:xfrm>
          <a:off x="0" y="0"/>
          <a:ext cx="0" cy="0"/>
          <a:chOff x="0" y="0"/>
          <a:chExt cx="0" cy="0"/>
        </a:xfrm>
      </p:grpSpPr>
      <p:pic>
        <p:nvPicPr>
          <p:cNvPr id="5" name="Εικόνα 4">
            <a:extLst>
              <a:ext uri="{FF2B5EF4-FFF2-40B4-BE49-F238E27FC236}">
                <a16:creationId xmlns:a16="http://schemas.microsoft.com/office/drawing/2014/main" id="{2696DF19-C922-CEA1-E4E2-3479877A120B}"/>
              </a:ext>
            </a:extLst>
          </p:cNvPr>
          <p:cNvPicPr>
            <a:picLocks noChangeAspect="1"/>
          </p:cNvPicPr>
          <p:nvPr/>
        </p:nvPicPr>
        <p:blipFill>
          <a:blip r:embed="rId3"/>
          <a:stretch>
            <a:fillRect/>
          </a:stretch>
        </p:blipFill>
        <p:spPr>
          <a:xfrm>
            <a:off x="157808" y="655104"/>
            <a:ext cx="8784976" cy="1049245"/>
          </a:xfrm>
          <a:prstGeom prst="rect">
            <a:avLst/>
          </a:prstGeom>
        </p:spPr>
      </p:pic>
      <p:pic>
        <p:nvPicPr>
          <p:cNvPr id="6" name="Εικόνα 5">
            <a:extLst>
              <a:ext uri="{FF2B5EF4-FFF2-40B4-BE49-F238E27FC236}">
                <a16:creationId xmlns:a16="http://schemas.microsoft.com/office/drawing/2014/main" id="{A0EFDA18-F903-160F-C806-D4A3C19AED88}"/>
              </a:ext>
            </a:extLst>
          </p:cNvPr>
          <p:cNvPicPr>
            <a:picLocks noChangeAspect="1"/>
          </p:cNvPicPr>
          <p:nvPr/>
        </p:nvPicPr>
        <p:blipFill>
          <a:blip r:embed="rId4"/>
          <a:stretch>
            <a:fillRect/>
          </a:stretch>
        </p:blipFill>
        <p:spPr>
          <a:xfrm>
            <a:off x="145975" y="1810911"/>
            <a:ext cx="3601845" cy="4894924"/>
          </a:xfrm>
          <a:prstGeom prst="rect">
            <a:avLst/>
          </a:prstGeom>
        </p:spPr>
      </p:pic>
      <p:pic>
        <p:nvPicPr>
          <p:cNvPr id="9" name="Εικόνα 8">
            <a:extLst>
              <a:ext uri="{FF2B5EF4-FFF2-40B4-BE49-F238E27FC236}">
                <a16:creationId xmlns:a16="http://schemas.microsoft.com/office/drawing/2014/main" id="{191E3416-2532-E6F3-671C-1E528C520FD6}"/>
              </a:ext>
            </a:extLst>
          </p:cNvPr>
          <p:cNvPicPr>
            <a:picLocks noChangeAspect="1"/>
          </p:cNvPicPr>
          <p:nvPr/>
        </p:nvPicPr>
        <p:blipFill>
          <a:blip r:embed="rId5"/>
          <a:stretch>
            <a:fillRect/>
          </a:stretch>
        </p:blipFill>
        <p:spPr>
          <a:xfrm>
            <a:off x="157808" y="146350"/>
            <a:ext cx="8784976" cy="508754"/>
          </a:xfrm>
          <a:prstGeom prst="rect">
            <a:avLst/>
          </a:prstGeom>
        </p:spPr>
      </p:pic>
      <p:sp>
        <p:nvSpPr>
          <p:cNvPr id="10" name="Ορθογώνιο 9">
            <a:extLst>
              <a:ext uri="{FF2B5EF4-FFF2-40B4-BE49-F238E27FC236}">
                <a16:creationId xmlns:a16="http://schemas.microsoft.com/office/drawing/2014/main" id="{7F0DBB84-C25C-E637-E4CC-A5277059677B}"/>
              </a:ext>
            </a:extLst>
          </p:cNvPr>
          <p:cNvSpPr/>
          <p:nvPr/>
        </p:nvSpPr>
        <p:spPr>
          <a:xfrm>
            <a:off x="362721" y="4021253"/>
            <a:ext cx="3168352"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a:extLst>
              <a:ext uri="{FF2B5EF4-FFF2-40B4-BE49-F238E27FC236}">
                <a16:creationId xmlns:a16="http://schemas.microsoft.com/office/drawing/2014/main" id="{35CE166D-E9AB-B92E-90D4-8D26ED85844B}"/>
              </a:ext>
            </a:extLst>
          </p:cNvPr>
          <p:cNvSpPr/>
          <p:nvPr/>
        </p:nvSpPr>
        <p:spPr>
          <a:xfrm>
            <a:off x="5508104" y="2636912"/>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BG</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pic>
        <p:nvPicPr>
          <p:cNvPr id="14" name="Εικόνα 13">
            <a:extLst>
              <a:ext uri="{FF2B5EF4-FFF2-40B4-BE49-F238E27FC236}">
                <a16:creationId xmlns:a16="http://schemas.microsoft.com/office/drawing/2014/main" id="{9321364B-5D75-D534-002C-6E8A609268B1}"/>
              </a:ext>
            </a:extLst>
          </p:cNvPr>
          <p:cNvPicPr>
            <a:picLocks noChangeAspect="1"/>
          </p:cNvPicPr>
          <p:nvPr/>
        </p:nvPicPr>
        <p:blipFill>
          <a:blip r:embed="rId6"/>
          <a:stretch>
            <a:fillRect/>
          </a:stretch>
        </p:blipFill>
        <p:spPr>
          <a:xfrm>
            <a:off x="4410335" y="4667200"/>
            <a:ext cx="4532448" cy="2038635"/>
          </a:xfrm>
          <a:prstGeom prst="rect">
            <a:avLst/>
          </a:prstGeom>
        </p:spPr>
      </p:pic>
      <p:pic>
        <p:nvPicPr>
          <p:cNvPr id="15" name="Εικόνα 14">
            <a:extLst>
              <a:ext uri="{FF2B5EF4-FFF2-40B4-BE49-F238E27FC236}">
                <a16:creationId xmlns:a16="http://schemas.microsoft.com/office/drawing/2014/main" id="{28F4BE1E-0BA3-35AF-6011-97278721E3C2}"/>
              </a:ext>
            </a:extLst>
          </p:cNvPr>
          <p:cNvPicPr>
            <a:picLocks noChangeAspect="1"/>
          </p:cNvPicPr>
          <p:nvPr/>
        </p:nvPicPr>
        <p:blipFill>
          <a:blip r:embed="rId7"/>
          <a:stretch>
            <a:fillRect/>
          </a:stretch>
        </p:blipFill>
        <p:spPr>
          <a:xfrm>
            <a:off x="1651931" y="4303403"/>
            <a:ext cx="1344573" cy="1344573"/>
          </a:xfrm>
          <a:prstGeom prst="rect">
            <a:avLst/>
          </a:prstGeom>
        </p:spPr>
      </p:pic>
      <p:cxnSp>
        <p:nvCxnSpPr>
          <p:cNvPr id="17" name="Ευθεία γραμμή σύνδεσης 16">
            <a:extLst>
              <a:ext uri="{FF2B5EF4-FFF2-40B4-BE49-F238E27FC236}">
                <a16:creationId xmlns:a16="http://schemas.microsoft.com/office/drawing/2014/main" id="{433D7159-CD47-31DA-08E6-F57BA0C85BD6}"/>
              </a:ext>
            </a:extLst>
          </p:cNvPr>
          <p:cNvCxnSpPr>
            <a:cxnSpLocks/>
          </p:cNvCxnSpPr>
          <p:nvPr/>
        </p:nvCxnSpPr>
        <p:spPr>
          <a:xfrm>
            <a:off x="2843808" y="5517232"/>
            <a:ext cx="151216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a:extLst>
              <a:ext uri="{FF2B5EF4-FFF2-40B4-BE49-F238E27FC236}">
                <a16:creationId xmlns:a16="http://schemas.microsoft.com/office/drawing/2014/main" id="{8EA3E13F-6D28-2C67-504B-B48C919C8DD7}"/>
              </a:ext>
            </a:extLst>
          </p:cNvPr>
          <p:cNvCxnSpPr/>
          <p:nvPr/>
        </p:nvCxnSpPr>
        <p:spPr>
          <a:xfrm>
            <a:off x="4355976" y="4667200"/>
            <a:ext cx="0" cy="203863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Οβάλ 19">
            <a:extLst>
              <a:ext uri="{FF2B5EF4-FFF2-40B4-BE49-F238E27FC236}">
                <a16:creationId xmlns:a16="http://schemas.microsoft.com/office/drawing/2014/main" id="{F15FEE57-EAA7-5C72-935D-DCD24DA20511}"/>
              </a:ext>
            </a:extLst>
          </p:cNvPr>
          <p:cNvSpPr/>
          <p:nvPr/>
        </p:nvSpPr>
        <p:spPr>
          <a:xfrm>
            <a:off x="4716017" y="5157192"/>
            <a:ext cx="3672408" cy="936104"/>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0627203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4C44FC-8C7D-9253-88D2-6ABC21175ED7}"/>
            </a:ext>
          </a:extLst>
        </p:cNvPr>
        <p:cNvGrpSpPr/>
        <p:nvPr/>
      </p:nvGrpSpPr>
      <p:grpSpPr>
        <a:xfrm>
          <a:off x="0" y="0"/>
          <a:ext cx="0" cy="0"/>
          <a:chOff x="0" y="0"/>
          <a:chExt cx="0" cy="0"/>
        </a:xfrm>
      </p:grpSpPr>
      <p:pic>
        <p:nvPicPr>
          <p:cNvPr id="5" name="Εικόνα 4">
            <a:extLst>
              <a:ext uri="{FF2B5EF4-FFF2-40B4-BE49-F238E27FC236}">
                <a16:creationId xmlns:a16="http://schemas.microsoft.com/office/drawing/2014/main" id="{4A399F09-2257-098A-0F41-31FD2B461FA2}"/>
              </a:ext>
            </a:extLst>
          </p:cNvPr>
          <p:cNvPicPr>
            <a:picLocks noChangeAspect="1"/>
          </p:cNvPicPr>
          <p:nvPr/>
        </p:nvPicPr>
        <p:blipFill>
          <a:blip r:embed="rId3"/>
          <a:stretch>
            <a:fillRect/>
          </a:stretch>
        </p:blipFill>
        <p:spPr>
          <a:xfrm>
            <a:off x="157808" y="655104"/>
            <a:ext cx="8784976" cy="1049245"/>
          </a:xfrm>
          <a:prstGeom prst="rect">
            <a:avLst/>
          </a:prstGeom>
        </p:spPr>
      </p:pic>
      <p:pic>
        <p:nvPicPr>
          <p:cNvPr id="9" name="Εικόνα 8">
            <a:extLst>
              <a:ext uri="{FF2B5EF4-FFF2-40B4-BE49-F238E27FC236}">
                <a16:creationId xmlns:a16="http://schemas.microsoft.com/office/drawing/2014/main" id="{17C29A84-D9CB-2C22-965F-2EFD77FFBD1E}"/>
              </a:ext>
            </a:extLst>
          </p:cNvPr>
          <p:cNvPicPr>
            <a:picLocks noChangeAspect="1"/>
          </p:cNvPicPr>
          <p:nvPr/>
        </p:nvPicPr>
        <p:blipFill>
          <a:blip r:embed="rId4"/>
          <a:stretch>
            <a:fillRect/>
          </a:stretch>
        </p:blipFill>
        <p:spPr>
          <a:xfrm>
            <a:off x="157808" y="146350"/>
            <a:ext cx="8784976" cy="508754"/>
          </a:xfrm>
          <a:prstGeom prst="rect">
            <a:avLst/>
          </a:prstGeom>
        </p:spPr>
      </p:pic>
      <p:pic>
        <p:nvPicPr>
          <p:cNvPr id="11" name="Εικόνα 10">
            <a:extLst>
              <a:ext uri="{FF2B5EF4-FFF2-40B4-BE49-F238E27FC236}">
                <a16:creationId xmlns:a16="http://schemas.microsoft.com/office/drawing/2014/main" id="{B7BE48FE-5683-99B6-BB4B-B3BD4469B6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809" y="1844824"/>
            <a:ext cx="3622104" cy="4833979"/>
          </a:xfrm>
          <a:prstGeom prst="rect">
            <a:avLst/>
          </a:prstGeom>
        </p:spPr>
      </p:pic>
      <p:pic>
        <p:nvPicPr>
          <p:cNvPr id="7" name="Εικόνα 6">
            <a:extLst>
              <a:ext uri="{FF2B5EF4-FFF2-40B4-BE49-F238E27FC236}">
                <a16:creationId xmlns:a16="http://schemas.microsoft.com/office/drawing/2014/main" id="{71007469-6A67-82AB-DD7A-840CFA6CBA4D}"/>
              </a:ext>
            </a:extLst>
          </p:cNvPr>
          <p:cNvPicPr>
            <a:picLocks noChangeAspect="1"/>
          </p:cNvPicPr>
          <p:nvPr/>
        </p:nvPicPr>
        <p:blipFill>
          <a:blip r:embed="rId6"/>
          <a:stretch>
            <a:fillRect/>
          </a:stretch>
        </p:blipFill>
        <p:spPr>
          <a:xfrm>
            <a:off x="5296068" y="1844824"/>
            <a:ext cx="3646716" cy="4866826"/>
          </a:xfrm>
          <a:prstGeom prst="rect">
            <a:avLst/>
          </a:prstGeom>
        </p:spPr>
      </p:pic>
      <p:sp>
        <p:nvSpPr>
          <p:cNvPr id="2" name="Ορθογώνιο 1">
            <a:extLst>
              <a:ext uri="{FF2B5EF4-FFF2-40B4-BE49-F238E27FC236}">
                <a16:creationId xmlns:a16="http://schemas.microsoft.com/office/drawing/2014/main" id="{5BB816A6-9975-E2B9-7B31-2DDC93475706}"/>
              </a:ext>
            </a:extLst>
          </p:cNvPr>
          <p:cNvSpPr/>
          <p:nvPr/>
        </p:nvSpPr>
        <p:spPr>
          <a:xfrm>
            <a:off x="179512" y="4149080"/>
            <a:ext cx="3600400"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11D14217-E498-BE82-A6C6-97C9FB12EF9C}"/>
              </a:ext>
            </a:extLst>
          </p:cNvPr>
          <p:cNvSpPr/>
          <p:nvPr/>
        </p:nvSpPr>
        <p:spPr>
          <a:xfrm>
            <a:off x="5296068" y="4149080"/>
            <a:ext cx="3622104"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EFDC8C03-2004-42B6-BDE8-E738AD6115CE}"/>
              </a:ext>
            </a:extLst>
          </p:cNvPr>
          <p:cNvSpPr/>
          <p:nvPr/>
        </p:nvSpPr>
        <p:spPr>
          <a:xfrm>
            <a:off x="3601888" y="3795427"/>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BG</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spTree>
    <p:extLst>
      <p:ext uri="{BB962C8B-B14F-4D97-AF65-F5344CB8AC3E}">
        <p14:creationId xmlns:p14="http://schemas.microsoft.com/office/powerpoint/2010/main" val="38853788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E13AC-8A07-28C5-FEDC-B1F0FFD169EC}"/>
            </a:ext>
          </a:extLst>
        </p:cNvPr>
        <p:cNvGrpSpPr/>
        <p:nvPr/>
      </p:nvGrpSpPr>
      <p:grpSpPr>
        <a:xfrm>
          <a:off x="0" y="0"/>
          <a:ext cx="0" cy="0"/>
          <a:chOff x="0" y="0"/>
          <a:chExt cx="0" cy="0"/>
        </a:xfrm>
      </p:grpSpPr>
      <p:pic>
        <p:nvPicPr>
          <p:cNvPr id="9" name="Εικόνα 8">
            <a:extLst>
              <a:ext uri="{FF2B5EF4-FFF2-40B4-BE49-F238E27FC236}">
                <a16:creationId xmlns:a16="http://schemas.microsoft.com/office/drawing/2014/main" id="{CE8F9FF5-053D-BDC6-24FB-A6D9E3CE0910}"/>
              </a:ext>
            </a:extLst>
          </p:cNvPr>
          <p:cNvPicPr>
            <a:picLocks noChangeAspect="1"/>
          </p:cNvPicPr>
          <p:nvPr/>
        </p:nvPicPr>
        <p:blipFill>
          <a:blip r:embed="rId3"/>
          <a:stretch>
            <a:fillRect/>
          </a:stretch>
        </p:blipFill>
        <p:spPr>
          <a:xfrm>
            <a:off x="195536" y="188640"/>
            <a:ext cx="4691203" cy="2088232"/>
          </a:xfrm>
          <a:prstGeom prst="rect">
            <a:avLst/>
          </a:prstGeom>
        </p:spPr>
      </p:pic>
      <p:pic>
        <p:nvPicPr>
          <p:cNvPr id="11" name="Εικόνα 10">
            <a:extLst>
              <a:ext uri="{FF2B5EF4-FFF2-40B4-BE49-F238E27FC236}">
                <a16:creationId xmlns:a16="http://schemas.microsoft.com/office/drawing/2014/main" id="{F567F3A0-F7B6-4FC4-65C2-712C63FB58D2}"/>
              </a:ext>
            </a:extLst>
          </p:cNvPr>
          <p:cNvPicPr>
            <a:picLocks noChangeAspect="1"/>
          </p:cNvPicPr>
          <p:nvPr/>
        </p:nvPicPr>
        <p:blipFill>
          <a:blip r:embed="rId4"/>
          <a:stretch>
            <a:fillRect/>
          </a:stretch>
        </p:blipFill>
        <p:spPr>
          <a:xfrm>
            <a:off x="195536" y="2384884"/>
            <a:ext cx="4680520" cy="2088232"/>
          </a:xfrm>
          <a:prstGeom prst="rect">
            <a:avLst/>
          </a:prstGeom>
        </p:spPr>
      </p:pic>
      <p:pic>
        <p:nvPicPr>
          <p:cNvPr id="13" name="Εικόνα 12">
            <a:extLst>
              <a:ext uri="{FF2B5EF4-FFF2-40B4-BE49-F238E27FC236}">
                <a16:creationId xmlns:a16="http://schemas.microsoft.com/office/drawing/2014/main" id="{634C6ECB-3B4B-7EAD-84D1-7944C4E9ADF0}"/>
              </a:ext>
            </a:extLst>
          </p:cNvPr>
          <p:cNvPicPr>
            <a:picLocks noChangeAspect="1"/>
          </p:cNvPicPr>
          <p:nvPr/>
        </p:nvPicPr>
        <p:blipFill>
          <a:blip r:embed="rId5"/>
          <a:stretch>
            <a:fillRect/>
          </a:stretch>
        </p:blipFill>
        <p:spPr>
          <a:xfrm>
            <a:off x="206219" y="4618938"/>
            <a:ext cx="4680520" cy="2050422"/>
          </a:xfrm>
          <a:prstGeom prst="rect">
            <a:avLst/>
          </a:prstGeom>
        </p:spPr>
      </p:pic>
      <p:pic>
        <p:nvPicPr>
          <p:cNvPr id="15" name="Εικόνα 14">
            <a:extLst>
              <a:ext uri="{FF2B5EF4-FFF2-40B4-BE49-F238E27FC236}">
                <a16:creationId xmlns:a16="http://schemas.microsoft.com/office/drawing/2014/main" id="{23299557-FBAF-F1C1-F010-46B01F1D2A85}"/>
              </a:ext>
            </a:extLst>
          </p:cNvPr>
          <p:cNvPicPr>
            <a:picLocks noChangeAspect="1"/>
          </p:cNvPicPr>
          <p:nvPr/>
        </p:nvPicPr>
        <p:blipFill>
          <a:blip r:embed="rId6"/>
          <a:stretch>
            <a:fillRect/>
          </a:stretch>
        </p:blipFill>
        <p:spPr>
          <a:xfrm>
            <a:off x="5078997" y="920219"/>
            <a:ext cx="3872408" cy="3600400"/>
          </a:xfrm>
          <a:prstGeom prst="rect">
            <a:avLst/>
          </a:prstGeom>
        </p:spPr>
      </p:pic>
      <p:sp>
        <p:nvSpPr>
          <p:cNvPr id="16" name="Ορθογώνιο 15">
            <a:extLst>
              <a:ext uri="{FF2B5EF4-FFF2-40B4-BE49-F238E27FC236}">
                <a16:creationId xmlns:a16="http://schemas.microsoft.com/office/drawing/2014/main" id="{D48D6CCD-FCD2-2B96-5C58-6CCA46BEF3A2}"/>
              </a:ext>
            </a:extLst>
          </p:cNvPr>
          <p:cNvSpPr/>
          <p:nvPr/>
        </p:nvSpPr>
        <p:spPr>
          <a:xfrm>
            <a:off x="6079098" y="26166"/>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BG</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sp>
        <p:nvSpPr>
          <p:cNvPr id="2" name="Ορθογώνιο 1">
            <a:extLst>
              <a:ext uri="{FF2B5EF4-FFF2-40B4-BE49-F238E27FC236}">
                <a16:creationId xmlns:a16="http://schemas.microsoft.com/office/drawing/2014/main" id="{083D3F23-CD55-B667-265E-734559FDA0E3}"/>
              </a:ext>
            </a:extLst>
          </p:cNvPr>
          <p:cNvSpPr/>
          <p:nvPr/>
        </p:nvSpPr>
        <p:spPr>
          <a:xfrm>
            <a:off x="3635896" y="4077072"/>
            <a:ext cx="144016" cy="2880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0D7DC432-714B-EEC5-516F-42317F1EE896}"/>
              </a:ext>
            </a:extLst>
          </p:cNvPr>
          <p:cNvSpPr/>
          <p:nvPr/>
        </p:nvSpPr>
        <p:spPr>
          <a:xfrm>
            <a:off x="3779912" y="4077072"/>
            <a:ext cx="576064" cy="288032"/>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B50A73E0-A694-672F-6142-D81853477210}"/>
              </a:ext>
            </a:extLst>
          </p:cNvPr>
          <p:cNvSpPr/>
          <p:nvPr/>
        </p:nvSpPr>
        <p:spPr>
          <a:xfrm>
            <a:off x="4355976" y="4077072"/>
            <a:ext cx="504056" cy="288032"/>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6B404981-2FBE-C195-574C-D82C5A3F19D8}"/>
              </a:ext>
            </a:extLst>
          </p:cNvPr>
          <p:cNvSpPr/>
          <p:nvPr/>
        </p:nvSpPr>
        <p:spPr>
          <a:xfrm>
            <a:off x="3635896" y="6237312"/>
            <a:ext cx="144016" cy="2880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D1D51E7D-F06B-F532-209F-0173B81EFB10}"/>
              </a:ext>
            </a:extLst>
          </p:cNvPr>
          <p:cNvSpPr/>
          <p:nvPr/>
        </p:nvSpPr>
        <p:spPr>
          <a:xfrm>
            <a:off x="3779912" y="6237312"/>
            <a:ext cx="576064" cy="288032"/>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83C29E65-4370-9779-A61F-CAB7D9E7E9D1}"/>
              </a:ext>
            </a:extLst>
          </p:cNvPr>
          <p:cNvSpPr/>
          <p:nvPr/>
        </p:nvSpPr>
        <p:spPr>
          <a:xfrm>
            <a:off x="4355976" y="6237312"/>
            <a:ext cx="504056" cy="288032"/>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a:extLst>
              <a:ext uri="{FF2B5EF4-FFF2-40B4-BE49-F238E27FC236}">
                <a16:creationId xmlns:a16="http://schemas.microsoft.com/office/drawing/2014/main" id="{FAE3B56F-2BB2-83B5-AB2B-07658C06F6B6}"/>
              </a:ext>
            </a:extLst>
          </p:cNvPr>
          <p:cNvSpPr/>
          <p:nvPr/>
        </p:nvSpPr>
        <p:spPr>
          <a:xfrm>
            <a:off x="3419872" y="1916832"/>
            <a:ext cx="648072" cy="216024"/>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βάλ 9">
            <a:extLst>
              <a:ext uri="{FF2B5EF4-FFF2-40B4-BE49-F238E27FC236}">
                <a16:creationId xmlns:a16="http://schemas.microsoft.com/office/drawing/2014/main" id="{99F95FAD-DC62-77CC-3030-01D83898FAAE}"/>
              </a:ext>
            </a:extLst>
          </p:cNvPr>
          <p:cNvSpPr/>
          <p:nvPr/>
        </p:nvSpPr>
        <p:spPr>
          <a:xfrm>
            <a:off x="1228498" y="4005064"/>
            <a:ext cx="2334848" cy="46805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βάλ 11">
            <a:extLst>
              <a:ext uri="{FF2B5EF4-FFF2-40B4-BE49-F238E27FC236}">
                <a16:creationId xmlns:a16="http://schemas.microsoft.com/office/drawing/2014/main" id="{E91E536E-7D9B-48AF-CC3F-2D2728856497}"/>
              </a:ext>
            </a:extLst>
          </p:cNvPr>
          <p:cNvSpPr/>
          <p:nvPr/>
        </p:nvSpPr>
        <p:spPr>
          <a:xfrm>
            <a:off x="1228498" y="6201308"/>
            <a:ext cx="2345531" cy="46805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βάλ 13">
            <a:extLst>
              <a:ext uri="{FF2B5EF4-FFF2-40B4-BE49-F238E27FC236}">
                <a16:creationId xmlns:a16="http://schemas.microsoft.com/office/drawing/2014/main" id="{03F6F9EB-C58F-62D1-24CC-0979990C4160}"/>
              </a:ext>
            </a:extLst>
          </p:cNvPr>
          <p:cNvSpPr/>
          <p:nvPr/>
        </p:nvSpPr>
        <p:spPr>
          <a:xfrm>
            <a:off x="1619672" y="1808820"/>
            <a:ext cx="1800200" cy="46805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TextBox 16">
            <a:extLst>
              <a:ext uri="{FF2B5EF4-FFF2-40B4-BE49-F238E27FC236}">
                <a16:creationId xmlns:a16="http://schemas.microsoft.com/office/drawing/2014/main" id="{570C2540-AA30-0E3E-EC0F-41DCA564FE55}"/>
              </a:ext>
            </a:extLst>
          </p:cNvPr>
          <p:cNvSpPr txBox="1"/>
          <p:nvPr/>
        </p:nvSpPr>
        <p:spPr>
          <a:xfrm>
            <a:off x="5092622" y="4520484"/>
            <a:ext cx="3845159" cy="2123658"/>
          </a:xfrm>
          <a:prstGeom prst="rect">
            <a:avLst/>
          </a:prstGeom>
          <a:solidFill>
            <a:schemeClr val="tx1"/>
          </a:solidFill>
        </p:spPr>
        <p:txBody>
          <a:bodyPr wrap="square" rtlCol="0">
            <a:spAutoFit/>
          </a:bodyPr>
          <a:lstStyle/>
          <a:p>
            <a:r>
              <a:rPr lang="el-GR" sz="4400" b="1" dirty="0">
                <a:solidFill>
                  <a:schemeClr val="bg1"/>
                </a:solidFill>
              </a:rPr>
              <a:t>     </a:t>
            </a:r>
            <a:r>
              <a:rPr lang="el-GR" sz="4400" b="1" dirty="0">
                <a:solidFill>
                  <a:srgbClr val="00B050"/>
                </a:solidFill>
              </a:rPr>
              <a:t>00803</a:t>
            </a:r>
          </a:p>
          <a:p>
            <a:r>
              <a:rPr lang="el-GR" sz="4400" b="1" dirty="0">
                <a:solidFill>
                  <a:srgbClr val="FF0000"/>
                </a:solidFill>
              </a:rPr>
              <a:t>1</a:t>
            </a:r>
            <a:r>
              <a:rPr lang="el-GR" sz="4400" b="1" dirty="0">
                <a:solidFill>
                  <a:schemeClr val="bg1"/>
                </a:solidFill>
              </a:rPr>
              <a:t>   </a:t>
            </a:r>
            <a:r>
              <a:rPr lang="el-GR" sz="4400" b="1" dirty="0">
                <a:solidFill>
                  <a:srgbClr val="00B050"/>
                </a:solidFill>
              </a:rPr>
              <a:t>12012</a:t>
            </a:r>
            <a:r>
              <a:rPr lang="el-GR" sz="4400" b="1" dirty="0">
                <a:solidFill>
                  <a:schemeClr val="bg1"/>
                </a:solidFill>
              </a:rPr>
              <a:t>   </a:t>
            </a:r>
            <a:r>
              <a:rPr lang="el-GR" sz="4400" b="1" dirty="0">
                <a:solidFill>
                  <a:srgbClr val="0070C0"/>
                </a:solidFill>
              </a:rPr>
              <a:t>0010</a:t>
            </a:r>
          </a:p>
          <a:p>
            <a:r>
              <a:rPr lang="el-GR" sz="4400" b="1" dirty="0">
                <a:solidFill>
                  <a:srgbClr val="FF0000"/>
                </a:solidFill>
              </a:rPr>
              <a:t>3</a:t>
            </a:r>
            <a:r>
              <a:rPr lang="el-GR" sz="4400" b="1" dirty="0">
                <a:solidFill>
                  <a:schemeClr val="bg1"/>
                </a:solidFill>
              </a:rPr>
              <a:t>   </a:t>
            </a:r>
            <a:r>
              <a:rPr lang="el-GR" sz="4400" b="1" dirty="0">
                <a:solidFill>
                  <a:srgbClr val="00B050"/>
                </a:solidFill>
              </a:rPr>
              <a:t>11064</a:t>
            </a:r>
            <a:r>
              <a:rPr lang="el-GR" sz="4400" b="1" dirty="0">
                <a:solidFill>
                  <a:schemeClr val="bg1"/>
                </a:solidFill>
              </a:rPr>
              <a:t>   </a:t>
            </a:r>
            <a:r>
              <a:rPr lang="el-GR" sz="4400" b="1" dirty="0">
                <a:solidFill>
                  <a:srgbClr val="0070C0"/>
                </a:solidFill>
              </a:rPr>
              <a:t>0001</a:t>
            </a:r>
          </a:p>
        </p:txBody>
      </p:sp>
    </p:spTree>
    <p:extLst>
      <p:ext uri="{BB962C8B-B14F-4D97-AF65-F5344CB8AC3E}">
        <p14:creationId xmlns:p14="http://schemas.microsoft.com/office/powerpoint/2010/main" val="31456021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9144000" cy="6857999"/>
          </a:xfrm>
          <a:prstGeom prst="rect">
            <a:avLst/>
          </a:prstGeom>
          <a:blipFill>
            <a:blip r:embed="rId3" cstate="print"/>
            <a:stretch>
              <a:fillRect/>
            </a:stretch>
          </a:blipFill>
        </p:spPr>
        <p:txBody>
          <a:bodyPr wrap="square" lIns="0" tIns="0" rIns="0" bIns="0" rtlCol="0">
            <a:spAutoFit/>
          </a:bodyPr>
          <a:lstStyle/>
          <a:p>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9484" y="188640"/>
            <a:ext cx="7525032"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397" y="4869160"/>
            <a:ext cx="8581206" cy="167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Ορθογώνιο 6"/>
          <p:cNvSpPr/>
          <p:nvPr/>
        </p:nvSpPr>
        <p:spPr>
          <a:xfrm>
            <a:off x="281397" y="5373216"/>
            <a:ext cx="4650643"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98D1215F-36F5-7BA8-AA7E-F586F3575E22}"/>
              </a:ext>
            </a:extLst>
          </p:cNvPr>
          <p:cNvSpPr/>
          <p:nvPr/>
        </p:nvSpPr>
        <p:spPr>
          <a:xfrm>
            <a:off x="3889767" y="4107813"/>
            <a:ext cx="1223412"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BG</a:t>
            </a:r>
            <a:endParaRPr lang="el-GR"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41631015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B96783F-43D9-09A7-CB52-8ACE602E20BD}"/>
            </a:ext>
          </a:extLst>
        </p:cNvPr>
        <p:cNvGrpSpPr/>
        <p:nvPr/>
      </p:nvGrpSpPr>
      <p:grpSpPr>
        <a:xfrm>
          <a:off x="0" y="0"/>
          <a:ext cx="0" cy="0"/>
          <a:chOff x="0" y="0"/>
          <a:chExt cx="0" cy="0"/>
        </a:xfrm>
      </p:grpSpPr>
      <p:pic>
        <p:nvPicPr>
          <p:cNvPr id="13" name="Εικόνα 12">
            <a:extLst>
              <a:ext uri="{FF2B5EF4-FFF2-40B4-BE49-F238E27FC236}">
                <a16:creationId xmlns:a16="http://schemas.microsoft.com/office/drawing/2014/main" id="{97F1155C-96F4-92E6-6E8A-5CAB1FC8F945}"/>
              </a:ext>
            </a:extLst>
          </p:cNvPr>
          <p:cNvPicPr>
            <a:picLocks noChangeAspect="1"/>
          </p:cNvPicPr>
          <p:nvPr/>
        </p:nvPicPr>
        <p:blipFill>
          <a:blip r:embed="rId3"/>
          <a:stretch>
            <a:fillRect/>
          </a:stretch>
        </p:blipFill>
        <p:spPr>
          <a:xfrm>
            <a:off x="251520" y="260648"/>
            <a:ext cx="8640960" cy="3888432"/>
          </a:xfrm>
          <a:prstGeom prst="rect">
            <a:avLst/>
          </a:prstGeom>
        </p:spPr>
      </p:pic>
      <p:pic>
        <p:nvPicPr>
          <p:cNvPr id="17" name="Εικόνα 16">
            <a:extLst>
              <a:ext uri="{FF2B5EF4-FFF2-40B4-BE49-F238E27FC236}">
                <a16:creationId xmlns:a16="http://schemas.microsoft.com/office/drawing/2014/main" id="{7EB95AE0-1B11-8967-27DF-52393DD1B280}"/>
              </a:ext>
            </a:extLst>
          </p:cNvPr>
          <p:cNvPicPr>
            <a:picLocks noChangeAspect="1"/>
          </p:cNvPicPr>
          <p:nvPr/>
        </p:nvPicPr>
        <p:blipFill>
          <a:blip r:embed="rId4"/>
          <a:stretch>
            <a:fillRect/>
          </a:stretch>
        </p:blipFill>
        <p:spPr>
          <a:xfrm>
            <a:off x="6401271" y="4341644"/>
            <a:ext cx="714475" cy="876422"/>
          </a:xfrm>
          <a:prstGeom prst="rect">
            <a:avLst/>
          </a:prstGeom>
          <a:ln w="76200">
            <a:solidFill>
              <a:srgbClr val="FF0000"/>
            </a:solidFill>
          </a:ln>
        </p:spPr>
      </p:pic>
      <p:pic>
        <p:nvPicPr>
          <p:cNvPr id="19" name="Εικόνα 18">
            <a:extLst>
              <a:ext uri="{FF2B5EF4-FFF2-40B4-BE49-F238E27FC236}">
                <a16:creationId xmlns:a16="http://schemas.microsoft.com/office/drawing/2014/main" id="{D5E5C513-7D70-554B-D4D0-9B013110CEEB}"/>
              </a:ext>
            </a:extLst>
          </p:cNvPr>
          <p:cNvPicPr>
            <a:picLocks noChangeAspect="1"/>
          </p:cNvPicPr>
          <p:nvPr/>
        </p:nvPicPr>
        <p:blipFill>
          <a:blip r:embed="rId5"/>
          <a:stretch>
            <a:fillRect/>
          </a:stretch>
        </p:blipFill>
        <p:spPr>
          <a:xfrm>
            <a:off x="1992828" y="4332348"/>
            <a:ext cx="724001" cy="866896"/>
          </a:xfrm>
          <a:prstGeom prst="rect">
            <a:avLst/>
          </a:prstGeom>
          <a:ln w="76200">
            <a:solidFill>
              <a:srgbClr val="FF0000"/>
            </a:solidFill>
          </a:ln>
        </p:spPr>
      </p:pic>
      <p:pic>
        <p:nvPicPr>
          <p:cNvPr id="20" name="Εικόνα 19">
            <a:extLst>
              <a:ext uri="{FF2B5EF4-FFF2-40B4-BE49-F238E27FC236}">
                <a16:creationId xmlns:a16="http://schemas.microsoft.com/office/drawing/2014/main" id="{82C8AEB0-54AC-C5B5-2D27-D039180CD419}"/>
              </a:ext>
            </a:extLst>
          </p:cNvPr>
          <p:cNvPicPr>
            <a:picLocks noChangeAspect="1"/>
          </p:cNvPicPr>
          <p:nvPr/>
        </p:nvPicPr>
        <p:blipFill>
          <a:blip r:embed="rId6"/>
          <a:stretch>
            <a:fillRect/>
          </a:stretch>
        </p:blipFill>
        <p:spPr>
          <a:xfrm>
            <a:off x="209666" y="5313126"/>
            <a:ext cx="4290326" cy="1399574"/>
          </a:xfrm>
          <a:prstGeom prst="rect">
            <a:avLst/>
          </a:prstGeom>
        </p:spPr>
      </p:pic>
      <p:pic>
        <p:nvPicPr>
          <p:cNvPr id="21" name="Εικόνα 20">
            <a:extLst>
              <a:ext uri="{FF2B5EF4-FFF2-40B4-BE49-F238E27FC236}">
                <a16:creationId xmlns:a16="http://schemas.microsoft.com/office/drawing/2014/main" id="{5FE64A8A-2A52-4EBF-7488-416A14A4DE75}"/>
              </a:ext>
            </a:extLst>
          </p:cNvPr>
          <p:cNvPicPr>
            <a:picLocks noChangeAspect="1"/>
          </p:cNvPicPr>
          <p:nvPr/>
        </p:nvPicPr>
        <p:blipFill>
          <a:blip r:embed="rId7"/>
          <a:stretch>
            <a:fillRect/>
          </a:stretch>
        </p:blipFill>
        <p:spPr>
          <a:xfrm>
            <a:off x="4644010" y="5313126"/>
            <a:ext cx="4228998" cy="1399574"/>
          </a:xfrm>
          <a:prstGeom prst="rect">
            <a:avLst/>
          </a:prstGeom>
        </p:spPr>
      </p:pic>
      <p:sp>
        <p:nvSpPr>
          <p:cNvPr id="22" name="TextBox 21">
            <a:extLst>
              <a:ext uri="{FF2B5EF4-FFF2-40B4-BE49-F238E27FC236}">
                <a16:creationId xmlns:a16="http://schemas.microsoft.com/office/drawing/2014/main" id="{27C2014E-404B-67A0-BFF8-87A7390D4C7D}"/>
              </a:ext>
            </a:extLst>
          </p:cNvPr>
          <p:cNvSpPr txBox="1"/>
          <p:nvPr/>
        </p:nvSpPr>
        <p:spPr>
          <a:xfrm>
            <a:off x="3131840" y="6343368"/>
            <a:ext cx="864096" cy="369332"/>
          </a:xfrm>
          <a:prstGeom prst="rect">
            <a:avLst/>
          </a:prstGeom>
          <a:solidFill>
            <a:srgbClr val="6AA4D2"/>
          </a:solidFill>
        </p:spPr>
        <p:txBody>
          <a:bodyPr wrap="square" rtlCol="0">
            <a:spAutoFit/>
          </a:bodyPr>
          <a:lstStyle/>
          <a:p>
            <a:r>
              <a:rPr lang="el-GR" b="1" dirty="0">
                <a:solidFill>
                  <a:schemeClr val="bg1"/>
                </a:solidFill>
              </a:rPr>
              <a:t>20039</a:t>
            </a:r>
          </a:p>
        </p:txBody>
      </p:sp>
      <p:sp>
        <p:nvSpPr>
          <p:cNvPr id="23" name="TextBox 22">
            <a:extLst>
              <a:ext uri="{FF2B5EF4-FFF2-40B4-BE49-F238E27FC236}">
                <a16:creationId xmlns:a16="http://schemas.microsoft.com/office/drawing/2014/main" id="{E0309251-61D7-E181-86AB-604243E328BC}"/>
              </a:ext>
            </a:extLst>
          </p:cNvPr>
          <p:cNvSpPr txBox="1"/>
          <p:nvPr/>
        </p:nvSpPr>
        <p:spPr>
          <a:xfrm>
            <a:off x="7596336" y="6416623"/>
            <a:ext cx="1276672" cy="276999"/>
          </a:xfrm>
          <a:prstGeom prst="rect">
            <a:avLst/>
          </a:prstGeom>
          <a:solidFill>
            <a:srgbClr val="C9D8DF"/>
          </a:solidFill>
        </p:spPr>
        <p:txBody>
          <a:bodyPr wrap="square" rtlCol="0">
            <a:spAutoFit/>
          </a:bodyPr>
          <a:lstStyle/>
          <a:p>
            <a:r>
              <a:rPr lang="el-GR" sz="1200" dirty="0">
                <a:solidFill>
                  <a:schemeClr val="bg1"/>
                </a:solidFill>
              </a:rPr>
              <a:t>1200390001…4</a:t>
            </a:r>
          </a:p>
        </p:txBody>
      </p:sp>
      <p:sp>
        <p:nvSpPr>
          <p:cNvPr id="24" name="TextBox 23">
            <a:extLst>
              <a:ext uri="{FF2B5EF4-FFF2-40B4-BE49-F238E27FC236}">
                <a16:creationId xmlns:a16="http://schemas.microsoft.com/office/drawing/2014/main" id="{B813D5BA-2C94-7ED5-A19B-B62B9F8D6133}"/>
              </a:ext>
            </a:extLst>
          </p:cNvPr>
          <p:cNvSpPr txBox="1"/>
          <p:nvPr/>
        </p:nvSpPr>
        <p:spPr>
          <a:xfrm>
            <a:off x="251520" y="1052736"/>
            <a:ext cx="7560840" cy="369332"/>
          </a:xfrm>
          <a:prstGeom prst="rect">
            <a:avLst/>
          </a:prstGeom>
          <a:noFill/>
          <a:ln>
            <a:solidFill>
              <a:srgbClr val="FF0000"/>
            </a:solidFill>
          </a:ln>
        </p:spPr>
        <p:txBody>
          <a:bodyPr wrap="square" rtlCol="0">
            <a:spAutoFit/>
          </a:bodyPr>
          <a:lstStyle/>
          <a:p>
            <a:endParaRPr lang="el-GR" dirty="0"/>
          </a:p>
        </p:txBody>
      </p:sp>
      <p:sp>
        <p:nvSpPr>
          <p:cNvPr id="25" name="Ορθογώνιο 24">
            <a:extLst>
              <a:ext uri="{FF2B5EF4-FFF2-40B4-BE49-F238E27FC236}">
                <a16:creationId xmlns:a16="http://schemas.microsoft.com/office/drawing/2014/main" id="{244D9697-CD1C-BC2D-5C76-CCD49BA2E5D1}"/>
              </a:ext>
            </a:extLst>
          </p:cNvPr>
          <p:cNvSpPr/>
          <p:nvPr/>
        </p:nvSpPr>
        <p:spPr>
          <a:xfrm>
            <a:off x="3947344" y="4332348"/>
            <a:ext cx="1223412"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BG</a:t>
            </a:r>
            <a:endParaRPr lang="el-GR"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cxnSp>
        <p:nvCxnSpPr>
          <p:cNvPr id="27" name="Ευθύγραμμο βέλος σύνδεσης 26">
            <a:extLst>
              <a:ext uri="{FF2B5EF4-FFF2-40B4-BE49-F238E27FC236}">
                <a16:creationId xmlns:a16="http://schemas.microsoft.com/office/drawing/2014/main" id="{2A401FBD-75DA-8014-3A03-A8BE1CF35EAB}"/>
              </a:ext>
            </a:extLst>
          </p:cNvPr>
          <p:cNvCxnSpPr>
            <a:cxnSpLocks/>
            <a:stCxn id="19" idx="0"/>
          </p:cNvCxnSpPr>
          <p:nvPr/>
        </p:nvCxnSpPr>
        <p:spPr>
          <a:xfrm flipH="1" flipV="1">
            <a:off x="539552" y="1340768"/>
            <a:ext cx="1815277" cy="29915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Ευθύγραμμο βέλος σύνδεσης 28">
            <a:extLst>
              <a:ext uri="{FF2B5EF4-FFF2-40B4-BE49-F238E27FC236}">
                <a16:creationId xmlns:a16="http://schemas.microsoft.com/office/drawing/2014/main" id="{353FDAC9-9517-A6C8-0114-5A6857DA60F6}"/>
              </a:ext>
            </a:extLst>
          </p:cNvPr>
          <p:cNvCxnSpPr>
            <a:cxnSpLocks/>
            <a:stCxn id="17" idx="0"/>
          </p:cNvCxnSpPr>
          <p:nvPr/>
        </p:nvCxnSpPr>
        <p:spPr>
          <a:xfrm flipV="1">
            <a:off x="6758509" y="1340768"/>
            <a:ext cx="621803" cy="30008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0726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9144000" cy="6857999"/>
          </a:xfrm>
          <a:prstGeom prst="rect">
            <a:avLst/>
          </a:prstGeom>
          <a:blipFill>
            <a:blip r:embed="rId3" cstate="print"/>
            <a:stretch>
              <a:fillRect/>
            </a:stretch>
          </a:blipFill>
        </p:spPr>
        <p:txBody>
          <a:bodyPr wrap="square" lIns="0" tIns="0" rIns="0" bIns="0" rtlCol="0">
            <a:spAutoFit/>
          </a:bodyPr>
          <a:lstStyle/>
          <a:p>
            <a:endParaRPr/>
          </a:p>
        </p:txBody>
      </p:sp>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2212" y="2852936"/>
            <a:ext cx="6370147" cy="3721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3618" y="245400"/>
            <a:ext cx="2777196" cy="3541332"/>
          </a:xfrm>
          <a:prstGeom prst="rect">
            <a:avLst/>
          </a:prstGeom>
          <a:noFill/>
          <a:ln w="381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5" name="Ευθύγραμμο βέλος σύνδεσης 4"/>
          <p:cNvCxnSpPr>
            <a:cxnSpLocks/>
          </p:cNvCxnSpPr>
          <p:nvPr/>
        </p:nvCxnSpPr>
        <p:spPr>
          <a:xfrm flipH="1">
            <a:off x="5580112" y="2060848"/>
            <a:ext cx="576064" cy="129614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812" y="264790"/>
            <a:ext cx="2590800" cy="3524250"/>
          </a:xfrm>
          <a:prstGeom prst="rect">
            <a:avLst/>
          </a:prstGeom>
          <a:noFill/>
          <a:ln w="381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15" name="Ευθύγραμμο βέλος σύνδεσης 14"/>
          <p:cNvCxnSpPr/>
          <p:nvPr/>
        </p:nvCxnSpPr>
        <p:spPr>
          <a:xfrm>
            <a:off x="2737612" y="2026915"/>
            <a:ext cx="2014407" cy="1330077"/>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307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812" y="3846299"/>
            <a:ext cx="2590800" cy="495300"/>
          </a:xfrm>
          <a:prstGeom prst="rect">
            <a:avLst/>
          </a:prstGeom>
          <a:noFill/>
          <a:ln w="381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pic>
        <p:nvPicPr>
          <p:cNvPr id="3078"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83619" y="3835312"/>
            <a:ext cx="2777196" cy="485775"/>
          </a:xfrm>
          <a:prstGeom prst="rect">
            <a:avLst/>
          </a:prstGeom>
          <a:noFill/>
          <a:ln w="381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3" name="Ορθογώνιο 2">
            <a:extLst>
              <a:ext uri="{FF2B5EF4-FFF2-40B4-BE49-F238E27FC236}">
                <a16:creationId xmlns:a16="http://schemas.microsoft.com/office/drawing/2014/main" id="{CDBFC6A0-6078-836E-6249-C3EFB14FE191}"/>
              </a:ext>
            </a:extLst>
          </p:cNvPr>
          <p:cNvSpPr/>
          <p:nvPr/>
        </p:nvSpPr>
        <p:spPr>
          <a:xfrm>
            <a:off x="3960294" y="964803"/>
            <a:ext cx="1223412"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BG</a:t>
            </a:r>
            <a:endParaRPr lang="el-GR"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6768266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8A1831B-AD1F-BCC1-B05B-ECBC30DB7091}"/>
            </a:ext>
          </a:extLst>
        </p:cNvPr>
        <p:cNvGrpSpPr/>
        <p:nvPr/>
      </p:nvGrpSpPr>
      <p:grpSpPr>
        <a:xfrm>
          <a:off x="0" y="0"/>
          <a:ext cx="0" cy="0"/>
          <a:chOff x="0" y="0"/>
          <a:chExt cx="0" cy="0"/>
        </a:xfrm>
      </p:grpSpPr>
      <p:pic>
        <p:nvPicPr>
          <p:cNvPr id="9" name="Εικόνα 8">
            <a:extLst>
              <a:ext uri="{FF2B5EF4-FFF2-40B4-BE49-F238E27FC236}">
                <a16:creationId xmlns:a16="http://schemas.microsoft.com/office/drawing/2014/main" id="{7B973F47-348F-20BE-8A81-2DB4A8A0D355}"/>
              </a:ext>
            </a:extLst>
          </p:cNvPr>
          <p:cNvPicPr>
            <a:picLocks noChangeAspect="1"/>
          </p:cNvPicPr>
          <p:nvPr/>
        </p:nvPicPr>
        <p:blipFill>
          <a:blip r:embed="rId3"/>
          <a:stretch>
            <a:fillRect/>
          </a:stretch>
        </p:blipFill>
        <p:spPr>
          <a:xfrm>
            <a:off x="157808" y="146350"/>
            <a:ext cx="8784976" cy="508754"/>
          </a:xfrm>
          <a:prstGeom prst="rect">
            <a:avLst/>
          </a:prstGeom>
        </p:spPr>
      </p:pic>
      <p:sp>
        <p:nvSpPr>
          <p:cNvPr id="12" name="Ορθογώνιο 11">
            <a:extLst>
              <a:ext uri="{FF2B5EF4-FFF2-40B4-BE49-F238E27FC236}">
                <a16:creationId xmlns:a16="http://schemas.microsoft.com/office/drawing/2014/main" id="{257279C4-4B8B-DE7E-C6E8-7251BD20F229}"/>
              </a:ext>
            </a:extLst>
          </p:cNvPr>
          <p:cNvSpPr/>
          <p:nvPr/>
        </p:nvSpPr>
        <p:spPr>
          <a:xfrm>
            <a:off x="5379457" y="1439242"/>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D</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pic>
        <p:nvPicPr>
          <p:cNvPr id="4" name="Εικόνα 3">
            <a:extLst>
              <a:ext uri="{FF2B5EF4-FFF2-40B4-BE49-F238E27FC236}">
                <a16:creationId xmlns:a16="http://schemas.microsoft.com/office/drawing/2014/main" id="{1C8AABDB-4A35-5844-DED6-7F0EA986C7EE}"/>
              </a:ext>
            </a:extLst>
          </p:cNvPr>
          <p:cNvPicPr>
            <a:picLocks noChangeAspect="1"/>
          </p:cNvPicPr>
          <p:nvPr/>
        </p:nvPicPr>
        <p:blipFill>
          <a:blip r:embed="rId4"/>
          <a:stretch>
            <a:fillRect/>
          </a:stretch>
        </p:blipFill>
        <p:spPr>
          <a:xfrm>
            <a:off x="157808" y="647734"/>
            <a:ext cx="8784976" cy="713749"/>
          </a:xfrm>
          <a:prstGeom prst="rect">
            <a:avLst/>
          </a:prstGeom>
        </p:spPr>
      </p:pic>
      <p:pic>
        <p:nvPicPr>
          <p:cNvPr id="8" name="Εικόνα 7">
            <a:extLst>
              <a:ext uri="{FF2B5EF4-FFF2-40B4-BE49-F238E27FC236}">
                <a16:creationId xmlns:a16="http://schemas.microsoft.com/office/drawing/2014/main" id="{96C27994-6CF9-38D1-125F-3A6C5675DA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445" y="1508458"/>
            <a:ext cx="3547459" cy="5130054"/>
          </a:xfrm>
          <a:prstGeom prst="rect">
            <a:avLst/>
          </a:prstGeom>
        </p:spPr>
      </p:pic>
      <p:pic>
        <p:nvPicPr>
          <p:cNvPr id="13" name="Εικόνα 12">
            <a:extLst>
              <a:ext uri="{FF2B5EF4-FFF2-40B4-BE49-F238E27FC236}">
                <a16:creationId xmlns:a16="http://schemas.microsoft.com/office/drawing/2014/main" id="{D84D3648-820A-8641-E0DE-CA0EA3B7522C}"/>
              </a:ext>
            </a:extLst>
          </p:cNvPr>
          <p:cNvPicPr>
            <a:picLocks noChangeAspect="1"/>
          </p:cNvPicPr>
          <p:nvPr/>
        </p:nvPicPr>
        <p:blipFill>
          <a:blip r:embed="rId6"/>
          <a:stretch>
            <a:fillRect/>
          </a:stretch>
        </p:blipFill>
        <p:spPr>
          <a:xfrm>
            <a:off x="3847121" y="2440331"/>
            <a:ext cx="5148064" cy="627048"/>
          </a:xfrm>
          <a:prstGeom prst="rect">
            <a:avLst/>
          </a:prstGeom>
        </p:spPr>
      </p:pic>
      <p:pic>
        <p:nvPicPr>
          <p:cNvPr id="15" name="Εικόνα 14">
            <a:extLst>
              <a:ext uri="{FF2B5EF4-FFF2-40B4-BE49-F238E27FC236}">
                <a16:creationId xmlns:a16="http://schemas.microsoft.com/office/drawing/2014/main" id="{A5DC003F-9376-E06B-016F-0E5BD838D2D5}"/>
              </a:ext>
            </a:extLst>
          </p:cNvPr>
          <p:cNvPicPr>
            <a:picLocks noChangeAspect="1"/>
          </p:cNvPicPr>
          <p:nvPr/>
        </p:nvPicPr>
        <p:blipFill>
          <a:blip r:embed="rId7"/>
          <a:stretch>
            <a:fillRect/>
          </a:stretch>
        </p:blipFill>
        <p:spPr>
          <a:xfrm>
            <a:off x="4370613" y="4652424"/>
            <a:ext cx="4077820" cy="1986088"/>
          </a:xfrm>
          <a:prstGeom prst="rect">
            <a:avLst/>
          </a:prstGeom>
        </p:spPr>
      </p:pic>
      <p:sp>
        <p:nvSpPr>
          <p:cNvPr id="16" name="Βέλος: Δεξιό 15">
            <a:extLst>
              <a:ext uri="{FF2B5EF4-FFF2-40B4-BE49-F238E27FC236}">
                <a16:creationId xmlns:a16="http://schemas.microsoft.com/office/drawing/2014/main" id="{2682CABD-50EE-FA36-0F33-A8CA2C2C4D1B}"/>
              </a:ext>
            </a:extLst>
          </p:cNvPr>
          <p:cNvSpPr/>
          <p:nvPr/>
        </p:nvSpPr>
        <p:spPr>
          <a:xfrm rot="16200000">
            <a:off x="5631484" y="3177327"/>
            <a:ext cx="1368152" cy="12954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a:extLst>
              <a:ext uri="{FF2B5EF4-FFF2-40B4-BE49-F238E27FC236}">
                <a16:creationId xmlns:a16="http://schemas.microsoft.com/office/drawing/2014/main" id="{43B3A754-D588-6C91-AB24-22D91A111969}"/>
              </a:ext>
            </a:extLst>
          </p:cNvPr>
          <p:cNvSpPr/>
          <p:nvPr/>
        </p:nvSpPr>
        <p:spPr>
          <a:xfrm>
            <a:off x="4370613" y="4652424"/>
            <a:ext cx="4077820" cy="93681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a:extLst>
              <a:ext uri="{FF2B5EF4-FFF2-40B4-BE49-F238E27FC236}">
                <a16:creationId xmlns:a16="http://schemas.microsoft.com/office/drawing/2014/main" id="{9CD80E0E-EC75-19A7-3C60-B30118609ACB}"/>
              </a:ext>
            </a:extLst>
          </p:cNvPr>
          <p:cNvSpPr/>
          <p:nvPr/>
        </p:nvSpPr>
        <p:spPr>
          <a:xfrm>
            <a:off x="395536" y="2924944"/>
            <a:ext cx="720080"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779127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A4F0945-5C12-A19E-743D-46240400803C}"/>
            </a:ext>
          </a:extLst>
        </p:cNvPr>
        <p:cNvGrpSpPr/>
        <p:nvPr/>
      </p:nvGrpSpPr>
      <p:grpSpPr>
        <a:xfrm>
          <a:off x="0" y="0"/>
          <a:ext cx="0" cy="0"/>
          <a:chOff x="0" y="0"/>
          <a:chExt cx="0" cy="0"/>
        </a:xfrm>
      </p:grpSpPr>
      <p:pic>
        <p:nvPicPr>
          <p:cNvPr id="9" name="Εικόνα 8">
            <a:extLst>
              <a:ext uri="{FF2B5EF4-FFF2-40B4-BE49-F238E27FC236}">
                <a16:creationId xmlns:a16="http://schemas.microsoft.com/office/drawing/2014/main" id="{7996F570-57BC-15A4-0D98-23352A95C790}"/>
              </a:ext>
            </a:extLst>
          </p:cNvPr>
          <p:cNvPicPr>
            <a:picLocks noChangeAspect="1"/>
          </p:cNvPicPr>
          <p:nvPr/>
        </p:nvPicPr>
        <p:blipFill>
          <a:blip r:embed="rId3"/>
          <a:stretch>
            <a:fillRect/>
          </a:stretch>
        </p:blipFill>
        <p:spPr>
          <a:xfrm>
            <a:off x="148815" y="146350"/>
            <a:ext cx="8793969" cy="508754"/>
          </a:xfrm>
          <a:prstGeom prst="rect">
            <a:avLst/>
          </a:prstGeom>
        </p:spPr>
      </p:pic>
      <p:sp>
        <p:nvSpPr>
          <p:cNvPr id="12" name="Ορθογώνιο 11">
            <a:extLst>
              <a:ext uri="{FF2B5EF4-FFF2-40B4-BE49-F238E27FC236}">
                <a16:creationId xmlns:a16="http://schemas.microsoft.com/office/drawing/2014/main" id="{DD05647E-F5EE-8E0B-4B52-1BD1222A7423}"/>
              </a:ext>
            </a:extLst>
          </p:cNvPr>
          <p:cNvSpPr/>
          <p:nvPr/>
        </p:nvSpPr>
        <p:spPr>
          <a:xfrm>
            <a:off x="5379457" y="1439242"/>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D</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sp>
        <p:nvSpPr>
          <p:cNvPr id="18" name="Ορθογώνιο 17">
            <a:extLst>
              <a:ext uri="{FF2B5EF4-FFF2-40B4-BE49-F238E27FC236}">
                <a16:creationId xmlns:a16="http://schemas.microsoft.com/office/drawing/2014/main" id="{9E278B72-DE47-1DD5-9C57-B66F1023A9F0}"/>
              </a:ext>
            </a:extLst>
          </p:cNvPr>
          <p:cNvSpPr/>
          <p:nvPr/>
        </p:nvSpPr>
        <p:spPr>
          <a:xfrm>
            <a:off x="395536" y="2924944"/>
            <a:ext cx="720080"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Times New Roman" panose="020F0502020204030204" pitchFamily="18" charset="0"/>
              <a:ea typeface="+mn-ea"/>
              <a:cs typeface="+mn-cs"/>
            </a:endParaRPr>
          </a:p>
        </p:txBody>
      </p:sp>
      <p:pic>
        <p:nvPicPr>
          <p:cNvPr id="3" name="Εικόνα 2">
            <a:extLst>
              <a:ext uri="{FF2B5EF4-FFF2-40B4-BE49-F238E27FC236}">
                <a16:creationId xmlns:a16="http://schemas.microsoft.com/office/drawing/2014/main" id="{FD6036B9-FAF4-EFAF-F45E-F3BD05306ED5}"/>
              </a:ext>
            </a:extLst>
          </p:cNvPr>
          <p:cNvPicPr>
            <a:picLocks noChangeAspect="1"/>
          </p:cNvPicPr>
          <p:nvPr/>
        </p:nvPicPr>
        <p:blipFill>
          <a:blip r:embed="rId4"/>
          <a:stretch>
            <a:fillRect/>
          </a:stretch>
        </p:blipFill>
        <p:spPr>
          <a:xfrm>
            <a:off x="148815" y="650560"/>
            <a:ext cx="8793969" cy="2810271"/>
          </a:xfrm>
          <a:prstGeom prst="rect">
            <a:avLst/>
          </a:prstGeom>
        </p:spPr>
      </p:pic>
      <p:pic>
        <p:nvPicPr>
          <p:cNvPr id="5" name="Εικόνα 4">
            <a:extLst>
              <a:ext uri="{FF2B5EF4-FFF2-40B4-BE49-F238E27FC236}">
                <a16:creationId xmlns:a16="http://schemas.microsoft.com/office/drawing/2014/main" id="{3C26455F-A28E-DBC9-4248-37108F20D8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23817" y="2017535"/>
            <a:ext cx="5240274" cy="3895011"/>
          </a:xfrm>
          <a:prstGeom prst="rect">
            <a:avLst/>
          </a:prstGeom>
        </p:spPr>
      </p:pic>
      <p:pic>
        <p:nvPicPr>
          <p:cNvPr id="7" name="Εικόνα 6">
            <a:extLst>
              <a:ext uri="{FF2B5EF4-FFF2-40B4-BE49-F238E27FC236}">
                <a16:creationId xmlns:a16="http://schemas.microsoft.com/office/drawing/2014/main" id="{F0D2CAD1-F38D-A68A-E4E2-8CF8459EA787}"/>
              </a:ext>
            </a:extLst>
          </p:cNvPr>
          <p:cNvPicPr>
            <a:picLocks noChangeAspect="1"/>
          </p:cNvPicPr>
          <p:nvPr/>
        </p:nvPicPr>
        <p:blipFill>
          <a:blip r:embed="rId6"/>
          <a:stretch>
            <a:fillRect/>
          </a:stretch>
        </p:blipFill>
        <p:spPr>
          <a:xfrm>
            <a:off x="4495501" y="3704850"/>
            <a:ext cx="4243017" cy="627047"/>
          </a:xfrm>
          <a:prstGeom prst="rect">
            <a:avLst/>
          </a:prstGeom>
        </p:spPr>
      </p:pic>
      <p:pic>
        <p:nvPicPr>
          <p:cNvPr id="11" name="Εικόνα 10">
            <a:extLst>
              <a:ext uri="{FF2B5EF4-FFF2-40B4-BE49-F238E27FC236}">
                <a16:creationId xmlns:a16="http://schemas.microsoft.com/office/drawing/2014/main" id="{C8DEFDE7-7407-4E17-FF12-00D8917F8613}"/>
              </a:ext>
            </a:extLst>
          </p:cNvPr>
          <p:cNvPicPr>
            <a:picLocks noChangeAspect="1"/>
          </p:cNvPicPr>
          <p:nvPr/>
        </p:nvPicPr>
        <p:blipFill>
          <a:blip r:embed="rId7"/>
          <a:stretch>
            <a:fillRect/>
          </a:stretch>
        </p:blipFill>
        <p:spPr>
          <a:xfrm>
            <a:off x="4860032" y="5246058"/>
            <a:ext cx="3559728" cy="1301574"/>
          </a:xfrm>
          <a:prstGeom prst="rect">
            <a:avLst/>
          </a:prstGeom>
        </p:spPr>
      </p:pic>
      <p:sp>
        <p:nvSpPr>
          <p:cNvPr id="14" name="Βέλος: Δεξιό 13">
            <a:extLst>
              <a:ext uri="{FF2B5EF4-FFF2-40B4-BE49-F238E27FC236}">
                <a16:creationId xmlns:a16="http://schemas.microsoft.com/office/drawing/2014/main" id="{576BCF79-348A-8F13-42C1-0BC703D16753}"/>
              </a:ext>
            </a:extLst>
          </p:cNvPr>
          <p:cNvSpPr/>
          <p:nvPr/>
        </p:nvSpPr>
        <p:spPr>
          <a:xfrm rot="16200000">
            <a:off x="4462950" y="4321103"/>
            <a:ext cx="753287" cy="9357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Times New Roman" panose="020F0502020204030204" pitchFamily="18" charset="0"/>
              <a:ea typeface="+mn-ea"/>
              <a:cs typeface="+mn-cs"/>
            </a:endParaRPr>
          </a:p>
        </p:txBody>
      </p:sp>
      <p:sp>
        <p:nvSpPr>
          <p:cNvPr id="19" name="Ορθογώνιο 18">
            <a:extLst>
              <a:ext uri="{FF2B5EF4-FFF2-40B4-BE49-F238E27FC236}">
                <a16:creationId xmlns:a16="http://schemas.microsoft.com/office/drawing/2014/main" id="{82FD19EA-97C0-034B-C08F-C5198F21C2D2}"/>
              </a:ext>
            </a:extLst>
          </p:cNvPr>
          <p:cNvSpPr/>
          <p:nvPr/>
        </p:nvSpPr>
        <p:spPr>
          <a:xfrm>
            <a:off x="4860032" y="5246058"/>
            <a:ext cx="3559728" cy="6270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Ορθογώνιο 19">
            <a:extLst>
              <a:ext uri="{FF2B5EF4-FFF2-40B4-BE49-F238E27FC236}">
                <a16:creationId xmlns:a16="http://schemas.microsoft.com/office/drawing/2014/main" id="{EFE09D72-A003-00EF-7802-22BF986CD93C}"/>
              </a:ext>
            </a:extLst>
          </p:cNvPr>
          <p:cNvSpPr/>
          <p:nvPr/>
        </p:nvSpPr>
        <p:spPr>
          <a:xfrm>
            <a:off x="5687917" y="4322728"/>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latin typeface="Book Antiqua"/>
              </a:rPr>
              <a:t>I</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sp>
        <p:nvSpPr>
          <p:cNvPr id="2" name="Ορθογώνιο 1">
            <a:extLst>
              <a:ext uri="{FF2B5EF4-FFF2-40B4-BE49-F238E27FC236}">
                <a16:creationId xmlns:a16="http://schemas.microsoft.com/office/drawing/2014/main" id="{D0634BD7-3D2B-852C-6C74-DAE5E1BD5C52}"/>
              </a:ext>
            </a:extLst>
          </p:cNvPr>
          <p:cNvSpPr/>
          <p:nvPr/>
        </p:nvSpPr>
        <p:spPr>
          <a:xfrm>
            <a:off x="1475656" y="3068960"/>
            <a:ext cx="1368152" cy="576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1444969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051986-2A9F-5292-ACDD-AAC4F486C57E}"/>
            </a:ext>
          </a:extLst>
        </p:cNvPr>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C25C1C5A-0F04-8584-2D06-E07DCA10E032}"/>
              </a:ext>
            </a:extLst>
          </p:cNvPr>
          <p:cNvSpPr/>
          <p:nvPr/>
        </p:nvSpPr>
        <p:spPr>
          <a:xfrm>
            <a:off x="5379457" y="1439242"/>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A</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sp>
        <p:nvSpPr>
          <p:cNvPr id="16" name="Βέλος: Δεξιό 15">
            <a:extLst>
              <a:ext uri="{FF2B5EF4-FFF2-40B4-BE49-F238E27FC236}">
                <a16:creationId xmlns:a16="http://schemas.microsoft.com/office/drawing/2014/main" id="{AADCE20B-A0C5-425B-1E53-B0DF961FCEC4}"/>
              </a:ext>
            </a:extLst>
          </p:cNvPr>
          <p:cNvSpPr/>
          <p:nvPr/>
        </p:nvSpPr>
        <p:spPr>
          <a:xfrm rot="16200000">
            <a:off x="4695381" y="3029707"/>
            <a:ext cx="1368152" cy="12954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Times New Roman" panose="020F0502020204030204" pitchFamily="18" charset="0"/>
              <a:ea typeface="+mn-ea"/>
              <a:cs typeface="+mn-cs"/>
            </a:endParaRPr>
          </a:p>
        </p:txBody>
      </p:sp>
      <p:pic>
        <p:nvPicPr>
          <p:cNvPr id="11" name="Εικόνα 10">
            <a:extLst>
              <a:ext uri="{FF2B5EF4-FFF2-40B4-BE49-F238E27FC236}">
                <a16:creationId xmlns:a16="http://schemas.microsoft.com/office/drawing/2014/main" id="{10672BB3-5E5D-32AF-95C3-AD36B48796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92512" y="2403571"/>
            <a:ext cx="5130054" cy="3530019"/>
          </a:xfrm>
          <a:prstGeom prst="rect">
            <a:avLst/>
          </a:prstGeom>
        </p:spPr>
      </p:pic>
      <p:pic>
        <p:nvPicPr>
          <p:cNvPr id="3" name="Εικόνα 2">
            <a:extLst>
              <a:ext uri="{FF2B5EF4-FFF2-40B4-BE49-F238E27FC236}">
                <a16:creationId xmlns:a16="http://schemas.microsoft.com/office/drawing/2014/main" id="{ABA66CE0-FFE2-8B38-DDDC-01A498600BA7}"/>
              </a:ext>
            </a:extLst>
          </p:cNvPr>
          <p:cNvPicPr>
            <a:picLocks noChangeAspect="1"/>
          </p:cNvPicPr>
          <p:nvPr/>
        </p:nvPicPr>
        <p:blipFill>
          <a:blip r:embed="rId4"/>
          <a:stretch>
            <a:fillRect/>
          </a:stretch>
        </p:blipFill>
        <p:spPr>
          <a:xfrm>
            <a:off x="107504" y="124391"/>
            <a:ext cx="8887681" cy="1345270"/>
          </a:xfrm>
          <a:prstGeom prst="rect">
            <a:avLst/>
          </a:prstGeom>
        </p:spPr>
      </p:pic>
      <p:pic>
        <p:nvPicPr>
          <p:cNvPr id="6" name="Εικόνα 5">
            <a:extLst>
              <a:ext uri="{FF2B5EF4-FFF2-40B4-BE49-F238E27FC236}">
                <a16:creationId xmlns:a16="http://schemas.microsoft.com/office/drawing/2014/main" id="{65F6F721-4D5E-6319-7016-7033AEA48F5C}"/>
              </a:ext>
            </a:extLst>
          </p:cNvPr>
          <p:cNvPicPr>
            <a:picLocks noChangeAspect="1"/>
          </p:cNvPicPr>
          <p:nvPr/>
        </p:nvPicPr>
        <p:blipFill>
          <a:blip r:embed="rId5"/>
          <a:stretch>
            <a:fillRect/>
          </a:stretch>
        </p:blipFill>
        <p:spPr>
          <a:xfrm>
            <a:off x="3779912" y="2381611"/>
            <a:ext cx="5215273" cy="538351"/>
          </a:xfrm>
          <a:prstGeom prst="rect">
            <a:avLst/>
          </a:prstGeom>
        </p:spPr>
      </p:pic>
      <p:pic>
        <p:nvPicPr>
          <p:cNvPr id="10" name="Εικόνα 9">
            <a:extLst>
              <a:ext uri="{FF2B5EF4-FFF2-40B4-BE49-F238E27FC236}">
                <a16:creationId xmlns:a16="http://schemas.microsoft.com/office/drawing/2014/main" id="{D2EF57FD-EDDC-05BC-FEF3-592164A408DD}"/>
              </a:ext>
            </a:extLst>
          </p:cNvPr>
          <p:cNvPicPr>
            <a:picLocks noChangeAspect="1"/>
          </p:cNvPicPr>
          <p:nvPr/>
        </p:nvPicPr>
        <p:blipFill>
          <a:blip r:embed="rId6"/>
          <a:stretch>
            <a:fillRect/>
          </a:stretch>
        </p:blipFill>
        <p:spPr>
          <a:xfrm>
            <a:off x="4355976" y="4411286"/>
            <a:ext cx="4003266" cy="2272123"/>
          </a:xfrm>
          <a:prstGeom prst="rect">
            <a:avLst/>
          </a:prstGeom>
        </p:spPr>
      </p:pic>
      <p:sp>
        <p:nvSpPr>
          <p:cNvPr id="14" name="Ορθογώνιο 13">
            <a:extLst>
              <a:ext uri="{FF2B5EF4-FFF2-40B4-BE49-F238E27FC236}">
                <a16:creationId xmlns:a16="http://schemas.microsoft.com/office/drawing/2014/main" id="{9F2BE78C-6206-C173-B08E-B070FE5775CA}"/>
              </a:ext>
            </a:extLst>
          </p:cNvPr>
          <p:cNvSpPr/>
          <p:nvPr/>
        </p:nvSpPr>
        <p:spPr>
          <a:xfrm>
            <a:off x="4355976" y="4434883"/>
            <a:ext cx="2664296" cy="57829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ρθογώνιο 18">
            <a:extLst>
              <a:ext uri="{FF2B5EF4-FFF2-40B4-BE49-F238E27FC236}">
                <a16:creationId xmlns:a16="http://schemas.microsoft.com/office/drawing/2014/main" id="{990A9293-A585-654D-CB0D-DCE6C09E0953}"/>
              </a:ext>
            </a:extLst>
          </p:cNvPr>
          <p:cNvSpPr/>
          <p:nvPr/>
        </p:nvSpPr>
        <p:spPr>
          <a:xfrm>
            <a:off x="1188439" y="3140968"/>
            <a:ext cx="1368152" cy="3600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Ορθογώνιο 19">
            <a:extLst>
              <a:ext uri="{FF2B5EF4-FFF2-40B4-BE49-F238E27FC236}">
                <a16:creationId xmlns:a16="http://schemas.microsoft.com/office/drawing/2014/main" id="{073D9625-7142-621F-9EA0-67C62EE58132}"/>
              </a:ext>
            </a:extLst>
          </p:cNvPr>
          <p:cNvSpPr/>
          <p:nvPr/>
        </p:nvSpPr>
        <p:spPr>
          <a:xfrm>
            <a:off x="2915816" y="1700808"/>
            <a:ext cx="576064"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2829260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3ECA4ED-7444-F184-7F71-F5B26AEC0F7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A1F9807-8B4F-D537-67AF-EF16D88E7813}"/>
              </a:ext>
            </a:extLst>
          </p:cNvPr>
          <p:cNvSpPr txBox="1"/>
          <p:nvPr/>
        </p:nvSpPr>
        <p:spPr>
          <a:xfrm>
            <a:off x="3584577" y="394173"/>
            <a:ext cx="5453662"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0" normalizeH="0" baseline="0" noProof="0" dirty="0">
                <a:ln>
                  <a:noFill/>
                </a:ln>
                <a:solidFill>
                  <a:srgbClr val="000000"/>
                </a:solidFill>
                <a:effectLst/>
                <a:uLnTx/>
                <a:uFillTx/>
                <a:latin typeface="FARVDW+TimesNewRoman,BoldItalic"/>
                <a:ea typeface="+mn-ea"/>
                <a:cs typeface="FARVDW+TimesNewRoman,BoldItalic"/>
              </a:rPr>
              <a:t>κοινοτικών</a:t>
            </a:r>
            <a:r>
              <a:rPr kumimoji="0" sz="1800" b="0" i="0" u="none" strike="noStrike" kern="1200" cap="none" spc="-136"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αδειών</a:t>
            </a:r>
            <a:r>
              <a:rPr kumimoji="0" sz="1800" b="0" i="0" u="none" strike="noStrike" kern="1200" cap="none" spc="-43"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2"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5" name="Εικόνα 4">
            <a:extLst>
              <a:ext uri="{FF2B5EF4-FFF2-40B4-BE49-F238E27FC236}">
                <a16:creationId xmlns:a16="http://schemas.microsoft.com/office/drawing/2014/main" id="{CB4FB9A8-B915-04A8-9D7A-77C902F26A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685781"/>
            <a:ext cx="4223999" cy="5983579"/>
          </a:xfrm>
          <a:prstGeom prst="rect">
            <a:avLst/>
          </a:prstGeom>
        </p:spPr>
      </p:pic>
      <p:sp>
        <p:nvSpPr>
          <p:cNvPr id="6" name="Ορθογώνιο 5">
            <a:extLst>
              <a:ext uri="{FF2B5EF4-FFF2-40B4-BE49-F238E27FC236}">
                <a16:creationId xmlns:a16="http://schemas.microsoft.com/office/drawing/2014/main" id="{52C0367D-4B28-8E80-B3F6-C5A62FF92264}"/>
              </a:ext>
            </a:extLst>
          </p:cNvPr>
          <p:cNvSpPr/>
          <p:nvPr/>
        </p:nvSpPr>
        <p:spPr>
          <a:xfrm>
            <a:off x="1691680" y="3068960"/>
            <a:ext cx="1080120"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6ECD8769-3861-A38A-5349-50698431D678}"/>
              </a:ext>
            </a:extLst>
          </p:cNvPr>
          <p:cNvSpPr/>
          <p:nvPr/>
        </p:nvSpPr>
        <p:spPr>
          <a:xfrm>
            <a:off x="467544" y="3360568"/>
            <a:ext cx="1584176"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043E6652-C344-F7A5-F313-31C52D15AD11}"/>
              </a:ext>
            </a:extLst>
          </p:cNvPr>
          <p:cNvSpPr/>
          <p:nvPr/>
        </p:nvSpPr>
        <p:spPr>
          <a:xfrm>
            <a:off x="3059832" y="4293096"/>
            <a:ext cx="1008112"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ΑΡΙΘΜΟΣ ΚΥΚΛΟΦΟΡΙΑΣ</a:t>
            </a:r>
          </a:p>
        </p:txBody>
      </p:sp>
      <p:pic>
        <p:nvPicPr>
          <p:cNvPr id="14" name="Εικόνα 13">
            <a:extLst>
              <a:ext uri="{FF2B5EF4-FFF2-40B4-BE49-F238E27FC236}">
                <a16:creationId xmlns:a16="http://schemas.microsoft.com/office/drawing/2014/main" id="{83E97A51-BD65-B031-9728-F0BD2BE1EC6B}"/>
              </a:ext>
            </a:extLst>
          </p:cNvPr>
          <p:cNvPicPr>
            <a:picLocks noChangeAspect="1"/>
          </p:cNvPicPr>
          <p:nvPr/>
        </p:nvPicPr>
        <p:blipFill>
          <a:blip r:embed="rId4"/>
          <a:stretch>
            <a:fillRect/>
          </a:stretch>
        </p:blipFill>
        <p:spPr>
          <a:xfrm>
            <a:off x="4691543" y="685598"/>
            <a:ext cx="4244774" cy="5983762"/>
          </a:xfrm>
          <a:prstGeom prst="rect">
            <a:avLst/>
          </a:prstGeom>
        </p:spPr>
      </p:pic>
      <p:sp>
        <p:nvSpPr>
          <p:cNvPr id="15" name="Ορθογώνιο 14">
            <a:extLst>
              <a:ext uri="{FF2B5EF4-FFF2-40B4-BE49-F238E27FC236}">
                <a16:creationId xmlns:a16="http://schemas.microsoft.com/office/drawing/2014/main" id="{A700BCD6-550D-18E9-427A-4D40D887A188}"/>
              </a:ext>
            </a:extLst>
          </p:cNvPr>
          <p:cNvSpPr/>
          <p:nvPr/>
        </p:nvSpPr>
        <p:spPr>
          <a:xfrm>
            <a:off x="5123591" y="3068960"/>
            <a:ext cx="1728192"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F7F96E10-316C-787D-CB3A-58742DF14B70}"/>
              </a:ext>
            </a:extLst>
          </p:cNvPr>
          <p:cNvSpPr/>
          <p:nvPr/>
        </p:nvSpPr>
        <p:spPr>
          <a:xfrm>
            <a:off x="5148064" y="4725144"/>
            <a:ext cx="936104" cy="2916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ΑΡΙΘΜΟΣ</a:t>
            </a:r>
          </a:p>
          <a:p>
            <a:pPr algn="ctr"/>
            <a:r>
              <a:rPr lang="el-GR" sz="800" dirty="0">
                <a:solidFill>
                  <a:schemeClr val="bg1"/>
                </a:solidFill>
              </a:rPr>
              <a:t>ΚΥΚΛΟΦΟΡΙΑΣ</a:t>
            </a:r>
          </a:p>
        </p:txBody>
      </p:sp>
    </p:spTree>
    <p:extLst>
      <p:ext uri="{BB962C8B-B14F-4D97-AF65-F5344CB8AC3E}">
        <p14:creationId xmlns:p14="http://schemas.microsoft.com/office/powerpoint/2010/main" val="3582768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43E990-E2A2-F75B-0DFB-F72F95E80B9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9F5449B-8B79-CF08-ECF4-63F54BDF64A9}"/>
              </a:ext>
            </a:extLst>
          </p:cNvPr>
          <p:cNvSpPr txBox="1"/>
          <p:nvPr/>
        </p:nvSpPr>
        <p:spPr>
          <a:xfrm>
            <a:off x="3584577" y="394173"/>
            <a:ext cx="5453662"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0" normalizeH="0" baseline="0" noProof="0" dirty="0">
                <a:ln>
                  <a:noFill/>
                </a:ln>
                <a:solidFill>
                  <a:srgbClr val="000000"/>
                </a:solidFill>
                <a:effectLst/>
                <a:uLnTx/>
                <a:uFillTx/>
                <a:latin typeface="FARVDW+TimesNewRoman,BoldItalic"/>
                <a:ea typeface="+mn-ea"/>
                <a:cs typeface="FARVDW+TimesNewRoman,BoldItalic"/>
              </a:rPr>
              <a:t>κοινοτικών</a:t>
            </a:r>
            <a:r>
              <a:rPr kumimoji="0" sz="1800" b="0" i="0" u="none" strike="noStrike" kern="1200" cap="none" spc="-136"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αδειών</a:t>
            </a:r>
            <a:r>
              <a:rPr kumimoji="0" sz="1800" b="0" i="0" u="none" strike="noStrike" kern="1200" cap="none" spc="-43"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2"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20" name="Εικόνα 19">
            <a:extLst>
              <a:ext uri="{FF2B5EF4-FFF2-40B4-BE49-F238E27FC236}">
                <a16:creationId xmlns:a16="http://schemas.microsoft.com/office/drawing/2014/main" id="{80D903FC-7E0D-B702-BC2D-BA7368A904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839478" y="1590584"/>
            <a:ext cx="5965256" cy="4215062"/>
          </a:xfrm>
          <a:prstGeom prst="rect">
            <a:avLst/>
          </a:prstGeom>
        </p:spPr>
      </p:pic>
      <p:sp>
        <p:nvSpPr>
          <p:cNvPr id="23" name="Ορθογώνιο 22">
            <a:extLst>
              <a:ext uri="{FF2B5EF4-FFF2-40B4-BE49-F238E27FC236}">
                <a16:creationId xmlns:a16="http://schemas.microsoft.com/office/drawing/2014/main" id="{FFB850FD-5B0B-12BA-4926-1AC3D886D1EC}"/>
              </a:ext>
            </a:extLst>
          </p:cNvPr>
          <p:cNvSpPr/>
          <p:nvPr/>
        </p:nvSpPr>
        <p:spPr>
          <a:xfrm>
            <a:off x="5940152" y="3212976"/>
            <a:ext cx="1512168" cy="4320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EB4367B6-1996-AF0C-B22B-E2B5B859B378}"/>
              </a:ext>
            </a:extLst>
          </p:cNvPr>
          <p:cNvSpPr/>
          <p:nvPr/>
        </p:nvSpPr>
        <p:spPr>
          <a:xfrm>
            <a:off x="5220072" y="4293096"/>
            <a:ext cx="936104" cy="2916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ΑΡΙΘΜΟΣ</a:t>
            </a:r>
          </a:p>
          <a:p>
            <a:pPr algn="ctr"/>
            <a:r>
              <a:rPr lang="el-GR" sz="800" dirty="0">
                <a:solidFill>
                  <a:schemeClr val="bg1"/>
                </a:solidFill>
              </a:rPr>
              <a:t>ΚΥΚΛΟΦΟΡΙΑΣ</a:t>
            </a:r>
          </a:p>
        </p:txBody>
      </p:sp>
      <p:pic>
        <p:nvPicPr>
          <p:cNvPr id="8" name="Εικόνα 7">
            <a:extLst>
              <a:ext uri="{FF2B5EF4-FFF2-40B4-BE49-F238E27FC236}">
                <a16:creationId xmlns:a16="http://schemas.microsoft.com/office/drawing/2014/main" id="{555954BB-6F3F-2D30-2E24-F6E0CA4332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363" y="715489"/>
            <a:ext cx="4199077" cy="5965256"/>
          </a:xfrm>
          <a:prstGeom prst="rect">
            <a:avLst/>
          </a:prstGeom>
        </p:spPr>
      </p:pic>
      <p:sp>
        <p:nvSpPr>
          <p:cNvPr id="22" name="Ορθογώνιο 21">
            <a:extLst>
              <a:ext uri="{FF2B5EF4-FFF2-40B4-BE49-F238E27FC236}">
                <a16:creationId xmlns:a16="http://schemas.microsoft.com/office/drawing/2014/main" id="{9B1DD998-D674-822C-25A9-ABC4FB9C6DEE}"/>
              </a:ext>
            </a:extLst>
          </p:cNvPr>
          <p:cNvSpPr/>
          <p:nvPr/>
        </p:nvSpPr>
        <p:spPr>
          <a:xfrm>
            <a:off x="899592" y="2564904"/>
            <a:ext cx="1080120" cy="576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D8844E00-4E89-3091-58E5-62EAA5FBB3FC}"/>
              </a:ext>
            </a:extLst>
          </p:cNvPr>
          <p:cNvSpPr/>
          <p:nvPr/>
        </p:nvSpPr>
        <p:spPr>
          <a:xfrm>
            <a:off x="2195736" y="4168185"/>
            <a:ext cx="936104" cy="2916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ΑΡΙΘΜΟΣ</a:t>
            </a:r>
          </a:p>
          <a:p>
            <a:pPr algn="ctr"/>
            <a:r>
              <a:rPr lang="el-GR" sz="800" dirty="0">
                <a:solidFill>
                  <a:schemeClr val="bg1"/>
                </a:solidFill>
              </a:rPr>
              <a:t>ΚΥΚΛΟΦΟΡΙΑΣ</a:t>
            </a:r>
          </a:p>
        </p:txBody>
      </p:sp>
    </p:spTree>
    <p:extLst>
      <p:ext uri="{BB962C8B-B14F-4D97-AF65-F5344CB8AC3E}">
        <p14:creationId xmlns:p14="http://schemas.microsoft.com/office/powerpoint/2010/main" val="30387574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931ADFD-0A64-8DCC-2D2E-1CA2F514B2A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1AA9216-2EEB-F474-A2D8-894BC19FFBCE}"/>
              </a:ext>
            </a:extLst>
          </p:cNvPr>
          <p:cNvSpPr txBox="1"/>
          <p:nvPr/>
        </p:nvSpPr>
        <p:spPr>
          <a:xfrm>
            <a:off x="3584577" y="394173"/>
            <a:ext cx="5453662"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0" normalizeH="0" baseline="0" noProof="0" dirty="0">
                <a:ln>
                  <a:noFill/>
                </a:ln>
                <a:solidFill>
                  <a:srgbClr val="000000"/>
                </a:solidFill>
                <a:effectLst/>
                <a:uLnTx/>
                <a:uFillTx/>
                <a:latin typeface="FARVDW+TimesNewRoman,BoldItalic"/>
                <a:ea typeface="+mn-ea"/>
                <a:cs typeface="FARVDW+TimesNewRoman,BoldItalic"/>
              </a:rPr>
              <a:t>κοινοτικών</a:t>
            </a:r>
            <a:r>
              <a:rPr kumimoji="0" sz="1800" b="0" i="0" u="none" strike="noStrike" kern="1200" cap="none" spc="-136"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αδειών</a:t>
            </a:r>
            <a:r>
              <a:rPr kumimoji="0" sz="1800" b="0" i="0" u="none" strike="noStrike" kern="1200" cap="none" spc="-43"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2"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4" name="Εικόνα 3">
            <a:extLst>
              <a:ext uri="{FF2B5EF4-FFF2-40B4-BE49-F238E27FC236}">
                <a16:creationId xmlns:a16="http://schemas.microsoft.com/office/drawing/2014/main" id="{B8179EDD-829F-2BAC-1285-25D268AB1E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244" y="685780"/>
            <a:ext cx="4199944" cy="6023117"/>
          </a:xfrm>
          <a:prstGeom prst="rect">
            <a:avLst/>
          </a:prstGeom>
        </p:spPr>
      </p:pic>
      <p:pic>
        <p:nvPicPr>
          <p:cNvPr id="6" name="Εικόνα 5">
            <a:extLst>
              <a:ext uri="{FF2B5EF4-FFF2-40B4-BE49-F238E27FC236}">
                <a16:creationId xmlns:a16="http://schemas.microsoft.com/office/drawing/2014/main" id="{12495217-4276-3C39-CF09-EB737FAFF8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341344" y="40838"/>
            <a:ext cx="2947469" cy="4237354"/>
          </a:xfrm>
          <a:prstGeom prst="rect">
            <a:avLst/>
          </a:prstGeom>
        </p:spPr>
      </p:pic>
      <p:pic>
        <p:nvPicPr>
          <p:cNvPr id="8" name="Εικόνα 7">
            <a:extLst>
              <a:ext uri="{FF2B5EF4-FFF2-40B4-BE49-F238E27FC236}">
                <a16:creationId xmlns:a16="http://schemas.microsoft.com/office/drawing/2014/main" id="{E1A5DF4A-5522-89BC-B943-52ADF2AC4B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5360751" y="3135893"/>
            <a:ext cx="2908654" cy="4237354"/>
          </a:xfrm>
          <a:prstGeom prst="rect">
            <a:avLst/>
          </a:prstGeom>
        </p:spPr>
      </p:pic>
      <p:sp>
        <p:nvSpPr>
          <p:cNvPr id="9" name="Ορθογώνιο 8">
            <a:extLst>
              <a:ext uri="{FF2B5EF4-FFF2-40B4-BE49-F238E27FC236}">
                <a16:creationId xmlns:a16="http://schemas.microsoft.com/office/drawing/2014/main" id="{2B6A9670-3C05-00A3-3E3E-638AD7DFC09D}"/>
              </a:ext>
            </a:extLst>
          </p:cNvPr>
          <p:cNvSpPr/>
          <p:nvPr/>
        </p:nvSpPr>
        <p:spPr>
          <a:xfrm>
            <a:off x="1835696" y="2492896"/>
            <a:ext cx="720080"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a:extLst>
              <a:ext uri="{FF2B5EF4-FFF2-40B4-BE49-F238E27FC236}">
                <a16:creationId xmlns:a16="http://schemas.microsoft.com/office/drawing/2014/main" id="{213B5325-79FA-5794-5725-6F553F8A18BB}"/>
              </a:ext>
            </a:extLst>
          </p:cNvPr>
          <p:cNvSpPr/>
          <p:nvPr/>
        </p:nvSpPr>
        <p:spPr>
          <a:xfrm>
            <a:off x="611560" y="2636912"/>
            <a:ext cx="1440160"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a:extLst>
              <a:ext uri="{FF2B5EF4-FFF2-40B4-BE49-F238E27FC236}">
                <a16:creationId xmlns:a16="http://schemas.microsoft.com/office/drawing/2014/main" id="{B7E9C325-3F30-397A-D129-148FF86C1A92}"/>
              </a:ext>
            </a:extLst>
          </p:cNvPr>
          <p:cNvSpPr/>
          <p:nvPr/>
        </p:nvSpPr>
        <p:spPr>
          <a:xfrm>
            <a:off x="5493835" y="4149080"/>
            <a:ext cx="864096" cy="4320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a:extLst>
              <a:ext uri="{FF2B5EF4-FFF2-40B4-BE49-F238E27FC236}">
                <a16:creationId xmlns:a16="http://schemas.microsoft.com/office/drawing/2014/main" id="{20E436DD-AA48-3CF0-5B41-1549844FC03A}"/>
              </a:ext>
            </a:extLst>
          </p:cNvPr>
          <p:cNvSpPr/>
          <p:nvPr/>
        </p:nvSpPr>
        <p:spPr>
          <a:xfrm>
            <a:off x="7308304" y="2780928"/>
            <a:ext cx="1152128" cy="3527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ΑΡΙΘΜΟΣ</a:t>
            </a:r>
          </a:p>
          <a:p>
            <a:pPr algn="ctr"/>
            <a:r>
              <a:rPr lang="el-GR" sz="800" dirty="0">
                <a:solidFill>
                  <a:schemeClr val="bg1"/>
                </a:solidFill>
              </a:rPr>
              <a:t>ΚΥΚΛΟΦΟΡΙΑΣ</a:t>
            </a:r>
          </a:p>
        </p:txBody>
      </p:sp>
    </p:spTree>
    <p:extLst>
      <p:ext uri="{BB962C8B-B14F-4D97-AF65-F5344CB8AC3E}">
        <p14:creationId xmlns:p14="http://schemas.microsoft.com/office/powerpoint/2010/main" val="28123932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F556D1C-6255-0EE4-1499-46A42B693F7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0D8A352-72B4-A136-A32F-D2CA0EB200EC}"/>
              </a:ext>
            </a:extLst>
          </p:cNvPr>
          <p:cNvSpPr txBox="1"/>
          <p:nvPr/>
        </p:nvSpPr>
        <p:spPr>
          <a:xfrm>
            <a:off x="3584577" y="394173"/>
            <a:ext cx="5453662"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0" normalizeH="0" baseline="0" noProof="0" dirty="0">
                <a:ln>
                  <a:noFill/>
                </a:ln>
                <a:solidFill>
                  <a:srgbClr val="000000"/>
                </a:solidFill>
                <a:effectLst/>
                <a:uLnTx/>
                <a:uFillTx/>
                <a:latin typeface="FARVDW+TimesNewRoman,BoldItalic"/>
                <a:ea typeface="+mn-ea"/>
                <a:cs typeface="FARVDW+TimesNewRoman,BoldItalic"/>
              </a:rPr>
              <a:t>κοινοτικών</a:t>
            </a:r>
            <a:r>
              <a:rPr kumimoji="0" sz="1800" b="0" i="0" u="none" strike="noStrike" kern="1200" cap="none" spc="-136"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αδειών</a:t>
            </a:r>
            <a:r>
              <a:rPr kumimoji="0" sz="1800" b="0" i="0" u="none" strike="noStrike" kern="1200" cap="none" spc="-43"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2"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4" name="Εικόνα 3">
            <a:extLst>
              <a:ext uri="{FF2B5EF4-FFF2-40B4-BE49-F238E27FC236}">
                <a16:creationId xmlns:a16="http://schemas.microsoft.com/office/drawing/2014/main" id="{D58D2B1C-19D5-8F6B-98A8-C99FD14FC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704104"/>
            <a:ext cx="4279534" cy="5965256"/>
          </a:xfrm>
          <a:prstGeom prst="rect">
            <a:avLst/>
          </a:prstGeom>
        </p:spPr>
      </p:pic>
      <p:sp>
        <p:nvSpPr>
          <p:cNvPr id="20" name="Ορθογώνιο 19">
            <a:extLst>
              <a:ext uri="{FF2B5EF4-FFF2-40B4-BE49-F238E27FC236}">
                <a16:creationId xmlns:a16="http://schemas.microsoft.com/office/drawing/2014/main" id="{668A8361-B78E-9EBA-0988-05526BD91EEA}"/>
              </a:ext>
            </a:extLst>
          </p:cNvPr>
          <p:cNvSpPr/>
          <p:nvPr/>
        </p:nvSpPr>
        <p:spPr>
          <a:xfrm>
            <a:off x="1547664" y="2708920"/>
            <a:ext cx="1224136" cy="5040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 name="Εικόνα 1">
            <a:extLst>
              <a:ext uri="{FF2B5EF4-FFF2-40B4-BE49-F238E27FC236}">
                <a16:creationId xmlns:a16="http://schemas.microsoft.com/office/drawing/2014/main" id="{B9C4136D-C121-C94C-BF14-9931ADDB627E}"/>
              </a:ext>
            </a:extLst>
          </p:cNvPr>
          <p:cNvPicPr>
            <a:picLocks noChangeAspect="1"/>
          </p:cNvPicPr>
          <p:nvPr/>
        </p:nvPicPr>
        <p:blipFill>
          <a:blip r:embed="rId4"/>
          <a:stretch>
            <a:fillRect/>
          </a:stretch>
        </p:blipFill>
        <p:spPr>
          <a:xfrm>
            <a:off x="4583368" y="704104"/>
            <a:ext cx="4246520" cy="5861910"/>
          </a:xfrm>
          <a:prstGeom prst="rect">
            <a:avLst/>
          </a:prstGeom>
        </p:spPr>
      </p:pic>
      <p:sp>
        <p:nvSpPr>
          <p:cNvPr id="21" name="Ορθογώνιο 20">
            <a:extLst>
              <a:ext uri="{FF2B5EF4-FFF2-40B4-BE49-F238E27FC236}">
                <a16:creationId xmlns:a16="http://schemas.microsoft.com/office/drawing/2014/main" id="{E5EDFB9F-B45B-266D-8059-7BBD33F5FC03}"/>
              </a:ext>
            </a:extLst>
          </p:cNvPr>
          <p:cNvSpPr/>
          <p:nvPr/>
        </p:nvSpPr>
        <p:spPr>
          <a:xfrm>
            <a:off x="5827198" y="2643606"/>
            <a:ext cx="1224136" cy="5040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5526994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032F7F9-B10D-9C48-8BAC-2D94381D904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B09198B-F322-3333-2E6E-315359486CC4}"/>
              </a:ext>
            </a:extLst>
          </p:cNvPr>
          <p:cNvSpPr txBox="1"/>
          <p:nvPr/>
        </p:nvSpPr>
        <p:spPr>
          <a:xfrm>
            <a:off x="3584577" y="394173"/>
            <a:ext cx="5453662"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0" normalizeH="0" baseline="0" noProof="0" dirty="0">
                <a:ln>
                  <a:noFill/>
                </a:ln>
                <a:solidFill>
                  <a:srgbClr val="000000"/>
                </a:solidFill>
                <a:effectLst/>
                <a:uLnTx/>
                <a:uFillTx/>
                <a:latin typeface="FARVDW+TimesNewRoman,BoldItalic"/>
                <a:ea typeface="+mn-ea"/>
                <a:cs typeface="FARVDW+TimesNewRoman,BoldItalic"/>
              </a:rPr>
              <a:t>κοινοτικών</a:t>
            </a:r>
            <a:r>
              <a:rPr kumimoji="0" sz="1800" b="0" i="0" u="none" strike="noStrike" kern="1200" cap="none" spc="-136"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αδειών</a:t>
            </a:r>
            <a:r>
              <a:rPr kumimoji="0" sz="1800" b="0" i="0" u="none" strike="noStrike" kern="1200" cap="none" spc="-43"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2"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10" name="Εικόνα 9">
            <a:extLst>
              <a:ext uri="{FF2B5EF4-FFF2-40B4-BE49-F238E27FC236}">
                <a16:creationId xmlns:a16="http://schemas.microsoft.com/office/drawing/2014/main" id="{B0379238-4F4A-7344-813E-A26F73BB5B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3134" y="685781"/>
            <a:ext cx="4244774" cy="5983762"/>
          </a:xfrm>
          <a:prstGeom prst="rect">
            <a:avLst/>
          </a:prstGeom>
        </p:spPr>
      </p:pic>
      <p:sp>
        <p:nvSpPr>
          <p:cNvPr id="16" name="Ορθογώνιο 15">
            <a:extLst>
              <a:ext uri="{FF2B5EF4-FFF2-40B4-BE49-F238E27FC236}">
                <a16:creationId xmlns:a16="http://schemas.microsoft.com/office/drawing/2014/main" id="{18DE4713-5D72-8381-70FA-C13429A6F3DB}"/>
              </a:ext>
            </a:extLst>
          </p:cNvPr>
          <p:cNvSpPr/>
          <p:nvPr/>
        </p:nvSpPr>
        <p:spPr>
          <a:xfrm>
            <a:off x="5940152" y="2708920"/>
            <a:ext cx="936104" cy="4320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 name="Εικόνα 1">
            <a:extLst>
              <a:ext uri="{FF2B5EF4-FFF2-40B4-BE49-F238E27FC236}">
                <a16:creationId xmlns:a16="http://schemas.microsoft.com/office/drawing/2014/main" id="{48A95371-9361-247E-0CBC-737B16BCF5BC}"/>
              </a:ext>
            </a:extLst>
          </p:cNvPr>
          <p:cNvPicPr>
            <a:picLocks noChangeAspect="1"/>
          </p:cNvPicPr>
          <p:nvPr/>
        </p:nvPicPr>
        <p:blipFill>
          <a:blip r:embed="rId4"/>
          <a:stretch>
            <a:fillRect/>
          </a:stretch>
        </p:blipFill>
        <p:spPr>
          <a:xfrm>
            <a:off x="199628" y="685965"/>
            <a:ext cx="4353175" cy="5983578"/>
          </a:xfrm>
          <a:prstGeom prst="rect">
            <a:avLst/>
          </a:prstGeom>
        </p:spPr>
      </p:pic>
      <p:sp>
        <p:nvSpPr>
          <p:cNvPr id="4" name="Ορθογώνιο 3">
            <a:extLst>
              <a:ext uri="{FF2B5EF4-FFF2-40B4-BE49-F238E27FC236}">
                <a16:creationId xmlns:a16="http://schemas.microsoft.com/office/drawing/2014/main" id="{A3735B88-E12B-5DD6-D34B-43A582CC7684}"/>
              </a:ext>
            </a:extLst>
          </p:cNvPr>
          <p:cNvSpPr/>
          <p:nvPr/>
        </p:nvSpPr>
        <p:spPr>
          <a:xfrm>
            <a:off x="1763688" y="2276872"/>
            <a:ext cx="1152587" cy="6480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2350886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EBAD5-3ACC-4206-D56D-05173CB043B1}"/>
            </a:ext>
          </a:extLst>
        </p:cNvPr>
        <p:cNvGrpSpPr/>
        <p:nvPr/>
      </p:nvGrpSpPr>
      <p:grpSpPr>
        <a:xfrm>
          <a:off x="0" y="0"/>
          <a:ext cx="0" cy="0"/>
          <a:chOff x="0" y="0"/>
          <a:chExt cx="0" cy="0"/>
        </a:xfrm>
      </p:grpSpPr>
      <p:sp>
        <p:nvSpPr>
          <p:cNvPr id="2" name="object 1">
            <a:extLst>
              <a:ext uri="{FF2B5EF4-FFF2-40B4-BE49-F238E27FC236}">
                <a16:creationId xmlns:a16="http://schemas.microsoft.com/office/drawing/2014/main" id="{7FC7532D-2232-BFFC-784C-249B47AEDB1A}"/>
              </a:ext>
            </a:extLst>
          </p:cNvPr>
          <p:cNvSpPr/>
          <p:nvPr/>
        </p:nvSpPr>
        <p:spPr>
          <a:xfrm>
            <a:off x="0" y="0"/>
            <a:ext cx="9144000" cy="6857999"/>
          </a:xfrm>
          <a:prstGeom prst="rect">
            <a:avLst/>
          </a:prstGeom>
          <a:blipFill>
            <a:blip r:embed="rId3"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3" name="object 3">
            <a:extLst>
              <a:ext uri="{FF2B5EF4-FFF2-40B4-BE49-F238E27FC236}">
                <a16:creationId xmlns:a16="http://schemas.microsoft.com/office/drawing/2014/main" id="{1023D77E-4184-2AEB-4636-608344B839CE}"/>
              </a:ext>
            </a:extLst>
          </p:cNvPr>
          <p:cNvSpPr txBox="1"/>
          <p:nvPr/>
        </p:nvSpPr>
        <p:spPr>
          <a:xfrm>
            <a:off x="1096649" y="188640"/>
            <a:ext cx="7173243" cy="597857"/>
          </a:xfrm>
          <a:prstGeom prst="rect">
            <a:avLst/>
          </a:prstGeom>
        </p:spPr>
        <p:txBody>
          <a:bodyPr vert="horz" wrap="square" lIns="0" tIns="0" rIns="0" bIns="0" rtlCol="0">
            <a:spAutoFit/>
          </a:bodyPr>
          <a:lstStyle/>
          <a:p>
            <a:pPr marL="0" marR="0" lvl="0" indent="0" algn="l" defTabSz="914400" rtl="0" eaLnBrk="1" fontAlgn="auto" latinLnBrk="0" hangingPunct="1">
              <a:lnSpc>
                <a:spcPts val="4407"/>
              </a:lnSpc>
              <a:spcBef>
                <a:spcPts val="0"/>
              </a:spcBef>
              <a:spcAft>
                <a:spcPts val="0"/>
              </a:spcAft>
              <a:buClrTx/>
              <a:buSzTx/>
              <a:buFontTx/>
              <a:buNone/>
              <a:tabLst/>
              <a:defRPr/>
            </a:pPr>
            <a:r>
              <a:rPr kumimoji="0" sz="4000" b="0" i="0" u="none" strike="noStrike" kern="1200" cap="none" spc="-14" normalizeH="0" baseline="0" noProof="0" dirty="0">
                <a:ln>
                  <a:noFill/>
                </a:ln>
                <a:solidFill>
                  <a:srgbClr val="000000"/>
                </a:solidFill>
                <a:effectLst/>
                <a:uLnTx/>
                <a:uFillTx/>
                <a:latin typeface="NBOCUP+TimesNewRoman,Bold"/>
                <a:ea typeface="+mn-ea"/>
                <a:cs typeface="NBOCUP+TimesNewRoman,Bold"/>
              </a:rPr>
              <a:t>ΚΑΝΟΝΙΣΜΟΣ</a:t>
            </a:r>
            <a:r>
              <a:rPr kumimoji="0" sz="4000" b="0" i="0" u="none" strike="noStrike" kern="1200" cap="none" spc="144" normalizeH="0" baseline="0" noProof="0" dirty="0">
                <a:ln>
                  <a:noFill/>
                </a:ln>
                <a:solidFill>
                  <a:srgbClr val="000000"/>
                </a:solidFill>
                <a:effectLst/>
                <a:uLnTx/>
                <a:uFillTx/>
                <a:latin typeface="NBOCUP+TimesNewRoman,Bold"/>
                <a:ea typeface="+mn-ea"/>
                <a:cs typeface="NBOCUP+TimesNewRoman,Bold"/>
              </a:rPr>
              <a:t> </a:t>
            </a:r>
            <a:r>
              <a:rPr kumimoji="0" sz="4000" b="0" i="0" u="none" strike="noStrike" kern="1200" cap="none" spc="14" normalizeH="0" baseline="0" noProof="0" dirty="0">
                <a:ln>
                  <a:noFill/>
                </a:ln>
                <a:solidFill>
                  <a:srgbClr val="000000"/>
                </a:solidFill>
                <a:effectLst/>
                <a:uLnTx/>
                <a:uFillTx/>
                <a:latin typeface="NBOCUP+TimesNewRoman,Bold"/>
                <a:ea typeface="+mn-ea"/>
                <a:cs typeface="NBOCUP+TimesNewRoman,Bold"/>
              </a:rPr>
              <a:t>(ΕΚ)1072/2009</a:t>
            </a:r>
          </a:p>
        </p:txBody>
      </p:sp>
      <p:sp>
        <p:nvSpPr>
          <p:cNvPr id="6" name="object 6">
            <a:extLst>
              <a:ext uri="{FF2B5EF4-FFF2-40B4-BE49-F238E27FC236}">
                <a16:creationId xmlns:a16="http://schemas.microsoft.com/office/drawing/2014/main" id="{06520187-5964-CA08-B645-7E5510B9FE96}"/>
              </a:ext>
            </a:extLst>
          </p:cNvPr>
          <p:cNvSpPr txBox="1"/>
          <p:nvPr/>
        </p:nvSpPr>
        <p:spPr>
          <a:xfrm>
            <a:off x="3928955" y="1134245"/>
            <a:ext cx="1508629" cy="226024"/>
          </a:xfrm>
          <a:prstGeom prst="rect">
            <a:avLst/>
          </a:prstGeom>
        </p:spPr>
        <p:txBody>
          <a:bodyPr vert="horz" wrap="square" lIns="0" tIns="0" rIns="0" bIns="0" rtlCol="0">
            <a:spAutoFit/>
          </a:bodyPr>
          <a:lstStyle/>
          <a:p>
            <a:pPr marL="0" marR="0" lvl="0" indent="0" algn="ctr" defTabSz="914400" rtl="0" eaLnBrk="1" fontAlgn="auto" latinLnBrk="0" hangingPunct="1">
              <a:lnSpc>
                <a:spcPts val="1580"/>
              </a:lnSpc>
              <a:spcBef>
                <a:spcPts val="0"/>
              </a:spcBef>
              <a:spcAft>
                <a:spcPts val="0"/>
              </a:spcAft>
              <a:buClrTx/>
              <a:buSzTx/>
              <a:buFontTx/>
              <a:buNone/>
              <a:tabLst/>
              <a:defRPr/>
            </a:pPr>
            <a:r>
              <a:rPr kumimoji="0" sz="2400" b="0" i="0" u="none" strike="noStrike" kern="1200" cap="none" spc="-41" normalizeH="0" baseline="0" noProof="0" dirty="0">
                <a:ln>
                  <a:noFill/>
                </a:ln>
                <a:solidFill>
                  <a:srgbClr val="000000"/>
                </a:solidFill>
                <a:effectLst/>
                <a:uLnTx/>
                <a:uFillTx/>
                <a:latin typeface="NBOCUP+TimesNewRoman,Bold"/>
                <a:ea typeface="+mn-ea"/>
                <a:cs typeface="NBOCUP+TimesNewRoman,Bold"/>
              </a:rPr>
              <a:t>ΟΧΗΜΑ</a:t>
            </a:r>
          </a:p>
        </p:txBody>
      </p:sp>
      <p:sp>
        <p:nvSpPr>
          <p:cNvPr id="7" name="object 7">
            <a:extLst>
              <a:ext uri="{FF2B5EF4-FFF2-40B4-BE49-F238E27FC236}">
                <a16:creationId xmlns:a16="http://schemas.microsoft.com/office/drawing/2014/main" id="{86DAB2F2-142E-234C-F9D0-0ADBD144F0D4}"/>
              </a:ext>
            </a:extLst>
          </p:cNvPr>
          <p:cNvSpPr txBox="1"/>
          <p:nvPr/>
        </p:nvSpPr>
        <p:spPr>
          <a:xfrm>
            <a:off x="423372" y="1443027"/>
            <a:ext cx="8744090" cy="226280"/>
          </a:xfrm>
          <a:prstGeom prst="rect">
            <a:avLst/>
          </a:prstGeom>
        </p:spPr>
        <p:txBody>
          <a:bodyPr vert="horz" wrap="square" lIns="0" tIns="0" rIns="0" bIns="0" rtlCol="0">
            <a:spAutoFit/>
          </a:bodyPr>
          <a:lstStyle/>
          <a:p>
            <a:pPr marL="0" marR="0" lvl="0" indent="0" algn="ctr" defTabSz="914400" rtl="0" eaLnBrk="1" fontAlgn="auto" latinLnBrk="0" hangingPunct="1">
              <a:lnSpc>
                <a:spcPts val="1580"/>
              </a:lnSpc>
              <a:spcBef>
                <a:spcPts val="0"/>
              </a:spcBef>
              <a:spcAft>
                <a:spcPts val="0"/>
              </a:spcAft>
              <a:buClrTx/>
              <a:buSzTx/>
              <a:buFontTx/>
              <a:buNone/>
              <a:tabLst/>
              <a:defRPr/>
            </a:pPr>
            <a:r>
              <a:rPr kumimoji="0" sz="2400" b="0" i="0" u="none" strike="noStrike" kern="1200" cap="none" spc="-33" normalizeH="0" baseline="0" noProof="0" dirty="0">
                <a:ln>
                  <a:noFill/>
                </a:ln>
                <a:solidFill>
                  <a:srgbClr val="000000"/>
                </a:solidFill>
                <a:effectLst/>
                <a:uLnTx/>
                <a:uFillTx/>
                <a:latin typeface="EJHQOT+Times-Bold"/>
                <a:ea typeface="+mn-ea"/>
                <a:cs typeface="EJHQOT+Times-Bold"/>
              </a:rPr>
              <a:t>[</a:t>
            </a:r>
            <a:r>
              <a:rPr kumimoji="0" sz="24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άρθρο</a:t>
            </a:r>
            <a:r>
              <a:rPr kumimoji="0" sz="2400" b="0" i="0" u="none" strike="noStrike" kern="1200" cap="none" spc="-180" normalizeH="0" baseline="0" noProof="0" dirty="0">
                <a:ln>
                  <a:noFill/>
                </a:ln>
                <a:solidFill>
                  <a:srgbClr val="000000"/>
                </a:solidFill>
                <a:effectLst/>
                <a:uLnTx/>
                <a:uFillTx/>
                <a:latin typeface="FARVDW+TimesNewRoman,BoldItalic"/>
                <a:ea typeface="+mn-ea"/>
                <a:cs typeface="FARVDW+TimesNewRoman,BoldItalic"/>
              </a:rPr>
              <a:t> </a:t>
            </a:r>
            <a:r>
              <a:rPr kumimoji="0" sz="24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2,</a:t>
            </a:r>
            <a:r>
              <a:rPr kumimoji="0" sz="2400" b="0" i="0" u="none" strike="noStrike" kern="1200" cap="none" spc="-62" normalizeH="0" baseline="0" noProof="0" dirty="0">
                <a:ln>
                  <a:noFill/>
                </a:ln>
                <a:solidFill>
                  <a:srgbClr val="000000"/>
                </a:solidFill>
                <a:effectLst/>
                <a:uLnTx/>
                <a:uFillTx/>
                <a:latin typeface="FARVDW+TimesNewRoman,BoldItalic"/>
                <a:ea typeface="+mn-ea"/>
                <a:cs typeface="FARVDW+TimesNewRoman,BoldItalic"/>
              </a:rPr>
              <a:t> </a:t>
            </a:r>
            <a:r>
              <a:rPr kumimoji="0" sz="24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παράγραφος</a:t>
            </a:r>
            <a:r>
              <a:rPr kumimoji="0" sz="2400" b="0" i="0" u="none" strike="noStrike" kern="1200" cap="none" spc="-177" normalizeH="0" baseline="0" noProof="0" dirty="0">
                <a:ln>
                  <a:noFill/>
                </a:ln>
                <a:solidFill>
                  <a:srgbClr val="000000"/>
                </a:solidFill>
                <a:effectLst/>
                <a:uLnTx/>
                <a:uFillTx/>
                <a:latin typeface="FARVDW+TimesNewRoman,BoldItalic"/>
                <a:ea typeface="+mn-ea"/>
                <a:cs typeface="FARVDW+TimesNewRoman,BoldItalic"/>
              </a:rPr>
              <a:t> </a:t>
            </a:r>
            <a:r>
              <a:rPr kumimoji="0" sz="24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1,</a:t>
            </a:r>
            <a:r>
              <a:rPr kumimoji="0" sz="2400" b="0" i="0" u="none" strike="noStrike" kern="1200" cap="none" spc="-137" normalizeH="0" baseline="0" noProof="0" dirty="0">
                <a:ln>
                  <a:noFill/>
                </a:ln>
                <a:solidFill>
                  <a:srgbClr val="000000"/>
                </a:solidFill>
                <a:effectLst/>
                <a:uLnTx/>
                <a:uFillTx/>
                <a:latin typeface="FARVDW+TimesNewRoman,BoldItalic"/>
                <a:ea typeface="+mn-ea"/>
                <a:cs typeface="FARVDW+TimesNewRoman,BoldItalic"/>
              </a:rPr>
              <a:t> </a:t>
            </a:r>
            <a:r>
              <a:rPr kumimoji="0" sz="2400" b="0" i="0" u="none" strike="noStrike" kern="1200" cap="none" spc="-10" normalizeH="0" baseline="0" noProof="0" dirty="0">
                <a:ln>
                  <a:noFill/>
                </a:ln>
                <a:solidFill>
                  <a:srgbClr val="000000"/>
                </a:solidFill>
                <a:effectLst/>
                <a:uLnTx/>
                <a:uFillTx/>
                <a:latin typeface="FARVDW+TimesNewRoman,BoldItalic"/>
                <a:ea typeface="+mn-ea"/>
                <a:cs typeface="FARVDW+TimesNewRoman,BoldItalic"/>
              </a:rPr>
              <a:t>Κανονισμού</a:t>
            </a:r>
            <a:r>
              <a:rPr kumimoji="0" sz="2400" b="0" i="0" u="none" strike="noStrike" kern="1200" cap="none" spc="-165" normalizeH="0" baseline="0" noProof="0" dirty="0">
                <a:ln>
                  <a:noFill/>
                </a:ln>
                <a:solidFill>
                  <a:srgbClr val="000000"/>
                </a:solidFill>
                <a:effectLst/>
                <a:uLnTx/>
                <a:uFillTx/>
                <a:latin typeface="FARVDW+TimesNewRoman,BoldItalic"/>
                <a:ea typeface="+mn-ea"/>
                <a:cs typeface="FARVDW+TimesNewRoman,BoldItalic"/>
              </a:rPr>
              <a:t> </a:t>
            </a:r>
            <a:r>
              <a:rPr kumimoji="0" sz="2400" b="0" i="0" u="none" strike="noStrike" kern="1200" cap="none" spc="-15" normalizeH="0" baseline="0" noProof="0" dirty="0">
                <a:ln>
                  <a:noFill/>
                </a:ln>
                <a:solidFill>
                  <a:srgbClr val="000000"/>
                </a:solidFill>
                <a:effectLst/>
                <a:uLnTx/>
                <a:uFillTx/>
                <a:latin typeface="FARVDW+TimesNewRoman,BoldItalic"/>
                <a:ea typeface="+mn-ea"/>
                <a:cs typeface="FARVDW+TimesNewRoman,BoldItalic"/>
              </a:rPr>
              <a:t>(Ορισμοί)</a:t>
            </a:r>
            <a:r>
              <a:rPr kumimoji="0" sz="24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2051" name="Picture 3">
            <a:extLst>
              <a:ext uri="{FF2B5EF4-FFF2-40B4-BE49-F238E27FC236}">
                <a16:creationId xmlns:a16="http://schemas.microsoft.com/office/drawing/2014/main" id="{13A4CDBE-4880-84A3-079C-AC82B43BBF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0397" y="2060848"/>
            <a:ext cx="8672083" cy="4608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23 - Ορθογώνιο">
            <a:extLst>
              <a:ext uri="{FF2B5EF4-FFF2-40B4-BE49-F238E27FC236}">
                <a16:creationId xmlns:a16="http://schemas.microsoft.com/office/drawing/2014/main" id="{7932D16A-E414-55A5-2874-6809FF596B91}"/>
              </a:ext>
            </a:extLst>
          </p:cNvPr>
          <p:cNvSpPr/>
          <p:nvPr/>
        </p:nvSpPr>
        <p:spPr>
          <a:xfrm>
            <a:off x="1984161" y="5409264"/>
            <a:ext cx="1857388"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Arial" pitchFamily="34" charset="0"/>
                <a:ea typeface="Arial Unicode MS" pitchFamily="34" charset="-128"/>
                <a:cs typeface="Arial" pitchFamily="34" charset="0"/>
              </a:rPr>
              <a:t>Άνω των</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Arial" pitchFamily="34" charset="0"/>
                <a:ea typeface="Arial Unicode MS" pitchFamily="34" charset="-128"/>
                <a:cs typeface="Arial" pitchFamily="34" charset="0"/>
              </a:rPr>
              <a:t>3,5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Arial" pitchFamily="34" charset="0"/>
                <a:ea typeface="Arial Unicode MS" pitchFamily="34" charset="-128"/>
                <a:cs typeface="Arial" pitchFamily="34" charset="0"/>
              </a:rPr>
              <a:t>τόνων</a:t>
            </a:r>
            <a:endParaRPr kumimoji="0" lang="el-GR"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20" name="23 - Ορθογώνιο">
            <a:extLst>
              <a:ext uri="{FF2B5EF4-FFF2-40B4-BE49-F238E27FC236}">
                <a16:creationId xmlns:a16="http://schemas.microsoft.com/office/drawing/2014/main" id="{41D2B0DA-4312-1762-F98E-ADF74D982F2E}"/>
              </a:ext>
            </a:extLst>
          </p:cNvPr>
          <p:cNvSpPr/>
          <p:nvPr/>
        </p:nvSpPr>
        <p:spPr>
          <a:xfrm>
            <a:off x="5292080" y="5409264"/>
            <a:ext cx="1857388"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Arial" pitchFamily="34" charset="0"/>
                <a:ea typeface="Arial Unicode MS" pitchFamily="34" charset="-128"/>
                <a:cs typeface="Arial" pitchFamily="34" charset="0"/>
              </a:rPr>
              <a:t>Άνω των</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Arial" pitchFamily="34" charset="0"/>
                <a:ea typeface="Arial Unicode MS" pitchFamily="34" charset="-128"/>
                <a:cs typeface="Arial" pitchFamily="34" charset="0"/>
              </a:rPr>
              <a:t>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Arial" pitchFamily="34" charset="0"/>
                <a:ea typeface="Arial Unicode MS" pitchFamily="34" charset="-128"/>
                <a:cs typeface="Arial" pitchFamily="34" charset="0"/>
              </a:rPr>
              <a:t>τόνων</a:t>
            </a:r>
            <a:endParaRPr kumimoji="0" lang="el-GR"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21" name="24 - Ορθογώνιο">
            <a:extLst>
              <a:ext uri="{FF2B5EF4-FFF2-40B4-BE49-F238E27FC236}">
                <a16:creationId xmlns:a16="http://schemas.microsoft.com/office/drawing/2014/main" id="{D34F5717-B7BD-CF25-F01F-FC7FE64DED2B}"/>
              </a:ext>
            </a:extLst>
          </p:cNvPr>
          <p:cNvSpPr/>
          <p:nvPr/>
        </p:nvSpPr>
        <p:spPr>
          <a:xfrm>
            <a:off x="4026407" y="5686263"/>
            <a:ext cx="133882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highlight>
                  <a:srgbClr val="FF0000"/>
                </a:highlight>
                <a:uLnTx/>
                <a:uFillTx/>
                <a:latin typeface="Arial" pitchFamily="34" charset="0"/>
                <a:ea typeface="+mn-ea"/>
                <a:cs typeface="Arial" pitchFamily="34" charset="0"/>
              </a:rPr>
              <a:t>2</a:t>
            </a:r>
            <a:r>
              <a:rPr kumimoji="0" lang="el-GR" sz="1800" b="1" i="0" u="none" strike="noStrike" kern="1200" cap="none" spc="0" normalizeH="0" baseline="0" noProof="0" dirty="0">
                <a:ln>
                  <a:noFill/>
                </a:ln>
                <a:solidFill>
                  <a:prstClr val="white"/>
                </a:solidFill>
                <a:effectLst/>
                <a:highlight>
                  <a:srgbClr val="FF0000"/>
                </a:highlight>
                <a:uLnTx/>
                <a:uFillTx/>
                <a:latin typeface="Arial" pitchFamily="34" charset="0"/>
                <a:ea typeface="+mn-ea"/>
                <a:cs typeface="Arial" pitchFamily="34" charset="0"/>
              </a:rPr>
              <a:t>1.05.2022</a:t>
            </a:r>
            <a:endParaRPr kumimoji="0" lang="el-GR" sz="700" b="1" i="0" u="none" strike="noStrike" kern="1200" cap="none" spc="0" normalizeH="0" baseline="0" noProof="0" dirty="0">
              <a:ln>
                <a:noFill/>
              </a:ln>
              <a:solidFill>
                <a:srgbClr val="000099"/>
              </a:solidFill>
              <a:effectLst/>
              <a:highlight>
                <a:srgbClr val="FF0000"/>
              </a:highlight>
              <a:uLnTx/>
              <a:uFillTx/>
              <a:latin typeface="Arial" pitchFamily="34" charset="0"/>
              <a:ea typeface="+mn-ea"/>
              <a:cs typeface="Arial" pitchFamily="34" charset="0"/>
            </a:endParaRPr>
          </a:p>
        </p:txBody>
      </p:sp>
    </p:spTree>
    <p:extLst>
      <p:ext uri="{BB962C8B-B14F-4D97-AF65-F5344CB8AC3E}">
        <p14:creationId xmlns:p14="http://schemas.microsoft.com/office/powerpoint/2010/main" val="18169186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7EF8FEC-59A0-5BA3-05D8-F36F917CC4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861" y="1628800"/>
            <a:ext cx="2599151" cy="4005064"/>
          </a:xfrm>
          <a:prstGeom prst="rect">
            <a:avLst/>
          </a:prstGeom>
        </p:spPr>
      </p:pic>
      <p:pic>
        <p:nvPicPr>
          <p:cNvPr id="6" name="Εικόνα 5">
            <a:extLst>
              <a:ext uri="{FF2B5EF4-FFF2-40B4-BE49-F238E27FC236}">
                <a16:creationId xmlns:a16="http://schemas.microsoft.com/office/drawing/2014/main" id="{DB32B06E-9DB8-6BB8-6506-08C296A856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5134" y="1556792"/>
            <a:ext cx="2800485" cy="4077072"/>
          </a:xfrm>
          <a:prstGeom prst="rect">
            <a:avLst/>
          </a:prstGeom>
        </p:spPr>
      </p:pic>
      <p:pic>
        <p:nvPicPr>
          <p:cNvPr id="8" name="Εικόνα 7">
            <a:extLst>
              <a:ext uri="{FF2B5EF4-FFF2-40B4-BE49-F238E27FC236}">
                <a16:creationId xmlns:a16="http://schemas.microsoft.com/office/drawing/2014/main" id="{9781B40B-12AB-88C9-375D-EE5C0617E8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35240" y="130324"/>
            <a:ext cx="3010663" cy="4293096"/>
          </a:xfrm>
          <a:prstGeom prst="rect">
            <a:avLst/>
          </a:prstGeom>
        </p:spPr>
      </p:pic>
      <p:pic>
        <p:nvPicPr>
          <p:cNvPr id="10" name="Εικόνα 9">
            <a:extLst>
              <a:ext uri="{FF2B5EF4-FFF2-40B4-BE49-F238E27FC236}">
                <a16:creationId xmlns:a16="http://schemas.microsoft.com/office/drawing/2014/main" id="{D5F30AFD-D2AC-66F3-A879-4C938A70EA37}"/>
              </a:ext>
            </a:extLst>
          </p:cNvPr>
          <p:cNvPicPr>
            <a:picLocks noChangeAspect="1"/>
          </p:cNvPicPr>
          <p:nvPr/>
        </p:nvPicPr>
        <p:blipFill>
          <a:blip r:embed="rId6"/>
          <a:stretch>
            <a:fillRect/>
          </a:stretch>
        </p:blipFill>
        <p:spPr>
          <a:xfrm>
            <a:off x="146860" y="5755206"/>
            <a:ext cx="2599151" cy="950872"/>
          </a:xfrm>
          <a:prstGeom prst="rect">
            <a:avLst/>
          </a:prstGeom>
          <a:ln w="38100">
            <a:solidFill>
              <a:srgbClr val="FF0000"/>
            </a:solidFill>
          </a:ln>
        </p:spPr>
      </p:pic>
      <p:pic>
        <p:nvPicPr>
          <p:cNvPr id="12" name="Εικόνα 11">
            <a:extLst>
              <a:ext uri="{FF2B5EF4-FFF2-40B4-BE49-F238E27FC236}">
                <a16:creationId xmlns:a16="http://schemas.microsoft.com/office/drawing/2014/main" id="{20BFD887-F4C5-FBE2-F0B0-803FDAB63CB9}"/>
              </a:ext>
            </a:extLst>
          </p:cNvPr>
          <p:cNvPicPr>
            <a:picLocks noChangeAspect="1"/>
          </p:cNvPicPr>
          <p:nvPr/>
        </p:nvPicPr>
        <p:blipFill>
          <a:blip r:embed="rId7"/>
          <a:stretch>
            <a:fillRect/>
          </a:stretch>
        </p:blipFill>
        <p:spPr>
          <a:xfrm>
            <a:off x="6135134" y="5755207"/>
            <a:ext cx="2800485" cy="950872"/>
          </a:xfrm>
          <a:prstGeom prst="rect">
            <a:avLst/>
          </a:prstGeom>
          <a:ln w="38100">
            <a:solidFill>
              <a:srgbClr val="FF0000"/>
            </a:solidFill>
          </a:ln>
        </p:spPr>
      </p:pic>
      <p:pic>
        <p:nvPicPr>
          <p:cNvPr id="14" name="Εικόνα 13">
            <a:extLst>
              <a:ext uri="{FF2B5EF4-FFF2-40B4-BE49-F238E27FC236}">
                <a16:creationId xmlns:a16="http://schemas.microsoft.com/office/drawing/2014/main" id="{EDBB455D-D944-EED5-E082-D7751595D952}"/>
              </a:ext>
            </a:extLst>
          </p:cNvPr>
          <p:cNvPicPr>
            <a:picLocks noChangeAspect="1"/>
          </p:cNvPicPr>
          <p:nvPr/>
        </p:nvPicPr>
        <p:blipFill>
          <a:blip r:embed="rId8"/>
          <a:stretch>
            <a:fillRect/>
          </a:stretch>
        </p:blipFill>
        <p:spPr>
          <a:xfrm>
            <a:off x="2935241" y="4581128"/>
            <a:ext cx="2968302" cy="864096"/>
          </a:xfrm>
          <a:prstGeom prst="rect">
            <a:avLst/>
          </a:prstGeom>
          <a:ln w="38100">
            <a:solidFill>
              <a:srgbClr val="FF0000"/>
            </a:solidFill>
          </a:ln>
        </p:spPr>
      </p:pic>
      <p:sp>
        <p:nvSpPr>
          <p:cNvPr id="15" name="Ορθογώνιο 14">
            <a:extLst>
              <a:ext uri="{FF2B5EF4-FFF2-40B4-BE49-F238E27FC236}">
                <a16:creationId xmlns:a16="http://schemas.microsoft.com/office/drawing/2014/main" id="{35A34458-7742-8A87-3B86-55B4B6E06B4D}"/>
              </a:ext>
            </a:extLst>
          </p:cNvPr>
          <p:cNvSpPr/>
          <p:nvPr/>
        </p:nvSpPr>
        <p:spPr>
          <a:xfrm>
            <a:off x="1043608" y="2708920"/>
            <a:ext cx="1008112" cy="5040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100" dirty="0">
                <a:solidFill>
                  <a:schemeClr val="bg1"/>
                </a:solidFill>
              </a:rPr>
              <a:t>ΕΠΩΝΥΜΙΑ</a:t>
            </a:r>
          </a:p>
          <a:p>
            <a:pPr algn="ctr"/>
            <a:r>
              <a:rPr lang="el-GR" sz="1100" dirty="0">
                <a:solidFill>
                  <a:schemeClr val="bg1"/>
                </a:solidFill>
              </a:rPr>
              <a:t>ΕΤΑΙΡΕΙΑΣ</a:t>
            </a:r>
          </a:p>
        </p:txBody>
      </p:sp>
      <p:sp>
        <p:nvSpPr>
          <p:cNvPr id="16" name="Ορθογώνιο 15">
            <a:extLst>
              <a:ext uri="{FF2B5EF4-FFF2-40B4-BE49-F238E27FC236}">
                <a16:creationId xmlns:a16="http://schemas.microsoft.com/office/drawing/2014/main" id="{63C6848B-E0C0-6E21-CDF7-AEF0753E38DA}"/>
              </a:ext>
            </a:extLst>
          </p:cNvPr>
          <p:cNvSpPr/>
          <p:nvPr/>
        </p:nvSpPr>
        <p:spPr>
          <a:xfrm>
            <a:off x="4139952" y="1844824"/>
            <a:ext cx="576064"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500" dirty="0">
                <a:solidFill>
                  <a:schemeClr val="bg1"/>
                </a:solidFill>
                <a:latin typeface="Arial Narrow" panose="020B0606020202030204" pitchFamily="34" charset="0"/>
              </a:rPr>
              <a:t>ΕΠΩΝΥΜΙΑ ΕΤΑΙΡΕΙΑΣ</a:t>
            </a:r>
          </a:p>
        </p:txBody>
      </p:sp>
      <p:sp>
        <p:nvSpPr>
          <p:cNvPr id="17" name="Ορθογώνιο 16">
            <a:extLst>
              <a:ext uri="{FF2B5EF4-FFF2-40B4-BE49-F238E27FC236}">
                <a16:creationId xmlns:a16="http://schemas.microsoft.com/office/drawing/2014/main" id="{B327760E-E8F2-818D-2792-FECF5AD0DD78}"/>
              </a:ext>
            </a:extLst>
          </p:cNvPr>
          <p:cNvSpPr/>
          <p:nvPr/>
        </p:nvSpPr>
        <p:spPr>
          <a:xfrm>
            <a:off x="5004048" y="2679213"/>
            <a:ext cx="792088"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latin typeface="Aptos Narrow" panose="020B0004020202020204" pitchFamily="34" charset="0"/>
              </a:rPr>
              <a:t>ΑΡΙΘΜΟΣ</a:t>
            </a:r>
          </a:p>
          <a:p>
            <a:pPr algn="ctr"/>
            <a:r>
              <a:rPr lang="el-GR" sz="800" dirty="0">
                <a:solidFill>
                  <a:schemeClr val="bg1"/>
                </a:solidFill>
                <a:latin typeface="Aptos Narrow" panose="020B0004020202020204" pitchFamily="34" charset="0"/>
              </a:rPr>
              <a:t>ΚΥΚΛΟΦΟΡΙΑΣ</a:t>
            </a:r>
          </a:p>
        </p:txBody>
      </p:sp>
      <p:sp>
        <p:nvSpPr>
          <p:cNvPr id="18" name="Ορθογώνιο 17">
            <a:extLst>
              <a:ext uri="{FF2B5EF4-FFF2-40B4-BE49-F238E27FC236}">
                <a16:creationId xmlns:a16="http://schemas.microsoft.com/office/drawing/2014/main" id="{85209450-254D-5A4D-1AF1-8469E14CE186}"/>
              </a:ext>
            </a:extLst>
          </p:cNvPr>
          <p:cNvSpPr/>
          <p:nvPr/>
        </p:nvSpPr>
        <p:spPr>
          <a:xfrm>
            <a:off x="6588224" y="2924944"/>
            <a:ext cx="2016224"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200" dirty="0">
                <a:solidFill>
                  <a:schemeClr val="bg1"/>
                </a:solidFill>
              </a:rPr>
              <a:t>ΕΠΩΝΥΜΙΑ ΕΤΑΙΡΕΙΑΣ</a:t>
            </a:r>
          </a:p>
        </p:txBody>
      </p:sp>
      <p:sp>
        <p:nvSpPr>
          <p:cNvPr id="19" name="object 3">
            <a:extLst>
              <a:ext uri="{FF2B5EF4-FFF2-40B4-BE49-F238E27FC236}">
                <a16:creationId xmlns:a16="http://schemas.microsoft.com/office/drawing/2014/main" id="{32B94702-9AF4-CE4E-89AF-6EC706F63D45}"/>
              </a:ext>
            </a:extLst>
          </p:cNvPr>
          <p:cNvSpPr txBox="1"/>
          <p:nvPr/>
        </p:nvSpPr>
        <p:spPr>
          <a:xfrm>
            <a:off x="6030044" y="151921"/>
            <a:ext cx="3010664" cy="1025922"/>
          </a:xfrm>
          <a:prstGeom prst="rect">
            <a:avLst/>
          </a:prstGeom>
        </p:spPr>
        <p:txBody>
          <a:bodyPr vert="horz" wrap="square" lIns="0" tIns="0" rIns="0" bIns="0" rtlCol="0">
            <a:spAutoFit/>
          </a:bodyPr>
          <a:lstStyle/>
          <a:p>
            <a:pPr marL="0" marR="0" algn="ctr">
              <a:lnSpc>
                <a:spcPts val="1996"/>
              </a:lnSpc>
              <a:spcBef>
                <a:spcPts val="0"/>
              </a:spcBef>
              <a:spcAft>
                <a:spcPts val="0"/>
              </a:spcAft>
            </a:pPr>
            <a:r>
              <a:rPr sz="1800" dirty="0">
                <a:solidFill>
                  <a:srgbClr val="000000"/>
                </a:solidFill>
                <a:latin typeface="EJHQOT+Times-Bold"/>
                <a:cs typeface="EJHQOT+Times-Bold"/>
              </a:rPr>
              <a:t>[</a:t>
            </a:r>
            <a:r>
              <a:rPr lang="el-GR" sz="1800" dirty="0">
                <a:solidFill>
                  <a:srgbClr val="000000"/>
                </a:solidFill>
                <a:latin typeface="EJHQOT+Times-Bold"/>
                <a:cs typeface="EJHQOT+Times-Bold"/>
              </a:rPr>
              <a:t> </a:t>
            </a:r>
            <a:r>
              <a:rPr sz="1800" dirty="0">
                <a:solidFill>
                  <a:srgbClr val="000000"/>
                </a:solidFill>
                <a:latin typeface="FARVDW+TimesNewRoman,BoldItalic"/>
                <a:cs typeface="FARVDW+TimesNewRoman,BoldItalic"/>
              </a:rPr>
              <a:t>Παρα</a:t>
            </a:r>
            <a:r>
              <a:rPr sz="1800" dirty="0" err="1">
                <a:solidFill>
                  <a:srgbClr val="000000"/>
                </a:solidFill>
                <a:latin typeface="FARVDW+TimesNewRoman,BoldItalic"/>
                <a:cs typeface="FARVDW+TimesNewRoman,BoldItalic"/>
              </a:rPr>
              <a:t>δείγμ</a:t>
            </a:r>
            <a:r>
              <a:rPr sz="1800" dirty="0">
                <a:solidFill>
                  <a:srgbClr val="000000"/>
                </a:solidFill>
                <a:latin typeface="FARVDW+TimesNewRoman,BoldItalic"/>
                <a:cs typeface="FARVDW+TimesNewRoman,BoldItalic"/>
              </a:rPr>
              <a:t>ατα</a:t>
            </a:r>
            <a:r>
              <a:rPr sz="1800" spc="58" dirty="0">
                <a:solidFill>
                  <a:srgbClr val="000000"/>
                </a:solidFill>
                <a:latin typeface="FARVDW+TimesNewRoman,BoldItalic"/>
                <a:cs typeface="FARVDW+TimesNewRoman,BoldItalic"/>
              </a:rPr>
              <a:t> </a:t>
            </a:r>
            <a:endParaRPr lang="el-GR" sz="1800" spc="58" dirty="0">
              <a:solidFill>
                <a:srgbClr val="000000"/>
              </a:solidFill>
              <a:latin typeface="FARVDW+TimesNewRoman,BoldItalic"/>
              <a:cs typeface="FARVDW+TimesNewRoman,BoldItalic"/>
            </a:endParaRPr>
          </a:p>
          <a:p>
            <a:pPr marL="0" marR="0" algn="ctr">
              <a:lnSpc>
                <a:spcPts val="1996"/>
              </a:lnSpc>
              <a:spcBef>
                <a:spcPts val="0"/>
              </a:spcBef>
              <a:spcAft>
                <a:spcPts val="0"/>
              </a:spcAft>
            </a:pPr>
            <a:r>
              <a:rPr sz="1800" spc="10" dirty="0" err="1">
                <a:solidFill>
                  <a:srgbClr val="000000"/>
                </a:solidFill>
                <a:latin typeface="FARVDW+TimesNewRoman,BoldItalic"/>
                <a:cs typeface="FARVDW+TimesNewRoman,BoldItalic"/>
              </a:rPr>
              <a:t>κοινοτικών</a:t>
            </a:r>
            <a:r>
              <a:rPr sz="1800" spc="-136" dirty="0">
                <a:solidFill>
                  <a:srgbClr val="000000"/>
                </a:solidFill>
                <a:latin typeface="FARVDW+TimesNewRoman,BoldItalic"/>
                <a:cs typeface="FARVDW+TimesNewRoman,BoldItalic"/>
              </a:rPr>
              <a:t> </a:t>
            </a:r>
            <a:endParaRPr lang="el-GR" sz="1800" spc="-136" dirty="0">
              <a:solidFill>
                <a:srgbClr val="000000"/>
              </a:solidFill>
              <a:latin typeface="FARVDW+TimesNewRoman,BoldItalic"/>
              <a:cs typeface="FARVDW+TimesNewRoman,BoldItalic"/>
            </a:endParaRPr>
          </a:p>
          <a:p>
            <a:pPr marL="0" marR="0" algn="ctr">
              <a:lnSpc>
                <a:spcPts val="1996"/>
              </a:lnSpc>
              <a:spcBef>
                <a:spcPts val="0"/>
              </a:spcBef>
              <a:spcAft>
                <a:spcPts val="0"/>
              </a:spcAft>
            </a:pPr>
            <a:r>
              <a:rPr sz="1800" dirty="0">
                <a:solidFill>
                  <a:srgbClr val="000000"/>
                </a:solidFill>
                <a:latin typeface="FARVDW+TimesNewRoman,BoldItalic"/>
                <a:cs typeface="FARVDW+TimesNewRoman,BoldItalic"/>
              </a:rPr>
              <a:t>α</a:t>
            </a:r>
            <a:r>
              <a:rPr sz="1800" dirty="0" err="1">
                <a:solidFill>
                  <a:srgbClr val="000000"/>
                </a:solidFill>
                <a:latin typeface="FARVDW+TimesNewRoman,BoldItalic"/>
                <a:cs typeface="FARVDW+TimesNewRoman,BoldItalic"/>
              </a:rPr>
              <a:t>δειών</a:t>
            </a:r>
            <a:r>
              <a:rPr sz="1800" spc="-43" dirty="0">
                <a:solidFill>
                  <a:srgbClr val="000000"/>
                </a:solidFill>
                <a:latin typeface="FARVDW+TimesNewRoman,BoldItalic"/>
                <a:cs typeface="FARVDW+TimesNewRoman,BoldItalic"/>
              </a:rPr>
              <a:t> </a:t>
            </a:r>
            <a:endParaRPr lang="el-GR" sz="1800" spc="-43" dirty="0">
              <a:solidFill>
                <a:srgbClr val="000000"/>
              </a:solidFill>
              <a:latin typeface="FARVDW+TimesNewRoman,BoldItalic"/>
              <a:cs typeface="FARVDW+TimesNewRoman,BoldItalic"/>
            </a:endParaRPr>
          </a:p>
          <a:p>
            <a:pPr marL="0" marR="0" algn="ctr">
              <a:lnSpc>
                <a:spcPts val="1996"/>
              </a:lnSpc>
              <a:spcBef>
                <a:spcPts val="0"/>
              </a:spcBef>
              <a:spcAft>
                <a:spcPts val="0"/>
              </a:spcAft>
            </a:pPr>
            <a:r>
              <a:rPr sz="1800" dirty="0">
                <a:solidFill>
                  <a:srgbClr val="000000"/>
                </a:solidFill>
                <a:latin typeface="FARVDW+TimesNewRoman,BoldItalic"/>
                <a:cs typeface="FARVDW+TimesNewRoman,BoldItalic"/>
              </a:rPr>
              <a:t>(εμπρόσθια</a:t>
            </a:r>
            <a:r>
              <a:rPr sz="1800" spc="60" dirty="0">
                <a:solidFill>
                  <a:srgbClr val="000000"/>
                </a:solidFill>
                <a:latin typeface="FARVDW+TimesNewRoman,BoldItalic"/>
                <a:cs typeface="FARVDW+TimesNewRoman,BoldItalic"/>
              </a:rPr>
              <a:t> </a:t>
            </a:r>
            <a:r>
              <a:rPr sz="1800" spc="12" dirty="0">
                <a:solidFill>
                  <a:srgbClr val="000000"/>
                </a:solidFill>
                <a:latin typeface="FARVDW+TimesNewRoman,BoldItalic"/>
                <a:cs typeface="FARVDW+TimesNewRoman,BoldItalic"/>
              </a:rPr>
              <a:t>σελίδα)</a:t>
            </a:r>
            <a:r>
              <a:rPr lang="el-GR" sz="1800" spc="12" dirty="0">
                <a:solidFill>
                  <a:srgbClr val="000000"/>
                </a:solidFill>
                <a:latin typeface="FARVDW+TimesNewRoman,BoldItalic"/>
                <a:cs typeface="FARVDW+TimesNewRoman,BoldItalic"/>
              </a:rPr>
              <a:t> </a:t>
            </a:r>
            <a:r>
              <a:rPr sz="1800" dirty="0">
                <a:solidFill>
                  <a:srgbClr val="000000"/>
                </a:solidFill>
                <a:latin typeface="EJHQOT+Times-Bold"/>
                <a:cs typeface="EJHQOT+Times-Bold"/>
              </a:rPr>
              <a:t>]</a:t>
            </a:r>
          </a:p>
        </p:txBody>
      </p:sp>
      <p:sp>
        <p:nvSpPr>
          <p:cNvPr id="2" name="Ορθογώνιο 1">
            <a:extLst>
              <a:ext uri="{FF2B5EF4-FFF2-40B4-BE49-F238E27FC236}">
                <a16:creationId xmlns:a16="http://schemas.microsoft.com/office/drawing/2014/main" id="{40B63CD2-98E2-84FE-9F31-50D89514CB4E}"/>
              </a:ext>
            </a:extLst>
          </p:cNvPr>
          <p:cNvSpPr/>
          <p:nvPr/>
        </p:nvSpPr>
        <p:spPr>
          <a:xfrm>
            <a:off x="467544" y="3573016"/>
            <a:ext cx="792088" cy="288032"/>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βάλ 3">
            <a:extLst>
              <a:ext uri="{FF2B5EF4-FFF2-40B4-BE49-F238E27FC236}">
                <a16:creationId xmlns:a16="http://schemas.microsoft.com/office/drawing/2014/main" id="{581918AB-19AB-12AC-28EA-423343CA6B3D}"/>
              </a:ext>
            </a:extLst>
          </p:cNvPr>
          <p:cNvSpPr/>
          <p:nvPr/>
        </p:nvSpPr>
        <p:spPr>
          <a:xfrm>
            <a:off x="1835696" y="5805264"/>
            <a:ext cx="864096" cy="50405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βάλ 4">
            <a:extLst>
              <a:ext uri="{FF2B5EF4-FFF2-40B4-BE49-F238E27FC236}">
                <a16:creationId xmlns:a16="http://schemas.microsoft.com/office/drawing/2014/main" id="{096E94A5-3190-841C-C954-DC6A565D0DF4}"/>
              </a:ext>
            </a:extLst>
          </p:cNvPr>
          <p:cNvSpPr/>
          <p:nvPr/>
        </p:nvSpPr>
        <p:spPr>
          <a:xfrm>
            <a:off x="4932040" y="4653136"/>
            <a:ext cx="936104" cy="4320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9A1558B3-7682-C330-A423-C5C9893C9BD3}"/>
              </a:ext>
            </a:extLst>
          </p:cNvPr>
          <p:cNvSpPr/>
          <p:nvPr/>
        </p:nvSpPr>
        <p:spPr>
          <a:xfrm>
            <a:off x="3282719" y="2895424"/>
            <a:ext cx="720080" cy="144016"/>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βάλ 8">
            <a:extLst>
              <a:ext uri="{FF2B5EF4-FFF2-40B4-BE49-F238E27FC236}">
                <a16:creationId xmlns:a16="http://schemas.microsoft.com/office/drawing/2014/main" id="{98E8E6C4-157F-E737-2E70-6D917AA05BF9}"/>
              </a:ext>
            </a:extLst>
          </p:cNvPr>
          <p:cNvSpPr/>
          <p:nvPr/>
        </p:nvSpPr>
        <p:spPr>
          <a:xfrm>
            <a:off x="7812360" y="5949280"/>
            <a:ext cx="1080120" cy="50405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a:extLst>
              <a:ext uri="{FF2B5EF4-FFF2-40B4-BE49-F238E27FC236}">
                <a16:creationId xmlns:a16="http://schemas.microsoft.com/office/drawing/2014/main" id="{208323A6-520D-99C0-8753-319E7B85CE22}"/>
              </a:ext>
            </a:extLst>
          </p:cNvPr>
          <p:cNvSpPr/>
          <p:nvPr/>
        </p:nvSpPr>
        <p:spPr>
          <a:xfrm>
            <a:off x="6588224" y="3645024"/>
            <a:ext cx="720080" cy="144016"/>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5746113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D2F35-410B-3069-417B-BEEF225907DE}"/>
            </a:ext>
          </a:extLst>
        </p:cNvPr>
        <p:cNvGrpSpPr/>
        <p:nvPr/>
      </p:nvGrpSpPr>
      <p:grpSpPr>
        <a:xfrm>
          <a:off x="0" y="0"/>
          <a:ext cx="0" cy="0"/>
          <a:chOff x="0" y="0"/>
          <a:chExt cx="0" cy="0"/>
        </a:xfrm>
      </p:grpSpPr>
      <p:sp>
        <p:nvSpPr>
          <p:cNvPr id="19" name="object 3">
            <a:extLst>
              <a:ext uri="{FF2B5EF4-FFF2-40B4-BE49-F238E27FC236}">
                <a16:creationId xmlns:a16="http://schemas.microsoft.com/office/drawing/2014/main" id="{34EE27D6-0B11-E3DA-DC9F-D9F65FC45C6E}"/>
              </a:ext>
            </a:extLst>
          </p:cNvPr>
          <p:cNvSpPr txBox="1"/>
          <p:nvPr/>
        </p:nvSpPr>
        <p:spPr>
          <a:xfrm>
            <a:off x="6030044" y="151921"/>
            <a:ext cx="3010664" cy="1025922"/>
          </a:xfrm>
          <a:prstGeom prst="rect">
            <a:avLst/>
          </a:prstGeom>
        </p:spPr>
        <p:txBody>
          <a:bodyPr vert="horz" wrap="square" lIns="0" tIns="0" rIns="0" bIns="0" rtlCol="0">
            <a:spAutoFit/>
          </a:bodyPr>
          <a:lstStyle/>
          <a:p>
            <a:pPr marL="0" marR="0" lvl="0" indent="0" algn="ctr"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lang="el-GR" sz="1800" b="0" i="0" u="none" strike="noStrike" kern="1200" cap="none" spc="0" normalizeH="0" baseline="0" noProof="0" dirty="0">
                <a:ln>
                  <a:noFill/>
                </a:ln>
                <a:solidFill>
                  <a:srgbClr val="000000"/>
                </a:solidFill>
                <a:effectLst/>
                <a:uLnTx/>
                <a:uFillTx/>
                <a:latin typeface="EJHQOT+Times-Bold"/>
                <a:ea typeface="+mn-ea"/>
                <a:cs typeface="EJHQOT+Times-Bold"/>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a:t>
            </a:r>
            <a:r>
              <a:rPr kumimoji="0" sz="1800" b="0" i="0" u="none" strike="noStrike" kern="1200" cap="none" spc="0" normalizeH="0" baseline="0" noProof="0" dirty="0" err="1">
                <a:ln>
                  <a:noFill/>
                </a:ln>
                <a:solidFill>
                  <a:srgbClr val="000000"/>
                </a:solidFill>
                <a:effectLst/>
                <a:uLnTx/>
                <a:uFillTx/>
                <a:latin typeface="FARVDW+TimesNewRoman,BoldItalic"/>
                <a:ea typeface="+mn-ea"/>
                <a:cs typeface="FARVDW+TimesNewRoman,BoldItalic"/>
              </a:rPr>
              <a:t>δείγμ</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endParaRPr kumimoji="0" lang="el-GR"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endParaRPr>
          </a:p>
          <a:p>
            <a:pPr marL="0" marR="0" lvl="0" indent="0" algn="ctr"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10" normalizeH="0" baseline="0" noProof="0" dirty="0" err="1">
                <a:ln>
                  <a:noFill/>
                </a:ln>
                <a:solidFill>
                  <a:srgbClr val="000000"/>
                </a:solidFill>
                <a:effectLst/>
                <a:uLnTx/>
                <a:uFillTx/>
                <a:latin typeface="FARVDW+TimesNewRoman,BoldItalic"/>
                <a:ea typeface="+mn-ea"/>
                <a:cs typeface="FARVDW+TimesNewRoman,BoldItalic"/>
              </a:rPr>
              <a:t>κοινοτικών</a:t>
            </a:r>
            <a:r>
              <a:rPr kumimoji="0" sz="1800" b="0" i="0" u="none" strike="noStrike" kern="1200" cap="none" spc="-136" normalizeH="0" baseline="0" noProof="0" dirty="0">
                <a:ln>
                  <a:noFill/>
                </a:ln>
                <a:solidFill>
                  <a:srgbClr val="000000"/>
                </a:solidFill>
                <a:effectLst/>
                <a:uLnTx/>
                <a:uFillTx/>
                <a:latin typeface="FARVDW+TimesNewRoman,BoldItalic"/>
                <a:ea typeface="+mn-ea"/>
                <a:cs typeface="FARVDW+TimesNewRoman,BoldItalic"/>
              </a:rPr>
              <a:t> </a:t>
            </a:r>
            <a:endParaRPr kumimoji="0" lang="el-GR" sz="1800" b="0" i="0" u="none" strike="noStrike" kern="1200" cap="none" spc="-136" normalizeH="0" baseline="0" noProof="0" dirty="0">
              <a:ln>
                <a:noFill/>
              </a:ln>
              <a:solidFill>
                <a:srgbClr val="000000"/>
              </a:solidFill>
              <a:effectLst/>
              <a:uLnTx/>
              <a:uFillTx/>
              <a:latin typeface="FARVDW+TimesNewRoman,BoldItalic"/>
              <a:ea typeface="+mn-ea"/>
              <a:cs typeface="FARVDW+TimesNewRoman,BoldItalic"/>
            </a:endParaRPr>
          </a:p>
          <a:p>
            <a:pPr marL="0" marR="0" lvl="0" indent="0" algn="ctr"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α</a:t>
            </a:r>
            <a:r>
              <a:rPr kumimoji="0" sz="1800" b="0" i="0" u="none" strike="noStrike" kern="1200" cap="none" spc="0" normalizeH="0" baseline="0" noProof="0" dirty="0" err="1">
                <a:ln>
                  <a:noFill/>
                </a:ln>
                <a:solidFill>
                  <a:srgbClr val="000000"/>
                </a:solidFill>
                <a:effectLst/>
                <a:uLnTx/>
                <a:uFillTx/>
                <a:latin typeface="FARVDW+TimesNewRoman,BoldItalic"/>
                <a:ea typeface="+mn-ea"/>
                <a:cs typeface="FARVDW+TimesNewRoman,BoldItalic"/>
              </a:rPr>
              <a:t>δειών</a:t>
            </a:r>
            <a:r>
              <a:rPr kumimoji="0" sz="1800" b="0" i="0" u="none" strike="noStrike" kern="1200" cap="none" spc="-43" normalizeH="0" baseline="0" noProof="0" dirty="0">
                <a:ln>
                  <a:noFill/>
                </a:ln>
                <a:solidFill>
                  <a:srgbClr val="000000"/>
                </a:solidFill>
                <a:effectLst/>
                <a:uLnTx/>
                <a:uFillTx/>
                <a:latin typeface="FARVDW+TimesNewRoman,BoldItalic"/>
                <a:ea typeface="+mn-ea"/>
                <a:cs typeface="FARVDW+TimesNewRoman,BoldItalic"/>
              </a:rPr>
              <a:t> </a:t>
            </a:r>
            <a:endParaRPr kumimoji="0" lang="el-GR" sz="1800" b="0" i="0" u="none" strike="noStrike" kern="1200" cap="none" spc="-43" normalizeH="0" baseline="0" noProof="0" dirty="0">
              <a:ln>
                <a:noFill/>
              </a:ln>
              <a:solidFill>
                <a:srgbClr val="000000"/>
              </a:solidFill>
              <a:effectLst/>
              <a:uLnTx/>
              <a:uFillTx/>
              <a:latin typeface="FARVDW+TimesNewRoman,BoldItalic"/>
              <a:ea typeface="+mn-ea"/>
              <a:cs typeface="FARVDW+TimesNewRoman,BoldItalic"/>
            </a:endParaRPr>
          </a:p>
          <a:p>
            <a:pPr marL="0" marR="0" lvl="0" indent="0" algn="ctr"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2" normalizeH="0" baseline="0" noProof="0" dirty="0">
                <a:ln>
                  <a:noFill/>
                </a:ln>
                <a:solidFill>
                  <a:srgbClr val="000000"/>
                </a:solidFill>
                <a:effectLst/>
                <a:uLnTx/>
                <a:uFillTx/>
                <a:latin typeface="FARVDW+TimesNewRoman,BoldItalic"/>
                <a:ea typeface="+mn-ea"/>
                <a:cs typeface="FARVDW+TimesNewRoman,BoldItalic"/>
              </a:rPr>
              <a:t>σελίδα)</a:t>
            </a:r>
            <a:r>
              <a:rPr kumimoji="0" lang="el-GR" sz="1800" b="0" i="0" u="none" strike="noStrike" kern="1200" cap="none" spc="12"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7" name="Εικόνα 6">
            <a:extLst>
              <a:ext uri="{FF2B5EF4-FFF2-40B4-BE49-F238E27FC236}">
                <a16:creationId xmlns:a16="http://schemas.microsoft.com/office/drawing/2014/main" id="{8681D08F-0564-4C5F-4973-593D713E4E3D}"/>
              </a:ext>
            </a:extLst>
          </p:cNvPr>
          <p:cNvPicPr>
            <a:picLocks noChangeAspect="1"/>
          </p:cNvPicPr>
          <p:nvPr/>
        </p:nvPicPr>
        <p:blipFill>
          <a:blip r:embed="rId3"/>
          <a:stretch>
            <a:fillRect/>
          </a:stretch>
        </p:blipFill>
        <p:spPr>
          <a:xfrm>
            <a:off x="138387" y="1372593"/>
            <a:ext cx="2614818" cy="4077072"/>
          </a:xfrm>
          <a:prstGeom prst="rect">
            <a:avLst/>
          </a:prstGeom>
        </p:spPr>
      </p:pic>
      <p:sp>
        <p:nvSpPr>
          <p:cNvPr id="15" name="Ορθογώνιο 14">
            <a:extLst>
              <a:ext uri="{FF2B5EF4-FFF2-40B4-BE49-F238E27FC236}">
                <a16:creationId xmlns:a16="http://schemas.microsoft.com/office/drawing/2014/main" id="{003E81E3-0458-C571-88E5-C2430D6A6422}"/>
              </a:ext>
            </a:extLst>
          </p:cNvPr>
          <p:cNvSpPr/>
          <p:nvPr/>
        </p:nvSpPr>
        <p:spPr>
          <a:xfrm>
            <a:off x="208381" y="2291958"/>
            <a:ext cx="1008112" cy="5040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imes New Roman" panose="020F0502020204030204" pitchFamily="18" charset="0"/>
                <a:ea typeface="+mn-ea"/>
                <a:cs typeface="+mn-cs"/>
              </a:rPr>
              <a:t> </a:t>
            </a:r>
          </a:p>
        </p:txBody>
      </p:sp>
      <p:pic>
        <p:nvPicPr>
          <p:cNvPr id="11" name="Εικόνα 10">
            <a:extLst>
              <a:ext uri="{FF2B5EF4-FFF2-40B4-BE49-F238E27FC236}">
                <a16:creationId xmlns:a16="http://schemas.microsoft.com/office/drawing/2014/main" id="{34345D1F-4900-AA7E-8832-3A31DE644D53}"/>
              </a:ext>
            </a:extLst>
          </p:cNvPr>
          <p:cNvPicPr>
            <a:picLocks noChangeAspect="1"/>
          </p:cNvPicPr>
          <p:nvPr/>
        </p:nvPicPr>
        <p:blipFill>
          <a:blip r:embed="rId4"/>
          <a:stretch>
            <a:fillRect/>
          </a:stretch>
        </p:blipFill>
        <p:spPr>
          <a:xfrm>
            <a:off x="138387" y="5663073"/>
            <a:ext cx="2614818" cy="1060212"/>
          </a:xfrm>
          <a:prstGeom prst="rect">
            <a:avLst/>
          </a:prstGeom>
          <a:ln w="38100">
            <a:solidFill>
              <a:srgbClr val="FF0000"/>
            </a:solidFill>
          </a:ln>
        </p:spPr>
      </p:pic>
      <p:pic>
        <p:nvPicPr>
          <p:cNvPr id="20" name="Εικόνα 19">
            <a:extLst>
              <a:ext uri="{FF2B5EF4-FFF2-40B4-BE49-F238E27FC236}">
                <a16:creationId xmlns:a16="http://schemas.microsoft.com/office/drawing/2014/main" id="{D5744642-7978-CD06-3D08-02D2D41D17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7603" y="151921"/>
            <a:ext cx="2981144" cy="4306788"/>
          </a:xfrm>
          <a:prstGeom prst="rect">
            <a:avLst/>
          </a:prstGeom>
        </p:spPr>
      </p:pic>
      <p:pic>
        <p:nvPicPr>
          <p:cNvPr id="22" name="Εικόνα 21">
            <a:extLst>
              <a:ext uri="{FF2B5EF4-FFF2-40B4-BE49-F238E27FC236}">
                <a16:creationId xmlns:a16="http://schemas.microsoft.com/office/drawing/2014/main" id="{75E3B698-0E94-ED47-E7AF-CEEFC7957A2F}"/>
              </a:ext>
            </a:extLst>
          </p:cNvPr>
          <p:cNvPicPr>
            <a:picLocks noChangeAspect="1"/>
          </p:cNvPicPr>
          <p:nvPr/>
        </p:nvPicPr>
        <p:blipFill>
          <a:blip r:embed="rId6"/>
          <a:stretch>
            <a:fillRect/>
          </a:stretch>
        </p:blipFill>
        <p:spPr>
          <a:xfrm>
            <a:off x="2977603" y="4620075"/>
            <a:ext cx="2981145" cy="627727"/>
          </a:xfrm>
          <a:prstGeom prst="rect">
            <a:avLst/>
          </a:prstGeom>
          <a:ln w="38100">
            <a:solidFill>
              <a:srgbClr val="FF0000"/>
            </a:solidFill>
          </a:ln>
        </p:spPr>
      </p:pic>
      <p:pic>
        <p:nvPicPr>
          <p:cNvPr id="24" name="Εικόνα 23">
            <a:extLst>
              <a:ext uri="{FF2B5EF4-FFF2-40B4-BE49-F238E27FC236}">
                <a16:creationId xmlns:a16="http://schemas.microsoft.com/office/drawing/2014/main" id="{5B8DED1D-D736-2E78-0365-29EE3FB345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3206" y="1464977"/>
            <a:ext cx="2909197" cy="4077072"/>
          </a:xfrm>
          <a:prstGeom prst="rect">
            <a:avLst/>
          </a:prstGeom>
        </p:spPr>
      </p:pic>
      <p:pic>
        <p:nvPicPr>
          <p:cNvPr id="26" name="Εικόνα 25">
            <a:extLst>
              <a:ext uri="{FF2B5EF4-FFF2-40B4-BE49-F238E27FC236}">
                <a16:creationId xmlns:a16="http://schemas.microsoft.com/office/drawing/2014/main" id="{2D5C7358-A14B-93B2-D5D9-F76B1F38B942}"/>
              </a:ext>
            </a:extLst>
          </p:cNvPr>
          <p:cNvPicPr>
            <a:picLocks noChangeAspect="1"/>
          </p:cNvPicPr>
          <p:nvPr/>
        </p:nvPicPr>
        <p:blipFill>
          <a:blip r:embed="rId8"/>
          <a:stretch>
            <a:fillRect/>
          </a:stretch>
        </p:blipFill>
        <p:spPr>
          <a:xfrm>
            <a:off x="6887823" y="5663073"/>
            <a:ext cx="2152885" cy="532748"/>
          </a:xfrm>
          <a:prstGeom prst="rect">
            <a:avLst/>
          </a:prstGeom>
          <a:ln w="38100">
            <a:solidFill>
              <a:srgbClr val="FF0000"/>
            </a:solidFill>
          </a:ln>
        </p:spPr>
      </p:pic>
      <p:pic>
        <p:nvPicPr>
          <p:cNvPr id="28" name="Εικόνα 27">
            <a:extLst>
              <a:ext uri="{FF2B5EF4-FFF2-40B4-BE49-F238E27FC236}">
                <a16:creationId xmlns:a16="http://schemas.microsoft.com/office/drawing/2014/main" id="{83E46762-4101-20C8-F28D-7182241D3D1F}"/>
              </a:ext>
            </a:extLst>
          </p:cNvPr>
          <p:cNvPicPr>
            <a:picLocks noChangeAspect="1"/>
          </p:cNvPicPr>
          <p:nvPr/>
        </p:nvPicPr>
        <p:blipFill>
          <a:blip r:embed="rId9"/>
          <a:stretch>
            <a:fillRect/>
          </a:stretch>
        </p:blipFill>
        <p:spPr>
          <a:xfrm>
            <a:off x="5166369" y="6121679"/>
            <a:ext cx="3874339" cy="601606"/>
          </a:xfrm>
          <a:prstGeom prst="rect">
            <a:avLst/>
          </a:prstGeom>
          <a:ln w="38100">
            <a:solidFill>
              <a:srgbClr val="FF0000"/>
            </a:solidFill>
          </a:ln>
        </p:spPr>
      </p:pic>
      <p:sp>
        <p:nvSpPr>
          <p:cNvPr id="29" name="Ορθογώνιο 28">
            <a:extLst>
              <a:ext uri="{FF2B5EF4-FFF2-40B4-BE49-F238E27FC236}">
                <a16:creationId xmlns:a16="http://schemas.microsoft.com/office/drawing/2014/main" id="{0C572616-A391-0771-909C-C69BEFA5E22A}"/>
              </a:ext>
            </a:extLst>
          </p:cNvPr>
          <p:cNvSpPr/>
          <p:nvPr/>
        </p:nvSpPr>
        <p:spPr>
          <a:xfrm>
            <a:off x="3995936" y="1340768"/>
            <a:ext cx="720080" cy="4320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Ορθογώνιο 29">
            <a:extLst>
              <a:ext uri="{FF2B5EF4-FFF2-40B4-BE49-F238E27FC236}">
                <a16:creationId xmlns:a16="http://schemas.microsoft.com/office/drawing/2014/main" id="{BBEFA9AA-A29D-12CF-96DB-4FFFC5770C21}"/>
              </a:ext>
            </a:extLst>
          </p:cNvPr>
          <p:cNvSpPr/>
          <p:nvPr/>
        </p:nvSpPr>
        <p:spPr>
          <a:xfrm>
            <a:off x="6300192" y="3284984"/>
            <a:ext cx="2448272" cy="3600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1" name="Ορθογώνιο 30">
            <a:extLst>
              <a:ext uri="{FF2B5EF4-FFF2-40B4-BE49-F238E27FC236}">
                <a16:creationId xmlns:a16="http://schemas.microsoft.com/office/drawing/2014/main" id="{19609D2E-69F9-F508-5766-448215620251}"/>
              </a:ext>
            </a:extLst>
          </p:cNvPr>
          <p:cNvSpPr/>
          <p:nvPr/>
        </p:nvSpPr>
        <p:spPr>
          <a:xfrm>
            <a:off x="7308304" y="4437112"/>
            <a:ext cx="144016"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2" name="Ορθογώνιο 31">
            <a:extLst>
              <a:ext uri="{FF2B5EF4-FFF2-40B4-BE49-F238E27FC236}">
                <a16:creationId xmlns:a16="http://schemas.microsoft.com/office/drawing/2014/main" id="{241E40E0-1C51-AD88-5D83-D4A8F57B24AE}"/>
              </a:ext>
            </a:extLst>
          </p:cNvPr>
          <p:cNvSpPr/>
          <p:nvPr/>
        </p:nvSpPr>
        <p:spPr>
          <a:xfrm>
            <a:off x="7964265" y="5794196"/>
            <a:ext cx="504056" cy="1953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3" name="Ορθογώνιο 32">
            <a:extLst>
              <a:ext uri="{FF2B5EF4-FFF2-40B4-BE49-F238E27FC236}">
                <a16:creationId xmlns:a16="http://schemas.microsoft.com/office/drawing/2014/main" id="{1588328C-84E6-8709-DDEA-3B6ED1047783}"/>
              </a:ext>
            </a:extLst>
          </p:cNvPr>
          <p:cNvSpPr/>
          <p:nvPr/>
        </p:nvSpPr>
        <p:spPr>
          <a:xfrm>
            <a:off x="7452320" y="6309320"/>
            <a:ext cx="576064" cy="2709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4" name="Ορθογώνιο 33">
            <a:extLst>
              <a:ext uri="{FF2B5EF4-FFF2-40B4-BE49-F238E27FC236}">
                <a16:creationId xmlns:a16="http://schemas.microsoft.com/office/drawing/2014/main" id="{4C7FF675-5D74-6DE7-017A-931789B810C2}"/>
              </a:ext>
            </a:extLst>
          </p:cNvPr>
          <p:cNvSpPr/>
          <p:nvPr/>
        </p:nvSpPr>
        <p:spPr>
          <a:xfrm>
            <a:off x="8028384" y="4458709"/>
            <a:ext cx="144016" cy="504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B7099A0C-E607-532C-1874-9BB9BBEC53A9}"/>
              </a:ext>
            </a:extLst>
          </p:cNvPr>
          <p:cNvSpPr/>
          <p:nvPr/>
        </p:nvSpPr>
        <p:spPr>
          <a:xfrm>
            <a:off x="208381" y="3068960"/>
            <a:ext cx="619203" cy="216024"/>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AC2B9E0B-AADD-8AD8-B1EC-460D561E5EA6}"/>
              </a:ext>
            </a:extLst>
          </p:cNvPr>
          <p:cNvSpPr/>
          <p:nvPr/>
        </p:nvSpPr>
        <p:spPr>
          <a:xfrm>
            <a:off x="3203848" y="2234587"/>
            <a:ext cx="864096" cy="200938"/>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4C36D8A8-BB3C-DC42-245D-F40E0F53EAA5}"/>
              </a:ext>
            </a:extLst>
          </p:cNvPr>
          <p:cNvSpPr/>
          <p:nvPr/>
        </p:nvSpPr>
        <p:spPr>
          <a:xfrm>
            <a:off x="6300192" y="4365104"/>
            <a:ext cx="2232248" cy="254971"/>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βάλ 4">
            <a:extLst>
              <a:ext uri="{FF2B5EF4-FFF2-40B4-BE49-F238E27FC236}">
                <a16:creationId xmlns:a16="http://schemas.microsoft.com/office/drawing/2014/main" id="{5237792F-196F-9C2F-BBA2-79AB3727C38F}"/>
              </a:ext>
            </a:extLst>
          </p:cNvPr>
          <p:cNvSpPr/>
          <p:nvPr/>
        </p:nvSpPr>
        <p:spPr>
          <a:xfrm>
            <a:off x="208381" y="6021288"/>
            <a:ext cx="979243" cy="4320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βάλ 5">
            <a:extLst>
              <a:ext uri="{FF2B5EF4-FFF2-40B4-BE49-F238E27FC236}">
                <a16:creationId xmlns:a16="http://schemas.microsoft.com/office/drawing/2014/main" id="{A39CD3B2-C6A9-5E21-BE81-B9256EF9F622}"/>
              </a:ext>
            </a:extLst>
          </p:cNvPr>
          <p:cNvSpPr/>
          <p:nvPr/>
        </p:nvSpPr>
        <p:spPr>
          <a:xfrm>
            <a:off x="5220072" y="4653136"/>
            <a:ext cx="720080" cy="4320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1398208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3842006" y="394173"/>
            <a:ext cx="5196237" cy="291608"/>
          </a:xfrm>
          <a:prstGeom prst="rect">
            <a:avLst/>
          </a:prstGeom>
        </p:spPr>
        <p:txBody>
          <a:bodyPr vert="horz" wrap="square" lIns="0" tIns="0" rIns="0" bIns="0" rtlCol="0">
            <a:spAutoFit/>
          </a:bodyPr>
          <a:lstStyle/>
          <a:p>
            <a:pPr marL="0" marR="0">
              <a:lnSpc>
                <a:spcPts val="1996"/>
              </a:lnSpc>
              <a:spcBef>
                <a:spcPts val="0"/>
              </a:spcBef>
              <a:spcAft>
                <a:spcPts val="0"/>
              </a:spcAft>
            </a:pPr>
            <a:r>
              <a:rPr sz="1800" dirty="0">
                <a:solidFill>
                  <a:srgbClr val="000000"/>
                </a:solidFill>
                <a:latin typeface="EJHQOT+Times-Bold"/>
                <a:cs typeface="EJHQOT+Times-Bold"/>
              </a:rPr>
              <a:t>[</a:t>
            </a:r>
            <a:r>
              <a:rPr sz="1800" dirty="0">
                <a:solidFill>
                  <a:srgbClr val="000000"/>
                </a:solidFill>
                <a:latin typeface="FARVDW+TimesNewRoman,BoldItalic"/>
                <a:cs typeface="FARVDW+TimesNewRoman,BoldItalic"/>
              </a:rPr>
              <a:t>Κείμενο</a:t>
            </a:r>
            <a:r>
              <a:rPr sz="1800" spc="-81"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στην</a:t>
            </a:r>
            <a:r>
              <a:rPr sz="1800" spc="20"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οπίσθια</a:t>
            </a:r>
            <a:r>
              <a:rPr sz="1800" spc="-20"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σελίδα</a:t>
            </a:r>
            <a:r>
              <a:rPr sz="1800" spc="-25"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της</a:t>
            </a:r>
            <a:r>
              <a:rPr sz="1800" spc="-58" dirty="0">
                <a:solidFill>
                  <a:srgbClr val="000000"/>
                </a:solidFill>
                <a:latin typeface="FARVDW+TimesNewRoman,BoldItalic"/>
                <a:cs typeface="FARVDW+TimesNewRoman,BoldItalic"/>
              </a:rPr>
              <a:t> </a:t>
            </a:r>
            <a:r>
              <a:rPr sz="1800" spc="12" dirty="0">
                <a:solidFill>
                  <a:srgbClr val="000000"/>
                </a:solidFill>
                <a:latin typeface="FARVDW+TimesNewRoman,BoldItalic"/>
                <a:cs typeface="FARVDW+TimesNewRoman,BoldItalic"/>
              </a:rPr>
              <a:t>κοινοτικής</a:t>
            </a:r>
            <a:r>
              <a:rPr sz="1800" spc="-140" dirty="0">
                <a:solidFill>
                  <a:srgbClr val="000000"/>
                </a:solidFill>
                <a:latin typeface="FARVDW+TimesNewRoman,BoldItalic"/>
                <a:cs typeface="FARVDW+TimesNewRoman,BoldItalic"/>
              </a:rPr>
              <a:t> </a:t>
            </a:r>
            <a:r>
              <a:rPr sz="1800" spc="10" dirty="0">
                <a:solidFill>
                  <a:srgbClr val="000000"/>
                </a:solidFill>
                <a:latin typeface="FARVDW+TimesNewRoman,BoldItalic"/>
                <a:cs typeface="FARVDW+TimesNewRoman,BoldItalic"/>
              </a:rPr>
              <a:t>άδειας</a:t>
            </a:r>
            <a:r>
              <a:rPr sz="1800" dirty="0">
                <a:solidFill>
                  <a:srgbClr val="000000"/>
                </a:solidFill>
                <a:latin typeface="EJHQOT+Times-Bold"/>
                <a:cs typeface="EJHQOT+Times-Bold"/>
              </a:rPr>
              <a:t>]</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περιεχομένου"/>
          <p:cNvSpPr>
            <a:spLocks noGrp="1"/>
          </p:cNvSpPr>
          <p:nvPr>
            <p:ph idx="1"/>
          </p:nvPr>
        </p:nvSpPr>
        <p:spPr/>
        <p:txBody>
          <a:bodyPr>
            <a:normAutofit fontScale="92500" lnSpcReduction="20000"/>
          </a:bodyPr>
          <a:lstStyle/>
          <a:p>
            <a:pPr algn="just"/>
            <a:r>
              <a:rPr lang="el-GR" dirty="0">
                <a:solidFill>
                  <a:schemeClr val="bg1"/>
                </a:solidFill>
              </a:rPr>
              <a:t>Εκδίδεται για μεταφορείς κατόχους κοινοτικής άδειας, οι οποίοι απασχολούν νομίμως οδηγούς οι οποίοι δεν είναι υπήκοοι κράτους μέλους ούτε επί μακρόν διαμένοντες στο κράτος – μέλος κατά την έννοια της Οδηγίας 2003/109/ΕΚ </a:t>
            </a:r>
          </a:p>
          <a:p>
            <a:endParaRPr lang="el-GR" dirty="0">
              <a:solidFill>
                <a:schemeClr val="bg1"/>
              </a:solidFill>
            </a:endParaRPr>
          </a:p>
          <a:p>
            <a:r>
              <a:rPr lang="el-GR" dirty="0">
                <a:solidFill>
                  <a:schemeClr val="bg1"/>
                </a:solidFill>
              </a:rPr>
              <a:t>Είναι ονομαστική</a:t>
            </a:r>
          </a:p>
          <a:p>
            <a:endParaRPr lang="el-GR" dirty="0">
              <a:solidFill>
                <a:schemeClr val="bg1"/>
              </a:solidFill>
            </a:endParaRPr>
          </a:p>
          <a:p>
            <a:pPr algn="just"/>
            <a:r>
              <a:rPr lang="el-GR" dirty="0">
                <a:solidFill>
                  <a:schemeClr val="bg1"/>
                </a:solidFill>
              </a:rPr>
              <a:t>Επικυρωμένο γνήσιο αντίγραφο της βεβαίωσης φυλάσσεται στις εγκαταστάσεις του μεταφορέα</a:t>
            </a:r>
          </a:p>
          <a:p>
            <a:endParaRPr lang="el-GR" dirty="0">
              <a:solidFill>
                <a:schemeClr val="bg1"/>
              </a:solidFill>
            </a:endParaRPr>
          </a:p>
          <a:p>
            <a:r>
              <a:rPr lang="el-GR" dirty="0">
                <a:solidFill>
                  <a:schemeClr val="bg1"/>
                </a:solidFill>
              </a:rPr>
              <a:t>Διάρκεια ισχύος: 5ετής</a:t>
            </a:r>
          </a:p>
          <a:p>
            <a:pPr>
              <a:buNone/>
            </a:pPr>
            <a:endParaRPr lang="el-GR" dirty="0">
              <a:solidFill>
                <a:schemeClr val="bg1"/>
              </a:solidFill>
            </a:endParaRPr>
          </a:p>
        </p:txBody>
      </p:sp>
      <p:sp>
        <p:nvSpPr>
          <p:cNvPr id="5" name="object 3"/>
          <p:cNvSpPr txBox="1"/>
          <p:nvPr/>
        </p:nvSpPr>
        <p:spPr>
          <a:xfrm>
            <a:off x="2012951" y="280077"/>
            <a:ext cx="5138346" cy="597857"/>
          </a:xfrm>
          <a:prstGeom prst="rect">
            <a:avLst/>
          </a:prstGeom>
        </p:spPr>
        <p:txBody>
          <a:bodyPr vert="horz" wrap="square" lIns="0" tIns="0" rIns="0" bIns="0" rtlCol="0">
            <a:spAutoFit/>
          </a:bodyPr>
          <a:lstStyle/>
          <a:p>
            <a:pPr marL="0" marR="0">
              <a:lnSpc>
                <a:spcPts val="4407"/>
              </a:lnSpc>
              <a:spcBef>
                <a:spcPts val="0"/>
              </a:spcBef>
              <a:spcAft>
                <a:spcPts val="0"/>
              </a:spcAft>
            </a:pPr>
            <a:r>
              <a:rPr sz="4000" dirty="0">
                <a:solidFill>
                  <a:srgbClr val="000000"/>
                </a:solidFill>
                <a:latin typeface="NBOCUP+TimesNewRoman,Bold"/>
                <a:cs typeface="NBOCUP+TimesNewRoman,Bold"/>
              </a:rPr>
              <a:t>ΒΕΒΑΙΩΣΗ</a:t>
            </a:r>
            <a:r>
              <a:rPr sz="4000" spc="23" dirty="0">
                <a:solidFill>
                  <a:srgbClr val="000000"/>
                </a:solidFill>
                <a:latin typeface="NBOCUP+TimesNewRoman,Bold"/>
                <a:cs typeface="NBOCUP+TimesNewRoman,Bold"/>
              </a:rPr>
              <a:t> </a:t>
            </a:r>
            <a:r>
              <a:rPr sz="4000" spc="-58" dirty="0">
                <a:solidFill>
                  <a:srgbClr val="000000"/>
                </a:solidFill>
                <a:latin typeface="NBOCUP+TimesNewRoman,Bold"/>
                <a:cs typeface="NBOCUP+TimesNewRoman,Bold"/>
              </a:rPr>
              <a:t>ΟΔΗΓ</a:t>
            </a:r>
            <a:r>
              <a:rPr sz="4000" spc="-1002" dirty="0">
                <a:solidFill>
                  <a:srgbClr val="000000"/>
                </a:solidFill>
                <a:latin typeface="NBOCUP+TimesNewRoman,Bold"/>
                <a:cs typeface="NBOCUP+TimesNewRoman,Bold"/>
              </a:rPr>
              <a:t> </a:t>
            </a:r>
            <a:r>
              <a:rPr sz="4000" spc="-52" dirty="0">
                <a:solidFill>
                  <a:srgbClr val="000000"/>
                </a:solidFill>
                <a:latin typeface="NBOCUP+TimesNewRoman,Bold"/>
                <a:cs typeface="NBOCUP+TimesNewRoman,Bold"/>
              </a:rPr>
              <a:t>ΟΥ</a:t>
            </a:r>
          </a:p>
        </p:txBody>
      </p:sp>
      <p:sp>
        <p:nvSpPr>
          <p:cNvPr id="6" name="object 4"/>
          <p:cNvSpPr txBox="1"/>
          <p:nvPr/>
        </p:nvSpPr>
        <p:spPr>
          <a:xfrm>
            <a:off x="2890255" y="867058"/>
            <a:ext cx="3375066" cy="259963"/>
          </a:xfrm>
          <a:prstGeom prst="rect">
            <a:avLst/>
          </a:prstGeom>
        </p:spPr>
        <p:txBody>
          <a:bodyPr vert="horz" wrap="square" lIns="0" tIns="0" rIns="0" bIns="0" rtlCol="0">
            <a:spAutoFit/>
          </a:bodyPr>
          <a:lstStyle/>
          <a:p>
            <a:pPr marL="0" marR="0">
              <a:lnSpc>
                <a:spcPts val="1746"/>
              </a:lnSpc>
              <a:spcBef>
                <a:spcPts val="0"/>
              </a:spcBef>
              <a:spcAft>
                <a:spcPts val="0"/>
              </a:spcAft>
            </a:pPr>
            <a:r>
              <a:rPr sz="1600" dirty="0">
                <a:solidFill>
                  <a:srgbClr val="000000"/>
                </a:solidFill>
                <a:latin typeface="EJHQOT+Times-Bold"/>
                <a:cs typeface="EJHQOT+Times-Bold"/>
              </a:rPr>
              <a:t>[</a:t>
            </a:r>
            <a:r>
              <a:rPr sz="1600" dirty="0">
                <a:solidFill>
                  <a:srgbClr val="000000"/>
                </a:solidFill>
                <a:latin typeface="FARVDW+TimesNewRoman,BoldItalic"/>
                <a:cs typeface="FARVDW+TimesNewRoman,BoldItalic"/>
              </a:rPr>
              <a:t>άρθρο 5 </a:t>
            </a:r>
            <a:r>
              <a:rPr sz="1600" spc="-28" dirty="0">
                <a:solidFill>
                  <a:srgbClr val="000000"/>
                </a:solidFill>
                <a:latin typeface="FARVDW+TimesNewRoman,BoldItalic"/>
                <a:cs typeface="FARVDW+TimesNewRoman,BoldItalic"/>
              </a:rPr>
              <a:t>Κανονισμού</a:t>
            </a:r>
            <a:r>
              <a:rPr sz="1600" spc="272" dirty="0">
                <a:solidFill>
                  <a:srgbClr val="000000"/>
                </a:solidFill>
                <a:latin typeface="FARVDW+TimesNewRoman,BoldItalic"/>
                <a:cs typeface="FARVDW+TimesNewRoman,BoldItalic"/>
              </a:rPr>
              <a:t> </a:t>
            </a:r>
            <a:r>
              <a:rPr sz="1600" spc="11" dirty="0">
                <a:solidFill>
                  <a:srgbClr val="000000"/>
                </a:solidFill>
                <a:latin typeface="FARVDW+TimesNewRoman,BoldItalic"/>
                <a:cs typeface="FARVDW+TimesNewRoman,BoldItalic"/>
              </a:rPr>
              <a:t>(ΕΚ)1072/2009</a:t>
            </a:r>
            <a:r>
              <a:rPr sz="1600" dirty="0">
                <a:solidFill>
                  <a:srgbClr val="000000"/>
                </a:solidFill>
                <a:latin typeface="EJHQOT+Times-Bold"/>
                <a:cs typeface="EJHQOT+Times-Bold"/>
              </a:rPr>
              <a:t>]</a:t>
            </a:r>
          </a:p>
        </p:txBody>
      </p:sp>
    </p:spTree>
    <p:extLst>
      <p:ext uri="{BB962C8B-B14F-4D97-AF65-F5344CB8AC3E}">
        <p14:creationId xmlns:p14="http://schemas.microsoft.com/office/powerpoint/2010/main" val="18760559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47864" y="211836"/>
            <a:ext cx="5615718" cy="291608"/>
          </a:xfrm>
          <a:prstGeom prst="rect">
            <a:avLst/>
          </a:prstGeom>
        </p:spPr>
        <p:txBody>
          <a:bodyPr vert="horz" wrap="square" lIns="0" tIns="0" rIns="0" bIns="0" rtlCol="0">
            <a:spAutoFit/>
          </a:bodyPr>
          <a:lstStyle/>
          <a:p>
            <a:pPr marL="0" marR="0">
              <a:lnSpc>
                <a:spcPts val="1996"/>
              </a:lnSpc>
              <a:spcBef>
                <a:spcPts val="0"/>
              </a:spcBef>
              <a:spcAft>
                <a:spcPts val="0"/>
              </a:spcAft>
            </a:pPr>
            <a:r>
              <a:rPr sz="1800" dirty="0">
                <a:solidFill>
                  <a:srgbClr val="000000"/>
                </a:solidFill>
                <a:latin typeface="EJHQOT+Times-Bold"/>
                <a:cs typeface="EJHQOT+Times-Bold"/>
              </a:rPr>
              <a:t>[</a:t>
            </a:r>
            <a:r>
              <a:rPr sz="1800" dirty="0">
                <a:solidFill>
                  <a:srgbClr val="000000"/>
                </a:solidFill>
                <a:latin typeface="FARVDW+TimesNewRoman,BoldItalic"/>
                <a:cs typeface="FARVDW+TimesNewRoman,BoldItalic"/>
              </a:rPr>
              <a:t>Παραδείγματα</a:t>
            </a:r>
            <a:r>
              <a:rPr sz="1800" spc="58"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βεβαιώσεων</a:t>
            </a:r>
            <a:r>
              <a:rPr sz="1800" spc="34" dirty="0">
                <a:solidFill>
                  <a:srgbClr val="000000"/>
                </a:solidFill>
                <a:latin typeface="FARVDW+TimesNewRoman,BoldItalic"/>
                <a:cs typeface="FARVDW+TimesNewRoman,BoldItalic"/>
              </a:rPr>
              <a:t> </a:t>
            </a:r>
            <a:r>
              <a:rPr sz="1800" spc="-11" dirty="0">
                <a:solidFill>
                  <a:srgbClr val="000000"/>
                </a:solidFill>
                <a:latin typeface="FARVDW+TimesNewRoman,BoldItalic"/>
                <a:cs typeface="FARVDW+TimesNewRoman,BoldItalic"/>
              </a:rPr>
              <a:t>οδηγών</a:t>
            </a:r>
            <a:r>
              <a:rPr sz="1800" spc="109"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(εμπρόσθια</a:t>
            </a:r>
            <a:r>
              <a:rPr sz="1800" spc="60" dirty="0">
                <a:solidFill>
                  <a:srgbClr val="000000"/>
                </a:solidFill>
                <a:latin typeface="FARVDW+TimesNewRoman,BoldItalic"/>
                <a:cs typeface="FARVDW+TimesNewRoman,BoldItalic"/>
              </a:rPr>
              <a:t> </a:t>
            </a:r>
            <a:r>
              <a:rPr sz="1800" spc="11" dirty="0">
                <a:solidFill>
                  <a:srgbClr val="000000"/>
                </a:solidFill>
                <a:latin typeface="FARVDW+TimesNewRoman,BoldItalic"/>
                <a:cs typeface="FARVDW+TimesNewRoman,BoldItalic"/>
              </a:rPr>
              <a:t>σελίδα)</a:t>
            </a:r>
            <a:r>
              <a:rPr sz="1800" dirty="0">
                <a:solidFill>
                  <a:srgbClr val="000000"/>
                </a:solidFill>
                <a:latin typeface="EJHQOT+Times-Bold"/>
                <a:cs typeface="EJHQOT+Times-Bold"/>
              </a:rPr>
              <a:t>]</a:t>
            </a:r>
          </a:p>
        </p:txBody>
      </p:sp>
      <p:pic>
        <p:nvPicPr>
          <p:cNvPr id="10" name="Εικόνα 9">
            <a:extLst>
              <a:ext uri="{FF2B5EF4-FFF2-40B4-BE49-F238E27FC236}">
                <a16:creationId xmlns:a16="http://schemas.microsoft.com/office/drawing/2014/main" id="{B00AAD61-6A6A-53AB-4D05-B5E307AD50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59" y="582426"/>
            <a:ext cx="4327229" cy="6063738"/>
          </a:xfrm>
          <a:prstGeom prst="rect">
            <a:avLst/>
          </a:prstGeom>
        </p:spPr>
      </p:pic>
      <p:pic>
        <p:nvPicPr>
          <p:cNvPr id="11" name="Εικόνα 10">
            <a:extLst>
              <a:ext uri="{FF2B5EF4-FFF2-40B4-BE49-F238E27FC236}">
                <a16:creationId xmlns:a16="http://schemas.microsoft.com/office/drawing/2014/main" id="{6CBC4067-2BEF-0E76-7A16-98DEFA75E7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3812" y="582426"/>
            <a:ext cx="4327229" cy="6063738"/>
          </a:xfrm>
          <a:prstGeom prst="rect">
            <a:avLst/>
          </a:prstGeom>
        </p:spPr>
      </p:pic>
      <p:sp>
        <p:nvSpPr>
          <p:cNvPr id="12" name="Ορθογώνιο 11">
            <a:extLst>
              <a:ext uri="{FF2B5EF4-FFF2-40B4-BE49-F238E27FC236}">
                <a16:creationId xmlns:a16="http://schemas.microsoft.com/office/drawing/2014/main" id="{B283A4D8-2E31-CF6F-DC1C-8FACB6DE7DB1}"/>
              </a:ext>
            </a:extLst>
          </p:cNvPr>
          <p:cNvSpPr/>
          <p:nvPr/>
        </p:nvSpPr>
        <p:spPr>
          <a:xfrm>
            <a:off x="467544" y="2852936"/>
            <a:ext cx="1800200"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50" dirty="0">
                <a:solidFill>
                  <a:schemeClr val="bg1"/>
                </a:solidFill>
              </a:rPr>
              <a:t>ΕΠΩΝΥΜΙΑ ΕΤΑΙΡΕΙΑΣ</a:t>
            </a:r>
          </a:p>
        </p:txBody>
      </p:sp>
      <p:sp>
        <p:nvSpPr>
          <p:cNvPr id="13" name="Ορθογώνιο 12">
            <a:extLst>
              <a:ext uri="{FF2B5EF4-FFF2-40B4-BE49-F238E27FC236}">
                <a16:creationId xmlns:a16="http://schemas.microsoft.com/office/drawing/2014/main" id="{60794E14-77DF-2B96-054B-227B63296582}"/>
              </a:ext>
            </a:extLst>
          </p:cNvPr>
          <p:cNvSpPr/>
          <p:nvPr/>
        </p:nvSpPr>
        <p:spPr>
          <a:xfrm>
            <a:off x="1259632" y="3356992"/>
            <a:ext cx="720080"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ΟΔΗΓΟΣ</a:t>
            </a:r>
          </a:p>
        </p:txBody>
      </p:sp>
      <p:sp>
        <p:nvSpPr>
          <p:cNvPr id="14" name="Ορθογώνιο 13">
            <a:extLst>
              <a:ext uri="{FF2B5EF4-FFF2-40B4-BE49-F238E27FC236}">
                <a16:creationId xmlns:a16="http://schemas.microsoft.com/office/drawing/2014/main" id="{45743934-010C-1F70-D826-C01D2ADCA2FB}"/>
              </a:ext>
            </a:extLst>
          </p:cNvPr>
          <p:cNvSpPr/>
          <p:nvPr/>
        </p:nvSpPr>
        <p:spPr>
          <a:xfrm>
            <a:off x="4932040" y="1988840"/>
            <a:ext cx="2088232"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ΕΠΩΝΥΜΙΑ       ΕΤΑΙΡΕΙΑΣ </a:t>
            </a:r>
          </a:p>
        </p:txBody>
      </p:sp>
      <p:sp>
        <p:nvSpPr>
          <p:cNvPr id="15" name="Ορθογώνιο 14">
            <a:extLst>
              <a:ext uri="{FF2B5EF4-FFF2-40B4-BE49-F238E27FC236}">
                <a16:creationId xmlns:a16="http://schemas.microsoft.com/office/drawing/2014/main" id="{93622CD7-4291-698F-32BE-6E7A4716C831}"/>
              </a:ext>
            </a:extLst>
          </p:cNvPr>
          <p:cNvSpPr/>
          <p:nvPr/>
        </p:nvSpPr>
        <p:spPr>
          <a:xfrm>
            <a:off x="5724128" y="2564904"/>
            <a:ext cx="1440160"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800" dirty="0">
                <a:solidFill>
                  <a:schemeClr val="bg1"/>
                </a:solidFill>
              </a:rPr>
              <a:t>ΟΔΗΓΟΣ</a:t>
            </a:r>
          </a:p>
        </p:txBody>
      </p:sp>
      <p:sp>
        <p:nvSpPr>
          <p:cNvPr id="16" name="Οβάλ 15">
            <a:extLst>
              <a:ext uri="{FF2B5EF4-FFF2-40B4-BE49-F238E27FC236}">
                <a16:creationId xmlns:a16="http://schemas.microsoft.com/office/drawing/2014/main" id="{C206CAEC-DBBF-FC44-37B8-E4DCF74F8725}"/>
              </a:ext>
            </a:extLst>
          </p:cNvPr>
          <p:cNvSpPr/>
          <p:nvPr/>
        </p:nvSpPr>
        <p:spPr>
          <a:xfrm>
            <a:off x="5436096" y="1484784"/>
            <a:ext cx="792088" cy="28803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βάλ 16">
            <a:extLst>
              <a:ext uri="{FF2B5EF4-FFF2-40B4-BE49-F238E27FC236}">
                <a16:creationId xmlns:a16="http://schemas.microsoft.com/office/drawing/2014/main" id="{C35F08C8-27D4-FCF5-EEEE-3EEE703F1259}"/>
              </a:ext>
            </a:extLst>
          </p:cNvPr>
          <p:cNvSpPr/>
          <p:nvPr/>
        </p:nvSpPr>
        <p:spPr>
          <a:xfrm>
            <a:off x="899592" y="2132856"/>
            <a:ext cx="864096" cy="360040"/>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693BFE-4F40-193C-BE22-3ABD85A3480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5E25547-5445-0DAA-7335-D0AE8229E0A3}"/>
              </a:ext>
            </a:extLst>
          </p:cNvPr>
          <p:cNvSpPr txBox="1"/>
          <p:nvPr/>
        </p:nvSpPr>
        <p:spPr>
          <a:xfrm>
            <a:off x="3347864" y="211836"/>
            <a:ext cx="5615718"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βεβαιώσεων</a:t>
            </a:r>
            <a:r>
              <a:rPr kumimoji="0" sz="1800" b="0" i="0" u="none" strike="noStrike" kern="1200" cap="none" spc="34"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οδηγών</a:t>
            </a:r>
            <a:r>
              <a:rPr kumimoji="0" sz="1800" b="0" i="0" u="none" strike="noStrike" kern="1200" cap="none" spc="109"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10" name="Εικόνα 9">
            <a:extLst>
              <a:ext uri="{FF2B5EF4-FFF2-40B4-BE49-F238E27FC236}">
                <a16:creationId xmlns:a16="http://schemas.microsoft.com/office/drawing/2014/main" id="{59B12590-50D1-11CD-4061-33931486B5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313" y="527717"/>
            <a:ext cx="4287273" cy="6118447"/>
          </a:xfrm>
          <a:prstGeom prst="rect">
            <a:avLst/>
          </a:prstGeom>
        </p:spPr>
      </p:pic>
      <p:pic>
        <p:nvPicPr>
          <p:cNvPr id="24" name="Εικόνα 23">
            <a:extLst>
              <a:ext uri="{FF2B5EF4-FFF2-40B4-BE49-F238E27FC236}">
                <a16:creationId xmlns:a16="http://schemas.microsoft.com/office/drawing/2014/main" id="{B33202B1-82AB-8A94-A594-07C22D32B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4530" y="551044"/>
            <a:ext cx="4399052" cy="6095120"/>
          </a:xfrm>
          <a:prstGeom prst="rect">
            <a:avLst/>
          </a:prstGeom>
        </p:spPr>
      </p:pic>
      <p:sp>
        <p:nvSpPr>
          <p:cNvPr id="25" name="Ορθογώνιο 24">
            <a:extLst>
              <a:ext uri="{FF2B5EF4-FFF2-40B4-BE49-F238E27FC236}">
                <a16:creationId xmlns:a16="http://schemas.microsoft.com/office/drawing/2014/main" id="{22C9E884-A15C-A1E4-C066-2F474895C3DA}"/>
              </a:ext>
            </a:extLst>
          </p:cNvPr>
          <p:cNvSpPr/>
          <p:nvPr/>
        </p:nvSpPr>
        <p:spPr>
          <a:xfrm>
            <a:off x="1259632" y="2852936"/>
            <a:ext cx="2088232" cy="3600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Ορθογώνιο 25">
            <a:extLst>
              <a:ext uri="{FF2B5EF4-FFF2-40B4-BE49-F238E27FC236}">
                <a16:creationId xmlns:a16="http://schemas.microsoft.com/office/drawing/2014/main" id="{D2837CB7-7E77-9859-77FE-AD7BA61B29D5}"/>
              </a:ext>
            </a:extLst>
          </p:cNvPr>
          <p:cNvSpPr/>
          <p:nvPr/>
        </p:nvSpPr>
        <p:spPr>
          <a:xfrm>
            <a:off x="827584" y="3501008"/>
            <a:ext cx="648072"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7" name="Οβάλ 26">
            <a:extLst>
              <a:ext uri="{FF2B5EF4-FFF2-40B4-BE49-F238E27FC236}">
                <a16:creationId xmlns:a16="http://schemas.microsoft.com/office/drawing/2014/main" id="{BB00A12B-951A-5E3A-1BDE-8DC3934F4154}"/>
              </a:ext>
            </a:extLst>
          </p:cNvPr>
          <p:cNvSpPr/>
          <p:nvPr/>
        </p:nvSpPr>
        <p:spPr>
          <a:xfrm>
            <a:off x="1270923" y="5301208"/>
            <a:ext cx="432048" cy="360040"/>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Οβάλ 27">
            <a:extLst>
              <a:ext uri="{FF2B5EF4-FFF2-40B4-BE49-F238E27FC236}">
                <a16:creationId xmlns:a16="http://schemas.microsoft.com/office/drawing/2014/main" id="{F3FD9146-EB10-9874-EEA4-9CB8C410D2A4}"/>
              </a:ext>
            </a:extLst>
          </p:cNvPr>
          <p:cNvSpPr/>
          <p:nvPr/>
        </p:nvSpPr>
        <p:spPr>
          <a:xfrm>
            <a:off x="6516216" y="4653136"/>
            <a:ext cx="576064" cy="28803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9" name="Ορθογώνιο 28">
            <a:extLst>
              <a:ext uri="{FF2B5EF4-FFF2-40B4-BE49-F238E27FC236}">
                <a16:creationId xmlns:a16="http://schemas.microsoft.com/office/drawing/2014/main" id="{534728EE-57D6-012F-9677-23CE6FCD10CF}"/>
              </a:ext>
            </a:extLst>
          </p:cNvPr>
          <p:cNvSpPr/>
          <p:nvPr/>
        </p:nvSpPr>
        <p:spPr>
          <a:xfrm>
            <a:off x="4644008" y="2348880"/>
            <a:ext cx="3096344"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Ορθογώνιο 29">
            <a:extLst>
              <a:ext uri="{FF2B5EF4-FFF2-40B4-BE49-F238E27FC236}">
                <a16:creationId xmlns:a16="http://schemas.microsoft.com/office/drawing/2014/main" id="{80DA7749-498E-7DD9-A2D9-8CECC1F1D870}"/>
              </a:ext>
            </a:extLst>
          </p:cNvPr>
          <p:cNvSpPr/>
          <p:nvPr/>
        </p:nvSpPr>
        <p:spPr>
          <a:xfrm>
            <a:off x="5364088" y="2852936"/>
            <a:ext cx="1008112"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523635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87DD6A-822E-5692-3A58-92EEE907708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FAA6C34-F619-03EA-C109-2AC1FFDFF499}"/>
              </a:ext>
            </a:extLst>
          </p:cNvPr>
          <p:cNvSpPr txBox="1"/>
          <p:nvPr/>
        </p:nvSpPr>
        <p:spPr>
          <a:xfrm>
            <a:off x="3347864" y="211836"/>
            <a:ext cx="5615718"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βεβαιώσεων</a:t>
            </a:r>
            <a:r>
              <a:rPr kumimoji="0" sz="1800" b="0" i="0" u="none" strike="noStrike" kern="1200" cap="none" spc="34"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οδηγών</a:t>
            </a:r>
            <a:r>
              <a:rPr kumimoji="0" sz="1800" b="0" i="0" u="none" strike="noStrike" kern="1200" cap="none" spc="109"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16" name="Εικόνα 15">
            <a:extLst>
              <a:ext uri="{FF2B5EF4-FFF2-40B4-BE49-F238E27FC236}">
                <a16:creationId xmlns:a16="http://schemas.microsoft.com/office/drawing/2014/main" id="{EB382EB4-B606-A750-C865-2843B2915F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461" y="527717"/>
            <a:ext cx="4315613" cy="6101544"/>
          </a:xfrm>
          <a:prstGeom prst="rect">
            <a:avLst/>
          </a:prstGeom>
        </p:spPr>
      </p:pic>
      <p:sp>
        <p:nvSpPr>
          <p:cNvPr id="2" name="Ορθογώνιο 1">
            <a:extLst>
              <a:ext uri="{FF2B5EF4-FFF2-40B4-BE49-F238E27FC236}">
                <a16:creationId xmlns:a16="http://schemas.microsoft.com/office/drawing/2014/main" id="{56823B99-5912-23D7-05F0-C5E80BD82D1D}"/>
              </a:ext>
            </a:extLst>
          </p:cNvPr>
          <p:cNvSpPr/>
          <p:nvPr/>
        </p:nvSpPr>
        <p:spPr>
          <a:xfrm>
            <a:off x="827584" y="2420888"/>
            <a:ext cx="1368152"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B598E6E9-D528-7DE8-B345-844DF8C3C423}"/>
              </a:ext>
            </a:extLst>
          </p:cNvPr>
          <p:cNvSpPr/>
          <p:nvPr/>
        </p:nvSpPr>
        <p:spPr>
          <a:xfrm>
            <a:off x="1187624" y="2852936"/>
            <a:ext cx="648072"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βάλ 5">
            <a:extLst>
              <a:ext uri="{FF2B5EF4-FFF2-40B4-BE49-F238E27FC236}">
                <a16:creationId xmlns:a16="http://schemas.microsoft.com/office/drawing/2014/main" id="{C2212E47-2482-10A0-A5B0-EB1D7A2B3286}"/>
              </a:ext>
            </a:extLst>
          </p:cNvPr>
          <p:cNvSpPr/>
          <p:nvPr/>
        </p:nvSpPr>
        <p:spPr>
          <a:xfrm>
            <a:off x="1331640" y="4509120"/>
            <a:ext cx="360040" cy="28803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Εικόνα 10">
            <a:extLst>
              <a:ext uri="{FF2B5EF4-FFF2-40B4-BE49-F238E27FC236}">
                <a16:creationId xmlns:a16="http://schemas.microsoft.com/office/drawing/2014/main" id="{545FC03E-EE75-2669-F83B-35081473C5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777052" y="1442732"/>
            <a:ext cx="6101545" cy="4271513"/>
          </a:xfrm>
          <a:prstGeom prst="rect">
            <a:avLst/>
          </a:prstGeom>
        </p:spPr>
      </p:pic>
      <p:sp>
        <p:nvSpPr>
          <p:cNvPr id="13" name="Ορθογώνιο 12">
            <a:extLst>
              <a:ext uri="{FF2B5EF4-FFF2-40B4-BE49-F238E27FC236}">
                <a16:creationId xmlns:a16="http://schemas.microsoft.com/office/drawing/2014/main" id="{445CE254-0EEF-2F72-DC6A-4ADFBCE48AC1}"/>
              </a:ext>
            </a:extLst>
          </p:cNvPr>
          <p:cNvSpPr/>
          <p:nvPr/>
        </p:nvSpPr>
        <p:spPr>
          <a:xfrm>
            <a:off x="6372200" y="2204864"/>
            <a:ext cx="1800200"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a:extLst>
              <a:ext uri="{FF2B5EF4-FFF2-40B4-BE49-F238E27FC236}">
                <a16:creationId xmlns:a16="http://schemas.microsoft.com/office/drawing/2014/main" id="{8AB44AF5-0A94-C602-07EE-F83FDAD0D92F}"/>
              </a:ext>
            </a:extLst>
          </p:cNvPr>
          <p:cNvSpPr/>
          <p:nvPr/>
        </p:nvSpPr>
        <p:spPr>
          <a:xfrm>
            <a:off x="5076056" y="2348880"/>
            <a:ext cx="1872208"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a:extLst>
              <a:ext uri="{FF2B5EF4-FFF2-40B4-BE49-F238E27FC236}">
                <a16:creationId xmlns:a16="http://schemas.microsoft.com/office/drawing/2014/main" id="{84A0F747-4BA8-DFBB-DB97-915D17D12807}"/>
              </a:ext>
            </a:extLst>
          </p:cNvPr>
          <p:cNvSpPr/>
          <p:nvPr/>
        </p:nvSpPr>
        <p:spPr>
          <a:xfrm>
            <a:off x="5796136" y="2708920"/>
            <a:ext cx="864096"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βάλ 18">
            <a:extLst>
              <a:ext uri="{FF2B5EF4-FFF2-40B4-BE49-F238E27FC236}">
                <a16:creationId xmlns:a16="http://schemas.microsoft.com/office/drawing/2014/main" id="{F27BC82E-3FAB-7E7F-1C19-87B26081A536}"/>
              </a:ext>
            </a:extLst>
          </p:cNvPr>
          <p:cNvSpPr/>
          <p:nvPr/>
        </p:nvSpPr>
        <p:spPr>
          <a:xfrm>
            <a:off x="5796136" y="4293096"/>
            <a:ext cx="504056" cy="43204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6822170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5EF69FA-206C-9E25-0EAC-1465524ABF8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7A7D4F5-6B54-B7E1-1387-D7B49A1B61D2}"/>
              </a:ext>
            </a:extLst>
          </p:cNvPr>
          <p:cNvSpPr txBox="1"/>
          <p:nvPr/>
        </p:nvSpPr>
        <p:spPr>
          <a:xfrm>
            <a:off x="3347864" y="211836"/>
            <a:ext cx="5615718" cy="291608"/>
          </a:xfrm>
          <a:prstGeom prst="rect">
            <a:avLst/>
          </a:prstGeom>
        </p:spPr>
        <p:txBody>
          <a:bodyPr vert="horz" wrap="square" lIns="0" tIns="0" rIns="0" bIns="0" rtlCol="0">
            <a:spAutoFit/>
          </a:bodyPr>
          <a:lstStyle/>
          <a:p>
            <a:pPr marL="0" marR="0" lvl="0" indent="0" algn="l" defTabSz="914400" rtl="0" eaLnBrk="1" fontAlgn="auto" latinLnBrk="0" hangingPunct="1">
              <a:lnSpc>
                <a:spcPts val="1996"/>
              </a:lnSpc>
              <a:spcBef>
                <a:spcPts val="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Παραδείγματα</a:t>
            </a:r>
            <a:r>
              <a:rPr kumimoji="0" sz="1800" b="0" i="0" u="none" strike="noStrike" kern="1200" cap="none" spc="58"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βεβαιώσεων</a:t>
            </a:r>
            <a:r>
              <a:rPr kumimoji="0" sz="1800" b="0" i="0" u="none" strike="noStrike" kern="1200" cap="none" spc="34"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οδηγών</a:t>
            </a:r>
            <a:r>
              <a:rPr kumimoji="0" sz="1800" b="0" i="0" u="none" strike="noStrike" kern="1200" cap="none" spc="109"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0" normalizeH="0" baseline="0" noProof="0" dirty="0">
                <a:ln>
                  <a:noFill/>
                </a:ln>
                <a:solidFill>
                  <a:srgbClr val="000000"/>
                </a:solidFill>
                <a:effectLst/>
                <a:uLnTx/>
                <a:uFillTx/>
                <a:latin typeface="FARVDW+TimesNewRoman,BoldItalic"/>
                <a:ea typeface="+mn-ea"/>
                <a:cs typeface="FARVDW+TimesNewRoman,BoldItalic"/>
              </a:rPr>
              <a:t>(εμπρόσθια</a:t>
            </a:r>
            <a:r>
              <a:rPr kumimoji="0" sz="1800" b="0" i="0" u="none" strike="noStrike" kern="1200" cap="none" spc="60" normalizeH="0" baseline="0" noProof="0" dirty="0">
                <a:ln>
                  <a:noFill/>
                </a:ln>
                <a:solidFill>
                  <a:srgbClr val="000000"/>
                </a:solidFill>
                <a:effectLst/>
                <a:uLnTx/>
                <a:uFillTx/>
                <a:latin typeface="FARVDW+TimesNewRoman,BoldItalic"/>
                <a:ea typeface="+mn-ea"/>
                <a:cs typeface="FARVDW+TimesNewRoman,BoldItalic"/>
              </a:rPr>
              <a:t> </a:t>
            </a:r>
            <a:r>
              <a:rPr kumimoji="0" sz="1800" b="0" i="0" u="none" strike="noStrike" kern="1200" cap="none" spc="11" normalizeH="0" baseline="0" noProof="0" dirty="0">
                <a:ln>
                  <a:noFill/>
                </a:ln>
                <a:solidFill>
                  <a:srgbClr val="000000"/>
                </a:solidFill>
                <a:effectLst/>
                <a:uLnTx/>
                <a:uFillTx/>
                <a:latin typeface="FARVDW+TimesNewRoman,BoldItalic"/>
                <a:ea typeface="+mn-ea"/>
                <a:cs typeface="FARVDW+TimesNewRoman,BoldItalic"/>
              </a:rPr>
              <a:t>σελίδα)</a:t>
            </a:r>
            <a:r>
              <a:rPr kumimoji="0" sz="1800" b="0" i="0" u="none" strike="noStrike" kern="1200" cap="none" spc="0" normalizeH="0" baseline="0" noProof="0" dirty="0">
                <a:ln>
                  <a:noFill/>
                </a:ln>
                <a:solidFill>
                  <a:srgbClr val="000000"/>
                </a:solidFill>
                <a:effectLst/>
                <a:uLnTx/>
                <a:uFillTx/>
                <a:latin typeface="EJHQOT+Times-Bold"/>
                <a:ea typeface="+mn-ea"/>
                <a:cs typeface="EJHQOT+Times-Bold"/>
              </a:rPr>
              <a:t>]</a:t>
            </a:r>
          </a:p>
        </p:txBody>
      </p:sp>
      <p:pic>
        <p:nvPicPr>
          <p:cNvPr id="6" name="Εικόνα 5">
            <a:extLst>
              <a:ext uri="{FF2B5EF4-FFF2-40B4-BE49-F238E27FC236}">
                <a16:creationId xmlns:a16="http://schemas.microsoft.com/office/drawing/2014/main" id="{819ED987-647B-D785-8F35-1C57CA5A4E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699466" y="1337341"/>
            <a:ext cx="6063736" cy="4464497"/>
          </a:xfrm>
          <a:prstGeom prst="rect">
            <a:avLst/>
          </a:prstGeom>
        </p:spPr>
      </p:pic>
      <p:sp>
        <p:nvSpPr>
          <p:cNvPr id="7" name="Ορθογώνιο 6">
            <a:extLst>
              <a:ext uri="{FF2B5EF4-FFF2-40B4-BE49-F238E27FC236}">
                <a16:creationId xmlns:a16="http://schemas.microsoft.com/office/drawing/2014/main" id="{17FE07E7-D17C-2277-1232-9102B038D2CE}"/>
              </a:ext>
            </a:extLst>
          </p:cNvPr>
          <p:cNvSpPr/>
          <p:nvPr/>
        </p:nvSpPr>
        <p:spPr>
          <a:xfrm>
            <a:off x="5292080" y="2492896"/>
            <a:ext cx="1944216"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a:extLst>
              <a:ext uri="{FF2B5EF4-FFF2-40B4-BE49-F238E27FC236}">
                <a16:creationId xmlns:a16="http://schemas.microsoft.com/office/drawing/2014/main" id="{B0EF24A9-545D-A63C-696D-1391ED84D031}"/>
              </a:ext>
            </a:extLst>
          </p:cNvPr>
          <p:cNvSpPr/>
          <p:nvPr/>
        </p:nvSpPr>
        <p:spPr>
          <a:xfrm>
            <a:off x="6012160" y="2852936"/>
            <a:ext cx="648072"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βάλ 8">
            <a:extLst>
              <a:ext uri="{FF2B5EF4-FFF2-40B4-BE49-F238E27FC236}">
                <a16:creationId xmlns:a16="http://schemas.microsoft.com/office/drawing/2014/main" id="{E7FC7D3C-E8C0-ADDC-77DE-423F0D12C211}"/>
              </a:ext>
            </a:extLst>
          </p:cNvPr>
          <p:cNvSpPr/>
          <p:nvPr/>
        </p:nvSpPr>
        <p:spPr>
          <a:xfrm>
            <a:off x="5796136" y="4581128"/>
            <a:ext cx="719625" cy="28803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9" name="Εικόνα 18">
            <a:extLst>
              <a:ext uri="{FF2B5EF4-FFF2-40B4-BE49-F238E27FC236}">
                <a16:creationId xmlns:a16="http://schemas.microsoft.com/office/drawing/2014/main" id="{27AE8EEC-6044-DA27-EA35-0D8493167D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417" y="537721"/>
            <a:ext cx="4208892" cy="6063737"/>
          </a:xfrm>
          <a:prstGeom prst="rect">
            <a:avLst/>
          </a:prstGeom>
        </p:spPr>
      </p:pic>
      <p:sp>
        <p:nvSpPr>
          <p:cNvPr id="20" name="Οβάλ 19">
            <a:extLst>
              <a:ext uri="{FF2B5EF4-FFF2-40B4-BE49-F238E27FC236}">
                <a16:creationId xmlns:a16="http://schemas.microsoft.com/office/drawing/2014/main" id="{285352D7-C678-4FB6-74C1-99AEE0BE5381}"/>
              </a:ext>
            </a:extLst>
          </p:cNvPr>
          <p:cNvSpPr/>
          <p:nvPr/>
        </p:nvSpPr>
        <p:spPr>
          <a:xfrm>
            <a:off x="971600" y="4365104"/>
            <a:ext cx="648072" cy="360040"/>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Ορθογώνιο 1">
            <a:extLst>
              <a:ext uri="{FF2B5EF4-FFF2-40B4-BE49-F238E27FC236}">
                <a16:creationId xmlns:a16="http://schemas.microsoft.com/office/drawing/2014/main" id="{F4C25A87-2DD7-E6EC-2C7A-500D34818F38}"/>
              </a:ext>
            </a:extLst>
          </p:cNvPr>
          <p:cNvSpPr/>
          <p:nvPr/>
        </p:nvSpPr>
        <p:spPr>
          <a:xfrm>
            <a:off x="1403648" y="2780928"/>
            <a:ext cx="1872208"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8A1C881D-903C-FFC2-E060-D59ACC8501ED}"/>
              </a:ext>
            </a:extLst>
          </p:cNvPr>
          <p:cNvSpPr/>
          <p:nvPr/>
        </p:nvSpPr>
        <p:spPr>
          <a:xfrm>
            <a:off x="1259632" y="3140968"/>
            <a:ext cx="864096"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2905096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799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3784856" y="394173"/>
            <a:ext cx="5253387" cy="291608"/>
          </a:xfrm>
          <a:prstGeom prst="rect">
            <a:avLst/>
          </a:prstGeom>
        </p:spPr>
        <p:txBody>
          <a:bodyPr vert="horz" wrap="square" lIns="0" tIns="0" rIns="0" bIns="0" rtlCol="0">
            <a:spAutoFit/>
          </a:bodyPr>
          <a:lstStyle/>
          <a:p>
            <a:pPr marL="0" marR="0">
              <a:lnSpc>
                <a:spcPts val="1996"/>
              </a:lnSpc>
              <a:spcBef>
                <a:spcPts val="0"/>
              </a:spcBef>
              <a:spcAft>
                <a:spcPts val="0"/>
              </a:spcAft>
            </a:pPr>
            <a:r>
              <a:rPr sz="1800" dirty="0">
                <a:solidFill>
                  <a:srgbClr val="000000"/>
                </a:solidFill>
                <a:latin typeface="EJHQOT+Times-Bold"/>
                <a:cs typeface="EJHQOT+Times-Bold"/>
              </a:rPr>
              <a:t>[</a:t>
            </a:r>
            <a:r>
              <a:rPr sz="1800" dirty="0">
                <a:solidFill>
                  <a:srgbClr val="000000"/>
                </a:solidFill>
                <a:latin typeface="FARVDW+TimesNewRoman,BoldItalic"/>
                <a:cs typeface="FARVDW+TimesNewRoman,BoldItalic"/>
              </a:rPr>
              <a:t>Κείμενο</a:t>
            </a:r>
            <a:r>
              <a:rPr sz="1800" spc="-81"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στην</a:t>
            </a:r>
            <a:r>
              <a:rPr sz="1800" spc="20"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οπίσθια</a:t>
            </a:r>
            <a:r>
              <a:rPr sz="1800" spc="-20"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σελίδα</a:t>
            </a:r>
            <a:r>
              <a:rPr sz="1800" spc="-25"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της</a:t>
            </a:r>
            <a:r>
              <a:rPr sz="1800" spc="-58"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βεβαίωσης</a:t>
            </a:r>
            <a:r>
              <a:rPr sz="1800" spc="102" dirty="0">
                <a:solidFill>
                  <a:srgbClr val="000000"/>
                </a:solidFill>
                <a:latin typeface="FARVDW+TimesNewRoman,BoldItalic"/>
                <a:cs typeface="FARVDW+TimesNewRoman,BoldItalic"/>
              </a:rPr>
              <a:t> </a:t>
            </a:r>
            <a:r>
              <a:rPr sz="1800" dirty="0">
                <a:solidFill>
                  <a:srgbClr val="000000"/>
                </a:solidFill>
                <a:latin typeface="FARVDW+TimesNewRoman,BoldItalic"/>
                <a:cs typeface="FARVDW+TimesNewRoman,BoldItalic"/>
              </a:rPr>
              <a:t>οδηγού</a:t>
            </a:r>
            <a:r>
              <a:rPr sz="1800" dirty="0">
                <a:solidFill>
                  <a:srgbClr val="000000"/>
                </a:solidFill>
                <a:latin typeface="EJHQOT+Times-Bold"/>
                <a:cs typeface="EJHQOT+Times-Bold"/>
              </a:rPr>
              <a:t>]</a:t>
            </a:r>
          </a:p>
        </p:txBody>
      </p:sp>
      <p:sp>
        <p:nvSpPr>
          <p:cNvPr id="4" name="Ορθογώνιο 3">
            <a:extLst>
              <a:ext uri="{FF2B5EF4-FFF2-40B4-BE49-F238E27FC236}">
                <a16:creationId xmlns:a16="http://schemas.microsoft.com/office/drawing/2014/main" id="{0EAD7B04-D13E-40F3-8280-134C06AC1667}"/>
              </a:ext>
            </a:extLst>
          </p:cNvPr>
          <p:cNvSpPr/>
          <p:nvPr/>
        </p:nvSpPr>
        <p:spPr>
          <a:xfrm>
            <a:off x="1979712" y="6093296"/>
            <a:ext cx="4968552" cy="3705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6" name="Ευθεία γραμμή σύνδεσης 5">
            <a:extLst>
              <a:ext uri="{FF2B5EF4-FFF2-40B4-BE49-F238E27FC236}">
                <a16:creationId xmlns:a16="http://schemas.microsoft.com/office/drawing/2014/main" id="{7712FD20-6278-6E1A-3AD3-E9A2212F5A2A}"/>
              </a:ext>
            </a:extLst>
          </p:cNvPr>
          <p:cNvCxnSpPr>
            <a:cxnSpLocks/>
          </p:cNvCxnSpPr>
          <p:nvPr/>
        </p:nvCxnSpPr>
        <p:spPr>
          <a:xfrm>
            <a:off x="2267744" y="6309320"/>
            <a:ext cx="1656184"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1774825" y="570631"/>
            <a:ext cx="5762437" cy="1204652"/>
          </a:xfrm>
          <a:prstGeom prst="rect">
            <a:avLst/>
          </a:prstGeom>
        </p:spPr>
        <p:txBody>
          <a:bodyPr vert="horz" wrap="square" lIns="0" tIns="0" rIns="0" bIns="0" rtlCol="0">
            <a:spAutoFit/>
          </a:bodyPr>
          <a:lstStyle/>
          <a:p>
            <a:pPr marL="466979" marR="0">
              <a:lnSpc>
                <a:spcPts val="5321"/>
              </a:lnSpc>
              <a:spcBef>
                <a:spcPts val="0"/>
              </a:spcBef>
              <a:spcAft>
                <a:spcPts val="0"/>
              </a:spcAft>
            </a:pPr>
            <a:r>
              <a:rPr sz="4800" spc="-52" dirty="0">
                <a:solidFill>
                  <a:srgbClr val="000000"/>
                </a:solidFill>
                <a:latin typeface="NBOCUP+TimesNewRoman,Bold"/>
                <a:cs typeface="NBOCUP+TimesNewRoman,Bold"/>
              </a:rPr>
              <a:t>ΠΑΡΑΡΤΗΜΑ</a:t>
            </a:r>
            <a:r>
              <a:rPr sz="4800" spc="-405" dirty="0">
                <a:solidFill>
                  <a:srgbClr val="000000"/>
                </a:solidFill>
                <a:latin typeface="NBOCUP+TimesNewRoman,Bold"/>
                <a:cs typeface="NBOCUP+TimesNewRoman,Bold"/>
              </a:rPr>
              <a:t> </a:t>
            </a:r>
            <a:r>
              <a:rPr sz="4800" spc="-10" dirty="0">
                <a:solidFill>
                  <a:srgbClr val="000000"/>
                </a:solidFill>
                <a:latin typeface="NBOCUP+TimesNewRoman,Bold"/>
                <a:cs typeface="NBOCUP+TimesNewRoman,Bold"/>
              </a:rPr>
              <a:t>(Ι)</a:t>
            </a:r>
          </a:p>
          <a:p>
            <a:pPr marL="0" marR="0">
              <a:lnSpc>
                <a:spcPts val="3576"/>
              </a:lnSpc>
              <a:spcBef>
                <a:spcPts val="287"/>
              </a:spcBef>
              <a:spcAft>
                <a:spcPts val="0"/>
              </a:spcAft>
            </a:pPr>
            <a:r>
              <a:rPr sz="3250" spc="-23" dirty="0">
                <a:solidFill>
                  <a:srgbClr val="000000"/>
                </a:solidFill>
                <a:latin typeface="NBOCUP+TimesNewRoman,Bold"/>
                <a:cs typeface="NBOCUP+TimesNewRoman,Bold"/>
              </a:rPr>
              <a:t>ΚΑΝΟΝΙΣΜΟΥ</a:t>
            </a:r>
            <a:r>
              <a:rPr sz="3250" spc="-201" dirty="0">
                <a:solidFill>
                  <a:srgbClr val="000000"/>
                </a:solidFill>
                <a:latin typeface="NBOCUP+TimesNewRoman,Bold"/>
                <a:cs typeface="NBOCUP+TimesNewRoman,Bold"/>
              </a:rPr>
              <a:t> </a:t>
            </a:r>
            <a:r>
              <a:rPr sz="3250" dirty="0">
                <a:solidFill>
                  <a:srgbClr val="000000"/>
                </a:solidFill>
                <a:latin typeface="NBOCUP+TimesNewRoman,Bold"/>
                <a:cs typeface="NBOCUP+TimesNewRoman,Bold"/>
              </a:rPr>
              <a:t>(ΕΕ)1072/2009</a:t>
            </a:r>
          </a:p>
        </p:txBody>
      </p:sp>
      <p:sp>
        <p:nvSpPr>
          <p:cNvPr id="4" name="object 4"/>
          <p:cNvSpPr txBox="1"/>
          <p:nvPr/>
        </p:nvSpPr>
        <p:spPr>
          <a:xfrm>
            <a:off x="1908176" y="2246400"/>
            <a:ext cx="5487918" cy="628306"/>
          </a:xfrm>
          <a:prstGeom prst="rect">
            <a:avLst/>
          </a:prstGeom>
        </p:spPr>
        <p:txBody>
          <a:bodyPr vert="horz" wrap="square" lIns="0" tIns="0" rIns="0" bIns="0" rtlCol="0">
            <a:spAutoFit/>
          </a:bodyPr>
          <a:lstStyle/>
          <a:p>
            <a:pPr marL="1144270" marR="0">
              <a:lnSpc>
                <a:spcPts val="2270"/>
              </a:lnSpc>
              <a:spcBef>
                <a:spcPts val="0"/>
              </a:spcBef>
              <a:spcAft>
                <a:spcPts val="0"/>
              </a:spcAft>
            </a:pPr>
            <a:r>
              <a:rPr sz="2050" u="sng" spc="-34" dirty="0">
                <a:solidFill>
                  <a:srgbClr val="000000"/>
                </a:solidFill>
                <a:latin typeface="NBOCUP+TimesNewRoman,Bold"/>
                <a:cs typeface="NBOCUP+TimesNewRoman,Bold"/>
              </a:rPr>
              <a:t>Χαρακτηριστικά</a:t>
            </a:r>
            <a:r>
              <a:rPr sz="2050" u="sng" spc="102" dirty="0">
                <a:solidFill>
                  <a:srgbClr val="000000"/>
                </a:solidFill>
                <a:latin typeface="NBOCUP+TimesNewRoman,Bold"/>
                <a:cs typeface="NBOCUP+TimesNewRoman,Bold"/>
              </a:rPr>
              <a:t> </a:t>
            </a:r>
            <a:r>
              <a:rPr sz="2050" u="sng" spc="-18" dirty="0">
                <a:solidFill>
                  <a:srgbClr val="000000"/>
                </a:solidFill>
                <a:latin typeface="NBOCUP+TimesNewRoman,Bold"/>
                <a:cs typeface="NBOCUP+TimesNewRoman,Bold"/>
              </a:rPr>
              <a:t>ασφαλείας</a:t>
            </a:r>
          </a:p>
          <a:p>
            <a:pPr marL="0" marR="0">
              <a:lnSpc>
                <a:spcPts val="2270"/>
              </a:lnSpc>
              <a:spcBef>
                <a:spcPts val="106"/>
              </a:spcBef>
              <a:spcAft>
                <a:spcPts val="0"/>
              </a:spcAft>
            </a:pPr>
            <a:r>
              <a:rPr sz="2050" u="sng" spc="-38" dirty="0">
                <a:solidFill>
                  <a:srgbClr val="000000"/>
                </a:solidFill>
                <a:latin typeface="NBOCUP+TimesNewRoman,Bold"/>
                <a:cs typeface="NBOCUP+TimesNewRoman,Bold"/>
              </a:rPr>
              <a:t>της</a:t>
            </a:r>
            <a:r>
              <a:rPr sz="2050" u="sng" spc="14" dirty="0">
                <a:solidFill>
                  <a:srgbClr val="000000"/>
                </a:solidFill>
                <a:latin typeface="NBOCUP+TimesNewRoman,Bold"/>
                <a:cs typeface="NBOCUP+TimesNewRoman,Bold"/>
              </a:rPr>
              <a:t> </a:t>
            </a:r>
            <a:r>
              <a:rPr sz="2050" u="sng" spc="-23" dirty="0">
                <a:solidFill>
                  <a:srgbClr val="000000"/>
                </a:solidFill>
                <a:latin typeface="NBOCUP+TimesNewRoman,Bold"/>
                <a:cs typeface="NBOCUP+TimesNewRoman,Bold"/>
              </a:rPr>
              <a:t>κοινοτικής</a:t>
            </a:r>
            <a:r>
              <a:rPr sz="2050" u="sng" dirty="0">
                <a:solidFill>
                  <a:srgbClr val="000000"/>
                </a:solidFill>
                <a:latin typeface="NBOCUP+TimesNewRoman,Bold"/>
                <a:cs typeface="NBOCUP+TimesNewRoman,Bold"/>
              </a:rPr>
              <a:t> </a:t>
            </a:r>
            <a:r>
              <a:rPr sz="2050" u="sng" spc="-10" dirty="0">
                <a:solidFill>
                  <a:srgbClr val="000000"/>
                </a:solidFill>
                <a:latin typeface="NBOCUP+TimesNewRoman,Bold"/>
                <a:cs typeface="NBOCUP+TimesNewRoman,Bold"/>
              </a:rPr>
              <a:t>άδειας</a:t>
            </a:r>
            <a:r>
              <a:rPr sz="2050" u="sng" spc="-89" dirty="0">
                <a:solidFill>
                  <a:srgbClr val="000000"/>
                </a:solidFill>
                <a:latin typeface="NBOCUP+TimesNewRoman,Bold"/>
                <a:cs typeface="NBOCUP+TimesNewRoman,Bold"/>
              </a:rPr>
              <a:t> </a:t>
            </a:r>
            <a:r>
              <a:rPr sz="2050" u="sng" spc="-49" dirty="0">
                <a:solidFill>
                  <a:srgbClr val="000000"/>
                </a:solidFill>
                <a:latin typeface="NBOCUP+TimesNewRoman,Bold"/>
                <a:cs typeface="NBOCUP+TimesNewRoman,Bold"/>
              </a:rPr>
              <a:t>και</a:t>
            </a:r>
            <a:r>
              <a:rPr sz="2050" u="sng" spc="23" dirty="0">
                <a:solidFill>
                  <a:srgbClr val="000000"/>
                </a:solidFill>
                <a:latin typeface="NBOCUP+TimesNewRoman,Bold"/>
                <a:cs typeface="NBOCUP+TimesNewRoman,Bold"/>
              </a:rPr>
              <a:t> </a:t>
            </a:r>
            <a:r>
              <a:rPr sz="2050" u="sng" spc="-38" dirty="0">
                <a:solidFill>
                  <a:srgbClr val="000000"/>
                </a:solidFill>
                <a:latin typeface="NBOCUP+TimesNewRoman,Bold"/>
                <a:cs typeface="NBOCUP+TimesNewRoman,Bold"/>
              </a:rPr>
              <a:t>της</a:t>
            </a:r>
            <a:r>
              <a:rPr sz="2050" u="sng" spc="88" dirty="0">
                <a:solidFill>
                  <a:srgbClr val="000000"/>
                </a:solidFill>
                <a:latin typeface="NBOCUP+TimesNewRoman,Bold"/>
                <a:cs typeface="NBOCUP+TimesNewRoman,Bold"/>
              </a:rPr>
              <a:t> </a:t>
            </a:r>
            <a:r>
              <a:rPr sz="2050" u="sng" spc="-21" dirty="0">
                <a:solidFill>
                  <a:srgbClr val="000000"/>
                </a:solidFill>
                <a:latin typeface="NBOCUP+TimesNewRoman,Bold"/>
                <a:cs typeface="NBOCUP+TimesNewRoman,Bold"/>
              </a:rPr>
              <a:t>βεβαίωσης</a:t>
            </a:r>
            <a:r>
              <a:rPr sz="2050" u="sng" spc="-72" dirty="0">
                <a:solidFill>
                  <a:srgbClr val="000000"/>
                </a:solidFill>
                <a:latin typeface="NBOCUP+TimesNewRoman,Bold"/>
                <a:cs typeface="NBOCUP+TimesNewRoman,Bold"/>
              </a:rPr>
              <a:t> </a:t>
            </a:r>
            <a:r>
              <a:rPr sz="2050" u="sng" dirty="0">
                <a:solidFill>
                  <a:srgbClr val="000000"/>
                </a:solidFill>
                <a:latin typeface="NBOCUP+TimesNewRoman,Bold"/>
                <a:cs typeface="NBOCUP+TimesNewRoman,Bold"/>
              </a:rPr>
              <a:t>οδηγού</a:t>
            </a:r>
          </a:p>
        </p:txBody>
      </p:sp>
      <p:sp>
        <p:nvSpPr>
          <p:cNvPr id="5" name="object 5"/>
          <p:cNvSpPr txBox="1"/>
          <p:nvPr/>
        </p:nvSpPr>
        <p:spPr>
          <a:xfrm>
            <a:off x="487345" y="3711483"/>
            <a:ext cx="8082733" cy="1480689"/>
          </a:xfrm>
          <a:prstGeom prst="rect">
            <a:avLst/>
          </a:prstGeom>
        </p:spPr>
        <p:txBody>
          <a:bodyPr vert="horz" wrap="square" lIns="0" tIns="0" rIns="0" bIns="0" rtlCol="0">
            <a:spAutoFit/>
          </a:bodyPr>
          <a:lstStyle/>
          <a:p>
            <a:pPr marL="17" marR="0">
              <a:lnSpc>
                <a:spcPts val="1746"/>
              </a:lnSpc>
              <a:spcBef>
                <a:spcPts val="0"/>
              </a:spcBef>
              <a:spcAft>
                <a:spcPts val="0"/>
              </a:spcAft>
            </a:pPr>
            <a:r>
              <a:rPr sz="1600" dirty="0">
                <a:solidFill>
                  <a:srgbClr val="000000"/>
                </a:solidFill>
                <a:latin typeface="TFSRVM+TimesNewRoman"/>
                <a:cs typeface="TFSRVM+TimesNewRoman"/>
              </a:rPr>
              <a:t>Η</a:t>
            </a:r>
            <a:r>
              <a:rPr sz="1600" spc="21" dirty="0">
                <a:solidFill>
                  <a:srgbClr val="000000"/>
                </a:solidFill>
                <a:latin typeface="TFSRVM+TimesNewRoman"/>
                <a:cs typeface="TFSRVM+TimesNewRoman"/>
              </a:rPr>
              <a:t> </a:t>
            </a:r>
            <a:r>
              <a:rPr sz="1600" spc="12" dirty="0">
                <a:solidFill>
                  <a:srgbClr val="000000"/>
                </a:solidFill>
                <a:latin typeface="TFSRVM+TimesNewRoman"/>
                <a:cs typeface="TFSRVM+TimesNewRoman"/>
              </a:rPr>
              <a:t>κοινοτική</a:t>
            </a:r>
            <a:r>
              <a:rPr sz="1600" spc="-185" dirty="0">
                <a:solidFill>
                  <a:srgbClr val="000000"/>
                </a:solidFill>
                <a:latin typeface="TFSRVM+TimesNewRoman"/>
                <a:cs typeface="TFSRVM+TimesNewRoman"/>
              </a:rPr>
              <a:t> </a:t>
            </a:r>
            <a:r>
              <a:rPr sz="1600" dirty="0">
                <a:solidFill>
                  <a:srgbClr val="000000"/>
                </a:solidFill>
                <a:latin typeface="TFSRVM+TimesNewRoman"/>
                <a:cs typeface="TFSRVM+TimesNewRoman"/>
              </a:rPr>
              <a:t>άδεια</a:t>
            </a:r>
            <a:r>
              <a:rPr sz="1600" spc="36" dirty="0">
                <a:solidFill>
                  <a:srgbClr val="000000"/>
                </a:solidFill>
                <a:latin typeface="TFSRVM+TimesNewRoman"/>
                <a:cs typeface="TFSRVM+TimesNewRoman"/>
              </a:rPr>
              <a:t> </a:t>
            </a:r>
            <a:r>
              <a:rPr sz="1600" dirty="0">
                <a:solidFill>
                  <a:srgbClr val="000000"/>
                </a:solidFill>
                <a:latin typeface="TFSRVM+TimesNewRoman"/>
                <a:cs typeface="TFSRVM+TimesNewRoman"/>
              </a:rPr>
              <a:t>και</a:t>
            </a:r>
            <a:r>
              <a:rPr sz="1600" spc="-85" dirty="0">
                <a:solidFill>
                  <a:srgbClr val="000000"/>
                </a:solidFill>
                <a:latin typeface="TFSRVM+TimesNewRoman"/>
                <a:cs typeface="TFSRVM+TimesNewRoman"/>
              </a:rPr>
              <a:t> </a:t>
            </a:r>
            <a:r>
              <a:rPr sz="1600" dirty="0">
                <a:solidFill>
                  <a:srgbClr val="000000"/>
                </a:solidFill>
                <a:latin typeface="TFSRVM+TimesNewRoman"/>
                <a:cs typeface="TFSRVM+TimesNewRoman"/>
              </a:rPr>
              <a:t>η</a:t>
            </a:r>
            <a:r>
              <a:rPr sz="1600" spc="38" dirty="0">
                <a:solidFill>
                  <a:srgbClr val="000000"/>
                </a:solidFill>
                <a:latin typeface="TFSRVM+TimesNewRoman"/>
                <a:cs typeface="TFSRVM+TimesNewRoman"/>
              </a:rPr>
              <a:t> </a:t>
            </a:r>
            <a:r>
              <a:rPr sz="1600" dirty="0">
                <a:solidFill>
                  <a:srgbClr val="000000"/>
                </a:solidFill>
                <a:latin typeface="TFSRVM+TimesNewRoman"/>
                <a:cs typeface="TFSRVM+TimesNewRoman"/>
              </a:rPr>
              <a:t>βεβαίωση</a:t>
            </a:r>
            <a:r>
              <a:rPr sz="1600" spc="-31" dirty="0">
                <a:solidFill>
                  <a:srgbClr val="000000"/>
                </a:solidFill>
                <a:latin typeface="TFSRVM+TimesNewRoman"/>
                <a:cs typeface="TFSRVM+TimesNewRoman"/>
              </a:rPr>
              <a:t> </a:t>
            </a:r>
            <a:r>
              <a:rPr sz="1600" dirty="0">
                <a:solidFill>
                  <a:srgbClr val="000000"/>
                </a:solidFill>
                <a:latin typeface="TFSRVM+TimesNewRoman"/>
                <a:cs typeface="TFSRVM+TimesNewRoman"/>
              </a:rPr>
              <a:t>οδηγού πρέπει</a:t>
            </a:r>
            <a:r>
              <a:rPr sz="1600" spc="69" dirty="0">
                <a:solidFill>
                  <a:srgbClr val="000000"/>
                </a:solidFill>
                <a:latin typeface="TFSRVM+TimesNewRoman"/>
                <a:cs typeface="TFSRVM+TimesNewRoman"/>
              </a:rPr>
              <a:t> </a:t>
            </a:r>
            <a:r>
              <a:rPr sz="1600" spc="25" dirty="0">
                <a:solidFill>
                  <a:srgbClr val="000000"/>
                </a:solidFill>
                <a:latin typeface="TFSRVM+TimesNewRoman"/>
                <a:cs typeface="TFSRVM+TimesNewRoman"/>
              </a:rPr>
              <a:t>να</a:t>
            </a:r>
            <a:r>
              <a:rPr sz="1600" spc="-58" dirty="0">
                <a:solidFill>
                  <a:srgbClr val="000000"/>
                </a:solidFill>
                <a:latin typeface="TFSRVM+TimesNewRoman"/>
                <a:cs typeface="TFSRVM+TimesNewRoman"/>
              </a:rPr>
              <a:t> </a:t>
            </a:r>
            <a:r>
              <a:rPr sz="1600" spc="-15" dirty="0">
                <a:solidFill>
                  <a:srgbClr val="000000"/>
                </a:solidFill>
                <a:latin typeface="TFSRVM+TimesNewRoman"/>
                <a:cs typeface="TFSRVM+TimesNewRoman"/>
              </a:rPr>
              <a:t>φέρουν</a:t>
            </a:r>
            <a:r>
              <a:rPr sz="1600" spc="91" dirty="0">
                <a:solidFill>
                  <a:srgbClr val="000000"/>
                </a:solidFill>
                <a:latin typeface="TFSRVM+TimesNewRoman"/>
                <a:cs typeface="TFSRVM+TimesNewRoman"/>
              </a:rPr>
              <a:t> </a:t>
            </a:r>
            <a:r>
              <a:rPr sz="1600" spc="-10" dirty="0">
                <a:solidFill>
                  <a:srgbClr val="000000"/>
                </a:solidFill>
                <a:latin typeface="TFSRVM+TimesNewRoman"/>
                <a:cs typeface="TFSRVM+TimesNewRoman"/>
              </a:rPr>
              <a:t>τουλάχιστον</a:t>
            </a:r>
            <a:r>
              <a:rPr sz="1600" spc="160" dirty="0">
                <a:solidFill>
                  <a:srgbClr val="000000"/>
                </a:solidFill>
                <a:latin typeface="TFSRVM+TimesNewRoman"/>
                <a:cs typeface="TFSRVM+TimesNewRoman"/>
              </a:rPr>
              <a:t> </a:t>
            </a:r>
            <a:r>
              <a:rPr sz="1600" spc="-21" dirty="0">
                <a:solidFill>
                  <a:srgbClr val="000000"/>
                </a:solidFill>
                <a:latin typeface="TFSRVM+TimesNewRoman"/>
                <a:cs typeface="TFSRVM+TimesNewRoman"/>
              </a:rPr>
              <a:t>δύο</a:t>
            </a:r>
            <a:r>
              <a:rPr sz="1600" spc="25" dirty="0">
                <a:solidFill>
                  <a:srgbClr val="000000"/>
                </a:solidFill>
                <a:latin typeface="TFSRVM+TimesNewRoman"/>
                <a:cs typeface="TFSRVM+TimesNewRoman"/>
              </a:rPr>
              <a:t> </a:t>
            </a:r>
            <a:r>
              <a:rPr sz="1600" dirty="0">
                <a:solidFill>
                  <a:srgbClr val="000000"/>
                </a:solidFill>
                <a:latin typeface="TFSRVM+TimesNewRoman"/>
                <a:cs typeface="TFSRVM+TimesNewRoman"/>
              </a:rPr>
              <a:t>από </a:t>
            </a:r>
            <a:r>
              <a:rPr sz="1600" spc="-38" dirty="0">
                <a:solidFill>
                  <a:srgbClr val="000000"/>
                </a:solidFill>
                <a:latin typeface="TFSRVM+TimesNewRoman"/>
                <a:cs typeface="TFSRVM+TimesNewRoman"/>
              </a:rPr>
              <a:t>τα</a:t>
            </a:r>
            <a:r>
              <a:rPr sz="1600" spc="76" dirty="0">
                <a:solidFill>
                  <a:srgbClr val="000000"/>
                </a:solidFill>
                <a:latin typeface="TFSRVM+TimesNewRoman"/>
                <a:cs typeface="TFSRVM+TimesNewRoman"/>
              </a:rPr>
              <a:t> </a:t>
            </a:r>
            <a:r>
              <a:rPr sz="1600" dirty="0">
                <a:solidFill>
                  <a:srgbClr val="000000"/>
                </a:solidFill>
                <a:latin typeface="TFSRVM+TimesNewRoman"/>
                <a:cs typeface="TFSRVM+TimesNewRoman"/>
              </a:rPr>
              <a:t>ακόλουθα</a:t>
            </a:r>
          </a:p>
          <a:p>
            <a:pPr marL="17" marR="0">
              <a:lnSpc>
                <a:spcPts val="1746"/>
              </a:lnSpc>
              <a:spcBef>
                <a:spcPts val="256"/>
              </a:spcBef>
              <a:spcAft>
                <a:spcPts val="0"/>
              </a:spcAft>
            </a:pPr>
            <a:r>
              <a:rPr sz="1600" spc="-15" dirty="0">
                <a:solidFill>
                  <a:srgbClr val="000000"/>
                </a:solidFill>
                <a:latin typeface="TFSRVM+TimesNewRoman"/>
                <a:cs typeface="TFSRVM+TimesNewRoman"/>
              </a:rPr>
              <a:t>χαρακτηριστικά</a:t>
            </a:r>
            <a:r>
              <a:rPr sz="1600" spc="203" dirty="0">
                <a:solidFill>
                  <a:srgbClr val="000000"/>
                </a:solidFill>
                <a:latin typeface="TFSRVM+TimesNewRoman"/>
                <a:cs typeface="TFSRVM+TimesNewRoman"/>
              </a:rPr>
              <a:t> </a:t>
            </a:r>
            <a:r>
              <a:rPr sz="1600" spc="-12" dirty="0">
                <a:solidFill>
                  <a:srgbClr val="000000"/>
                </a:solidFill>
                <a:latin typeface="TFSRVM+TimesNewRoman"/>
                <a:cs typeface="TFSRVM+TimesNewRoman"/>
              </a:rPr>
              <a:t>ασφαλείας:</a:t>
            </a:r>
          </a:p>
          <a:p>
            <a:pPr marL="17" marR="0">
              <a:lnSpc>
                <a:spcPts val="1746"/>
              </a:lnSpc>
              <a:spcBef>
                <a:spcPts val="255"/>
              </a:spcBef>
              <a:spcAft>
                <a:spcPts val="0"/>
              </a:spcAft>
            </a:pPr>
            <a:r>
              <a:rPr sz="1600" dirty="0">
                <a:solidFill>
                  <a:srgbClr val="000000"/>
                </a:solidFill>
                <a:latin typeface="TFSRVM+TimesNewRoman"/>
                <a:cs typeface="TFSRVM+TimesNewRoman"/>
              </a:rPr>
              <a:t>—</a:t>
            </a:r>
            <a:r>
              <a:rPr sz="1600" spc="28" dirty="0">
                <a:solidFill>
                  <a:srgbClr val="000000"/>
                </a:solidFill>
                <a:latin typeface="TFSRVM+TimesNewRoman"/>
                <a:cs typeface="TFSRVM+TimesNewRoman"/>
              </a:rPr>
              <a:t> </a:t>
            </a:r>
            <a:r>
              <a:rPr sz="1600" spc="-15" dirty="0">
                <a:solidFill>
                  <a:srgbClr val="000000"/>
                </a:solidFill>
                <a:latin typeface="TFSRVM+TimesNewRoman"/>
                <a:cs typeface="TFSRVM+TimesNewRoman"/>
              </a:rPr>
              <a:t>ολόγραμμα,</a:t>
            </a:r>
          </a:p>
          <a:p>
            <a:pPr marL="17" marR="0">
              <a:lnSpc>
                <a:spcPts val="1746"/>
              </a:lnSpc>
              <a:spcBef>
                <a:spcPts val="130"/>
              </a:spcBef>
              <a:spcAft>
                <a:spcPts val="0"/>
              </a:spcAft>
            </a:pPr>
            <a:r>
              <a:rPr sz="1600" dirty="0">
                <a:solidFill>
                  <a:srgbClr val="000000"/>
                </a:solidFill>
                <a:latin typeface="TFSRVM+TimesNewRoman"/>
                <a:cs typeface="TFSRVM+TimesNewRoman"/>
              </a:rPr>
              <a:t>—</a:t>
            </a:r>
            <a:r>
              <a:rPr sz="1600" spc="28" dirty="0">
                <a:solidFill>
                  <a:srgbClr val="000000"/>
                </a:solidFill>
                <a:latin typeface="TFSRVM+TimesNewRoman"/>
                <a:cs typeface="TFSRVM+TimesNewRoman"/>
              </a:rPr>
              <a:t> </a:t>
            </a:r>
            <a:r>
              <a:rPr sz="1600" spc="10" dirty="0">
                <a:solidFill>
                  <a:srgbClr val="000000"/>
                </a:solidFill>
                <a:latin typeface="TFSRVM+TimesNewRoman"/>
                <a:cs typeface="TFSRVM+TimesNewRoman"/>
              </a:rPr>
              <a:t>ειδικές</a:t>
            </a:r>
            <a:r>
              <a:rPr sz="1600" spc="-61" dirty="0">
                <a:solidFill>
                  <a:srgbClr val="000000"/>
                </a:solidFill>
                <a:latin typeface="TFSRVM+TimesNewRoman"/>
                <a:cs typeface="TFSRVM+TimesNewRoman"/>
              </a:rPr>
              <a:t> </a:t>
            </a:r>
            <a:r>
              <a:rPr sz="1600" spc="15" dirty="0">
                <a:solidFill>
                  <a:srgbClr val="000000"/>
                </a:solidFill>
                <a:latin typeface="TFSRVM+TimesNewRoman"/>
                <a:cs typeface="TFSRVM+TimesNewRoman"/>
              </a:rPr>
              <a:t>ίνες</a:t>
            </a:r>
            <a:r>
              <a:rPr sz="1600" spc="-67" dirty="0">
                <a:solidFill>
                  <a:srgbClr val="000000"/>
                </a:solidFill>
                <a:latin typeface="TFSRVM+TimesNewRoman"/>
                <a:cs typeface="TFSRVM+TimesNewRoman"/>
              </a:rPr>
              <a:t> </a:t>
            </a:r>
            <a:r>
              <a:rPr sz="1600" spc="-37" dirty="0">
                <a:solidFill>
                  <a:srgbClr val="000000"/>
                </a:solidFill>
                <a:latin typeface="TFSRVM+TimesNewRoman"/>
                <a:cs typeface="TFSRVM+TimesNewRoman"/>
              </a:rPr>
              <a:t>στο</a:t>
            </a:r>
            <a:r>
              <a:rPr sz="1600" spc="111" dirty="0">
                <a:solidFill>
                  <a:srgbClr val="000000"/>
                </a:solidFill>
                <a:latin typeface="TFSRVM+TimesNewRoman"/>
                <a:cs typeface="TFSRVM+TimesNewRoman"/>
              </a:rPr>
              <a:t> </a:t>
            </a:r>
            <a:r>
              <a:rPr sz="1600" spc="-31" dirty="0">
                <a:solidFill>
                  <a:srgbClr val="000000"/>
                </a:solidFill>
                <a:latin typeface="TFSRVM+TimesNewRoman"/>
                <a:cs typeface="TFSRVM+TimesNewRoman"/>
              </a:rPr>
              <a:t>χαρτί</a:t>
            </a:r>
            <a:r>
              <a:rPr sz="1600" spc="100" dirty="0">
                <a:solidFill>
                  <a:srgbClr val="000000"/>
                </a:solidFill>
                <a:latin typeface="TFSRVM+TimesNewRoman"/>
                <a:cs typeface="TFSRVM+TimesNewRoman"/>
              </a:rPr>
              <a:t> </a:t>
            </a:r>
            <a:r>
              <a:rPr sz="1600" spc="25" dirty="0">
                <a:solidFill>
                  <a:srgbClr val="000000"/>
                </a:solidFill>
                <a:latin typeface="TFSRVM+TimesNewRoman"/>
                <a:cs typeface="TFSRVM+TimesNewRoman"/>
              </a:rPr>
              <a:t>οι</a:t>
            </a:r>
            <a:r>
              <a:rPr sz="1600" spc="-27" dirty="0">
                <a:solidFill>
                  <a:srgbClr val="000000"/>
                </a:solidFill>
                <a:latin typeface="TFSRVM+TimesNewRoman"/>
                <a:cs typeface="TFSRVM+TimesNewRoman"/>
              </a:rPr>
              <a:t> </a:t>
            </a:r>
            <a:r>
              <a:rPr sz="1600" spc="18" dirty="0">
                <a:solidFill>
                  <a:srgbClr val="000000"/>
                </a:solidFill>
                <a:latin typeface="TFSRVM+TimesNewRoman"/>
                <a:cs typeface="TFSRVM+TimesNewRoman"/>
              </a:rPr>
              <a:t>οποίες</a:t>
            </a:r>
            <a:r>
              <a:rPr sz="1600" spc="-68" dirty="0">
                <a:solidFill>
                  <a:srgbClr val="000000"/>
                </a:solidFill>
                <a:latin typeface="TFSRVM+TimesNewRoman"/>
                <a:cs typeface="TFSRVM+TimesNewRoman"/>
              </a:rPr>
              <a:t> </a:t>
            </a:r>
            <a:r>
              <a:rPr sz="1600" dirty="0">
                <a:solidFill>
                  <a:srgbClr val="000000"/>
                </a:solidFill>
                <a:latin typeface="TFSRVM+TimesNewRoman"/>
                <a:cs typeface="TFSRVM+TimesNewRoman"/>
              </a:rPr>
              <a:t>γίνονται</a:t>
            </a:r>
            <a:r>
              <a:rPr sz="1600" spc="-83" dirty="0">
                <a:solidFill>
                  <a:srgbClr val="000000"/>
                </a:solidFill>
                <a:latin typeface="TFSRVM+TimesNewRoman"/>
                <a:cs typeface="TFSRVM+TimesNewRoman"/>
              </a:rPr>
              <a:t> </a:t>
            </a:r>
            <a:r>
              <a:rPr sz="1600" spc="-14" dirty="0">
                <a:solidFill>
                  <a:srgbClr val="000000"/>
                </a:solidFill>
                <a:latin typeface="TFSRVM+TimesNewRoman"/>
                <a:cs typeface="TFSRVM+TimesNewRoman"/>
              </a:rPr>
              <a:t>ορατές</a:t>
            </a:r>
            <a:r>
              <a:rPr sz="1600" spc="108" dirty="0">
                <a:solidFill>
                  <a:srgbClr val="000000"/>
                </a:solidFill>
                <a:latin typeface="TFSRVM+TimesNewRoman"/>
                <a:cs typeface="TFSRVM+TimesNewRoman"/>
              </a:rPr>
              <a:t> </a:t>
            </a:r>
            <a:r>
              <a:rPr sz="1600" spc="-10" dirty="0">
                <a:solidFill>
                  <a:srgbClr val="000000"/>
                </a:solidFill>
                <a:latin typeface="TFSRVM+TimesNewRoman"/>
                <a:cs typeface="TFSRVM+TimesNewRoman"/>
              </a:rPr>
              <a:t>κάτω</a:t>
            </a:r>
            <a:r>
              <a:rPr sz="1600" spc="57" dirty="0">
                <a:solidFill>
                  <a:srgbClr val="000000"/>
                </a:solidFill>
                <a:latin typeface="TFSRVM+TimesNewRoman"/>
                <a:cs typeface="TFSRVM+TimesNewRoman"/>
              </a:rPr>
              <a:t> </a:t>
            </a:r>
            <a:r>
              <a:rPr sz="1600" spc="10" dirty="0">
                <a:solidFill>
                  <a:srgbClr val="000000"/>
                </a:solidFill>
                <a:latin typeface="TFSRVM+TimesNewRoman"/>
                <a:cs typeface="TFSRVM+TimesNewRoman"/>
              </a:rPr>
              <a:t>από</a:t>
            </a:r>
            <a:r>
              <a:rPr sz="1600" dirty="0">
                <a:solidFill>
                  <a:srgbClr val="000000"/>
                </a:solidFill>
                <a:latin typeface="TFSRVM+TimesNewRoman"/>
                <a:cs typeface="TFSRVM+TimesNewRoman"/>
              </a:rPr>
              <a:t> υπεριώδη</a:t>
            </a:r>
            <a:r>
              <a:rPr sz="1600" spc="46" dirty="0">
                <a:solidFill>
                  <a:srgbClr val="000000"/>
                </a:solidFill>
                <a:latin typeface="TFSRVM+TimesNewRoman"/>
                <a:cs typeface="TFSRVM+TimesNewRoman"/>
              </a:rPr>
              <a:t> </a:t>
            </a:r>
            <a:r>
              <a:rPr sz="1600" dirty="0">
                <a:solidFill>
                  <a:srgbClr val="000000"/>
                </a:solidFill>
                <a:latin typeface="TFSRVM+TimesNewRoman"/>
                <a:cs typeface="TFSRVM+TimesNewRoman"/>
              </a:rPr>
              <a:t>ακτινοβολία,</a:t>
            </a:r>
          </a:p>
          <a:p>
            <a:pPr marL="8" marR="0">
              <a:lnSpc>
                <a:spcPts val="1746"/>
              </a:lnSpc>
              <a:spcBef>
                <a:spcPts val="256"/>
              </a:spcBef>
              <a:spcAft>
                <a:spcPts val="0"/>
              </a:spcAft>
            </a:pPr>
            <a:r>
              <a:rPr sz="1600" dirty="0">
                <a:solidFill>
                  <a:srgbClr val="000000"/>
                </a:solidFill>
                <a:latin typeface="TFSRVM+TimesNewRoman"/>
                <a:cs typeface="TFSRVM+TimesNewRoman"/>
              </a:rPr>
              <a:t>—</a:t>
            </a:r>
            <a:r>
              <a:rPr sz="1600" spc="28" dirty="0">
                <a:solidFill>
                  <a:srgbClr val="000000"/>
                </a:solidFill>
                <a:latin typeface="TFSRVM+TimesNewRoman"/>
                <a:cs typeface="TFSRVM+TimesNewRoman"/>
              </a:rPr>
              <a:t> </a:t>
            </a:r>
            <a:r>
              <a:rPr sz="1600" dirty="0">
                <a:solidFill>
                  <a:srgbClr val="000000"/>
                </a:solidFill>
                <a:latin typeface="TFSRVM+TimesNewRoman"/>
                <a:cs typeface="TFSRVM+TimesNewRoman"/>
              </a:rPr>
              <a:t>μία</a:t>
            </a:r>
            <a:r>
              <a:rPr sz="1600" spc="-28" dirty="0">
                <a:solidFill>
                  <a:srgbClr val="000000"/>
                </a:solidFill>
                <a:latin typeface="TFSRVM+TimesNewRoman"/>
                <a:cs typeface="TFSRVM+TimesNewRoman"/>
              </a:rPr>
              <a:t> </a:t>
            </a:r>
            <a:r>
              <a:rPr sz="1600" spc="-15" dirty="0">
                <a:solidFill>
                  <a:srgbClr val="000000"/>
                </a:solidFill>
                <a:latin typeface="TFSRVM+TimesNewRoman"/>
                <a:cs typeface="TFSRVM+TimesNewRoman"/>
              </a:rPr>
              <a:t>τουλάχιστον</a:t>
            </a:r>
            <a:r>
              <a:rPr sz="1600" spc="164" dirty="0">
                <a:solidFill>
                  <a:srgbClr val="000000"/>
                </a:solidFill>
                <a:latin typeface="TFSRVM+TimesNewRoman"/>
                <a:cs typeface="TFSRVM+TimesNewRoman"/>
              </a:rPr>
              <a:t> </a:t>
            </a:r>
            <a:r>
              <a:rPr sz="1600" spc="-28" dirty="0">
                <a:solidFill>
                  <a:srgbClr val="000000"/>
                </a:solidFill>
                <a:latin typeface="TFSRVM+TimesNewRoman"/>
                <a:cs typeface="TFSRVM+TimesNewRoman"/>
              </a:rPr>
              <a:t>γραμμή</a:t>
            </a:r>
            <a:r>
              <a:rPr sz="1600" spc="220" dirty="0">
                <a:solidFill>
                  <a:srgbClr val="000000"/>
                </a:solidFill>
                <a:latin typeface="TFSRVM+TimesNewRoman"/>
                <a:cs typeface="TFSRVM+TimesNewRoman"/>
              </a:rPr>
              <a:t> </a:t>
            </a:r>
            <a:r>
              <a:rPr sz="1600" spc="-30" dirty="0">
                <a:solidFill>
                  <a:srgbClr val="000000"/>
                </a:solidFill>
                <a:latin typeface="TFSRVM+TimesNewRoman"/>
                <a:cs typeface="TFSRVM+TimesNewRoman"/>
              </a:rPr>
              <a:t>με</a:t>
            </a:r>
            <a:r>
              <a:rPr sz="1600" spc="82" dirty="0">
                <a:solidFill>
                  <a:srgbClr val="000000"/>
                </a:solidFill>
                <a:latin typeface="TFSRVM+TimesNewRoman"/>
                <a:cs typeface="TFSRVM+TimesNewRoman"/>
              </a:rPr>
              <a:t> </a:t>
            </a:r>
            <a:r>
              <a:rPr sz="1600" dirty="0">
                <a:solidFill>
                  <a:srgbClr val="000000"/>
                </a:solidFill>
                <a:latin typeface="TFSRVM+TimesNewRoman"/>
                <a:cs typeface="TFSRVM+TimesNewRoman"/>
              </a:rPr>
              <a:t>μικροστοιχεία</a:t>
            </a:r>
            <a:r>
              <a:rPr sz="1600" spc="41" dirty="0">
                <a:solidFill>
                  <a:srgbClr val="000000"/>
                </a:solidFill>
                <a:latin typeface="TFSRVM+TimesNewRoman"/>
                <a:cs typeface="TFSRVM+TimesNewRoman"/>
              </a:rPr>
              <a:t> </a:t>
            </a:r>
            <a:r>
              <a:rPr sz="1600" spc="-10" dirty="0">
                <a:solidFill>
                  <a:srgbClr val="000000"/>
                </a:solidFill>
                <a:latin typeface="TFSRVM+TimesNewRoman"/>
                <a:cs typeface="TFSRVM+TimesNewRoman"/>
              </a:rPr>
              <a:t>(εκτύπωση</a:t>
            </a:r>
            <a:r>
              <a:rPr sz="1600" spc="126" dirty="0">
                <a:solidFill>
                  <a:srgbClr val="000000"/>
                </a:solidFill>
                <a:latin typeface="TFSRVM+TimesNewRoman"/>
                <a:cs typeface="TFSRVM+TimesNewRoman"/>
              </a:rPr>
              <a:t> </a:t>
            </a:r>
            <a:r>
              <a:rPr sz="1600" spc="20" dirty="0">
                <a:solidFill>
                  <a:srgbClr val="000000"/>
                </a:solidFill>
                <a:latin typeface="TFSRVM+TimesNewRoman"/>
                <a:cs typeface="TFSRVM+TimesNewRoman"/>
              </a:rPr>
              <a:t>που</a:t>
            </a:r>
            <a:r>
              <a:rPr sz="1600" spc="-81" dirty="0">
                <a:solidFill>
                  <a:srgbClr val="000000"/>
                </a:solidFill>
                <a:latin typeface="TFSRVM+TimesNewRoman"/>
                <a:cs typeface="TFSRVM+TimesNewRoman"/>
              </a:rPr>
              <a:t> </a:t>
            </a:r>
            <a:r>
              <a:rPr sz="1600" dirty="0">
                <a:solidFill>
                  <a:srgbClr val="000000"/>
                </a:solidFill>
                <a:latin typeface="TFSRVM+TimesNewRoman"/>
                <a:cs typeface="TFSRVM+TimesNewRoman"/>
              </a:rPr>
              <a:t>γίνεται</a:t>
            </a:r>
            <a:r>
              <a:rPr sz="1600" spc="70" dirty="0">
                <a:solidFill>
                  <a:srgbClr val="000000"/>
                </a:solidFill>
                <a:latin typeface="TFSRVM+TimesNewRoman"/>
                <a:cs typeface="TFSRVM+TimesNewRoman"/>
              </a:rPr>
              <a:t> </a:t>
            </a:r>
            <a:r>
              <a:rPr sz="1600" spc="-18" dirty="0">
                <a:solidFill>
                  <a:srgbClr val="000000"/>
                </a:solidFill>
                <a:latin typeface="TFSRVM+TimesNewRoman"/>
                <a:cs typeface="TFSRVM+TimesNewRoman"/>
              </a:rPr>
              <a:t>ορατή</a:t>
            </a:r>
            <a:r>
              <a:rPr sz="1600" spc="56" dirty="0">
                <a:solidFill>
                  <a:srgbClr val="000000"/>
                </a:solidFill>
                <a:latin typeface="TFSRVM+TimesNewRoman"/>
                <a:cs typeface="TFSRVM+TimesNewRoman"/>
              </a:rPr>
              <a:t> </a:t>
            </a:r>
            <a:r>
              <a:rPr sz="1600" dirty="0">
                <a:solidFill>
                  <a:srgbClr val="000000"/>
                </a:solidFill>
                <a:latin typeface="TFSRVM+TimesNewRoman"/>
                <a:cs typeface="TFSRVM+TimesNewRoman"/>
              </a:rPr>
              <a:t>μόνο </a:t>
            </a:r>
            <a:r>
              <a:rPr sz="1600" spc="-28" dirty="0">
                <a:solidFill>
                  <a:srgbClr val="000000"/>
                </a:solidFill>
                <a:latin typeface="TFSRVM+TimesNewRoman"/>
                <a:cs typeface="TFSRVM+TimesNewRoman"/>
              </a:rPr>
              <a:t>με</a:t>
            </a:r>
            <a:r>
              <a:rPr sz="1600" spc="81" dirty="0">
                <a:solidFill>
                  <a:srgbClr val="000000"/>
                </a:solidFill>
                <a:latin typeface="TFSRVM+TimesNewRoman"/>
                <a:cs typeface="TFSRVM+TimesNewRoman"/>
              </a:rPr>
              <a:t> </a:t>
            </a:r>
            <a:r>
              <a:rPr sz="1600" dirty="0">
                <a:solidFill>
                  <a:srgbClr val="000000"/>
                </a:solidFill>
                <a:latin typeface="TFSRVM+TimesNewRoman"/>
                <a:cs typeface="TFSRVM+TimesNewRoman"/>
              </a:rPr>
              <a:t>μεγεθυντικό</a:t>
            </a:r>
          </a:p>
          <a:p>
            <a:pPr marL="0" marR="0">
              <a:lnSpc>
                <a:spcPts val="1746"/>
              </a:lnSpc>
              <a:spcBef>
                <a:spcPts val="180"/>
              </a:spcBef>
              <a:spcAft>
                <a:spcPts val="0"/>
              </a:spcAft>
            </a:pPr>
            <a:r>
              <a:rPr lang="el-GR" sz="1600" dirty="0">
                <a:solidFill>
                  <a:srgbClr val="000000"/>
                </a:solidFill>
                <a:latin typeface="TFSRVM+TimesNewRoman"/>
                <a:cs typeface="TFSRVM+TimesNewRoman"/>
              </a:rPr>
              <a:t>    </a:t>
            </a:r>
            <a:r>
              <a:rPr sz="1600" dirty="0">
                <a:solidFill>
                  <a:srgbClr val="000000"/>
                </a:solidFill>
                <a:latin typeface="TFSRVM+TimesNewRoman"/>
                <a:cs typeface="TFSRVM+TimesNewRoman"/>
              </a:rPr>
              <a:t>φα</a:t>
            </a:r>
            <a:r>
              <a:rPr sz="1600" dirty="0" err="1">
                <a:solidFill>
                  <a:srgbClr val="000000"/>
                </a:solidFill>
                <a:latin typeface="TFSRVM+TimesNewRoman"/>
                <a:cs typeface="TFSRVM+TimesNewRoman"/>
              </a:rPr>
              <a:t>κό</a:t>
            </a:r>
            <a:r>
              <a:rPr sz="1600" dirty="0">
                <a:solidFill>
                  <a:srgbClr val="000000"/>
                </a:solidFill>
                <a:latin typeface="TFSRVM+TimesNewRoman"/>
                <a:cs typeface="TFSRVM+TimesNewRoman"/>
              </a:rPr>
              <a:t> και δεν </a:t>
            </a:r>
            <a:r>
              <a:rPr sz="1600" spc="-10" dirty="0">
                <a:solidFill>
                  <a:srgbClr val="000000"/>
                </a:solidFill>
                <a:latin typeface="TFSRVM+TimesNewRoman"/>
                <a:cs typeface="TFSRVM+TimesNewRoman"/>
              </a:rPr>
              <a:t>αναπαράγεται</a:t>
            </a:r>
            <a:r>
              <a:rPr sz="1600" spc="80" dirty="0">
                <a:solidFill>
                  <a:srgbClr val="000000"/>
                </a:solidFill>
                <a:latin typeface="TFSRVM+TimesNewRoman"/>
                <a:cs typeface="TFSRVM+TimesNewRoman"/>
              </a:rPr>
              <a:t> </a:t>
            </a:r>
            <a:r>
              <a:rPr sz="1600" spc="-30" dirty="0">
                <a:solidFill>
                  <a:srgbClr val="000000"/>
                </a:solidFill>
                <a:latin typeface="TFSRVM+TimesNewRoman"/>
                <a:cs typeface="TFSRVM+TimesNewRoman"/>
              </a:rPr>
              <a:t>με</a:t>
            </a:r>
            <a:r>
              <a:rPr sz="1600" spc="82" dirty="0">
                <a:solidFill>
                  <a:srgbClr val="000000"/>
                </a:solidFill>
                <a:latin typeface="TFSRVM+TimesNewRoman"/>
                <a:cs typeface="TFSRVM+TimesNewRoman"/>
              </a:rPr>
              <a:t> </a:t>
            </a:r>
            <a:r>
              <a:rPr sz="1600" dirty="0">
                <a:solidFill>
                  <a:srgbClr val="000000"/>
                </a:solidFill>
                <a:latin typeface="TFSRVM+TimesNewRoman"/>
                <a:cs typeface="TFSRVM+TimesNewRoman"/>
              </a:rPr>
              <a:t>φωτοαντιγραφικά</a:t>
            </a:r>
            <a:r>
              <a:rPr sz="1600" spc="121" dirty="0">
                <a:solidFill>
                  <a:srgbClr val="000000"/>
                </a:solidFill>
                <a:latin typeface="TFSRVM+TimesNewRoman"/>
                <a:cs typeface="TFSRVM+TimesNewRoman"/>
              </a:rPr>
              <a:t> </a:t>
            </a:r>
            <a:r>
              <a:rPr sz="1600" spc="-15" dirty="0">
                <a:solidFill>
                  <a:srgbClr val="000000"/>
                </a:solidFill>
                <a:latin typeface="TFSRVM+TimesNewRoman"/>
                <a:cs typeface="TFSRVM+TimesNewRoman"/>
              </a:rPr>
              <a:t>μηχανήματα),</a:t>
            </a:r>
          </a:p>
        </p:txBody>
      </p:sp>
      <p:sp>
        <p:nvSpPr>
          <p:cNvPr id="6" name="object 6"/>
          <p:cNvSpPr txBox="1"/>
          <p:nvPr/>
        </p:nvSpPr>
        <p:spPr>
          <a:xfrm>
            <a:off x="487345" y="5180522"/>
            <a:ext cx="4039953" cy="259612"/>
          </a:xfrm>
          <a:prstGeom prst="rect">
            <a:avLst/>
          </a:prstGeom>
        </p:spPr>
        <p:txBody>
          <a:bodyPr vert="horz" wrap="square" lIns="0" tIns="0" rIns="0" bIns="0" rtlCol="0">
            <a:spAutoFit/>
          </a:bodyPr>
          <a:lstStyle/>
          <a:p>
            <a:pPr marL="0" marR="0">
              <a:lnSpc>
                <a:spcPts val="1744"/>
              </a:lnSpc>
              <a:spcBef>
                <a:spcPts val="0"/>
              </a:spcBef>
              <a:spcAft>
                <a:spcPts val="0"/>
              </a:spcAft>
            </a:pPr>
            <a:r>
              <a:rPr sz="1600" dirty="0">
                <a:solidFill>
                  <a:srgbClr val="000000"/>
                </a:solidFill>
                <a:latin typeface="TFSRVM+TimesNewRoman"/>
                <a:cs typeface="TFSRVM+TimesNewRoman"/>
              </a:rPr>
              <a:t>—</a:t>
            </a:r>
            <a:r>
              <a:rPr sz="1600" spc="28" dirty="0">
                <a:solidFill>
                  <a:srgbClr val="000000"/>
                </a:solidFill>
                <a:latin typeface="TFSRVM+TimesNewRoman"/>
                <a:cs typeface="TFSRVM+TimesNewRoman"/>
              </a:rPr>
              <a:t> </a:t>
            </a:r>
            <a:r>
              <a:rPr sz="1600" spc="-14" dirty="0">
                <a:solidFill>
                  <a:srgbClr val="000000"/>
                </a:solidFill>
                <a:latin typeface="TFSRVM+TimesNewRoman"/>
                <a:cs typeface="TFSRVM+TimesNewRoman"/>
              </a:rPr>
              <a:t>ανάγλυφους</a:t>
            </a:r>
            <a:r>
              <a:rPr sz="1600" spc="108" dirty="0">
                <a:solidFill>
                  <a:srgbClr val="000000"/>
                </a:solidFill>
                <a:latin typeface="TFSRVM+TimesNewRoman"/>
                <a:cs typeface="TFSRVM+TimesNewRoman"/>
              </a:rPr>
              <a:t> </a:t>
            </a:r>
            <a:r>
              <a:rPr sz="1600" spc="-20" dirty="0">
                <a:solidFill>
                  <a:srgbClr val="000000"/>
                </a:solidFill>
                <a:latin typeface="TFSRVM+TimesNewRoman"/>
                <a:cs typeface="TFSRVM+TimesNewRoman"/>
              </a:rPr>
              <a:t>χαρακτήρες,</a:t>
            </a:r>
            <a:r>
              <a:rPr sz="1600" spc="200" dirty="0">
                <a:solidFill>
                  <a:srgbClr val="000000"/>
                </a:solidFill>
                <a:latin typeface="TFSRVM+TimesNewRoman"/>
                <a:cs typeface="TFSRVM+TimesNewRoman"/>
              </a:rPr>
              <a:t> </a:t>
            </a:r>
            <a:r>
              <a:rPr sz="1600" spc="-15" dirty="0">
                <a:solidFill>
                  <a:srgbClr val="000000"/>
                </a:solidFill>
                <a:latin typeface="TFSRVM+TimesNewRoman"/>
                <a:cs typeface="TFSRVM+TimesNewRoman"/>
              </a:rPr>
              <a:t>σύμβολα</a:t>
            </a:r>
            <a:r>
              <a:rPr sz="1600" spc="130" dirty="0">
                <a:solidFill>
                  <a:srgbClr val="000000"/>
                </a:solidFill>
                <a:latin typeface="TFSRVM+TimesNewRoman"/>
                <a:cs typeface="TFSRVM+TimesNewRoman"/>
              </a:rPr>
              <a:t> </a:t>
            </a:r>
            <a:r>
              <a:rPr sz="1600" dirty="0">
                <a:solidFill>
                  <a:srgbClr val="000000"/>
                </a:solidFill>
                <a:latin typeface="TFSRVM+TimesNewRoman"/>
                <a:cs typeface="TFSRVM+TimesNewRoman"/>
              </a:rPr>
              <a:t>ή</a:t>
            </a:r>
            <a:r>
              <a:rPr sz="1600" spc="40" dirty="0">
                <a:solidFill>
                  <a:srgbClr val="000000"/>
                </a:solidFill>
                <a:latin typeface="TFSRVM+TimesNewRoman"/>
                <a:cs typeface="TFSRVM+TimesNewRoman"/>
              </a:rPr>
              <a:t> </a:t>
            </a:r>
            <a:r>
              <a:rPr sz="1600" spc="-10" dirty="0">
                <a:solidFill>
                  <a:srgbClr val="000000"/>
                </a:solidFill>
                <a:latin typeface="TFSRVM+TimesNewRoman"/>
                <a:cs typeface="TFSRVM+TimesNewRoman"/>
              </a:rPr>
              <a:t>σχέδια,</a:t>
            </a:r>
          </a:p>
        </p:txBody>
      </p:sp>
      <p:sp>
        <p:nvSpPr>
          <p:cNvPr id="7" name="object 7"/>
          <p:cNvSpPr txBox="1"/>
          <p:nvPr/>
        </p:nvSpPr>
        <p:spPr>
          <a:xfrm>
            <a:off x="487348" y="5428494"/>
            <a:ext cx="8162609" cy="746018"/>
          </a:xfrm>
          <a:prstGeom prst="rect">
            <a:avLst/>
          </a:prstGeom>
        </p:spPr>
        <p:txBody>
          <a:bodyPr vert="horz" wrap="square" lIns="0" tIns="0" rIns="0" bIns="0" rtlCol="0">
            <a:spAutoFit/>
          </a:bodyPr>
          <a:lstStyle/>
          <a:p>
            <a:pPr marL="0" marR="0">
              <a:lnSpc>
                <a:spcPts val="1744"/>
              </a:lnSpc>
              <a:spcBef>
                <a:spcPts val="0"/>
              </a:spcBef>
              <a:spcAft>
                <a:spcPts val="0"/>
              </a:spcAft>
            </a:pPr>
            <a:r>
              <a:rPr sz="1600" dirty="0">
                <a:solidFill>
                  <a:srgbClr val="000000"/>
                </a:solidFill>
                <a:latin typeface="TFSRVM+TimesNewRoman"/>
                <a:cs typeface="TFSRVM+TimesNewRoman"/>
              </a:rPr>
              <a:t>—</a:t>
            </a:r>
            <a:r>
              <a:rPr sz="1600" spc="28" dirty="0">
                <a:solidFill>
                  <a:srgbClr val="000000"/>
                </a:solidFill>
                <a:latin typeface="TFSRVM+TimesNewRoman"/>
                <a:cs typeface="TFSRVM+TimesNewRoman"/>
              </a:rPr>
              <a:t> </a:t>
            </a:r>
            <a:r>
              <a:rPr sz="1600" dirty="0">
                <a:solidFill>
                  <a:srgbClr val="000000"/>
                </a:solidFill>
                <a:latin typeface="TFSRVM+TimesNewRoman"/>
                <a:cs typeface="TFSRVM+TimesNewRoman"/>
              </a:rPr>
              <a:t>διπλή</a:t>
            </a:r>
            <a:r>
              <a:rPr sz="1600" spc="-33" dirty="0">
                <a:solidFill>
                  <a:srgbClr val="000000"/>
                </a:solidFill>
                <a:latin typeface="TFSRVM+TimesNewRoman"/>
                <a:cs typeface="TFSRVM+TimesNewRoman"/>
              </a:rPr>
              <a:t> </a:t>
            </a:r>
            <a:r>
              <a:rPr sz="1600" spc="-17" dirty="0">
                <a:solidFill>
                  <a:srgbClr val="000000"/>
                </a:solidFill>
                <a:latin typeface="TFSRVM+TimesNewRoman"/>
                <a:cs typeface="TFSRVM+TimesNewRoman"/>
              </a:rPr>
              <a:t>αρίθμηση:</a:t>
            </a:r>
            <a:r>
              <a:rPr sz="1600" spc="150" dirty="0">
                <a:solidFill>
                  <a:srgbClr val="000000"/>
                </a:solidFill>
                <a:latin typeface="TFSRVM+TimesNewRoman"/>
                <a:cs typeface="TFSRVM+TimesNewRoman"/>
              </a:rPr>
              <a:t> </a:t>
            </a:r>
            <a:r>
              <a:rPr sz="1600" dirty="0">
                <a:solidFill>
                  <a:srgbClr val="000000"/>
                </a:solidFill>
                <a:latin typeface="TFSRVM+TimesNewRoman"/>
                <a:cs typeface="TFSRVM+TimesNewRoman"/>
              </a:rPr>
              <a:t>σειριακό </a:t>
            </a:r>
            <a:r>
              <a:rPr sz="1600" spc="-15" dirty="0">
                <a:solidFill>
                  <a:srgbClr val="000000"/>
                </a:solidFill>
                <a:latin typeface="TFSRVM+TimesNewRoman"/>
                <a:cs typeface="TFSRVM+TimesNewRoman"/>
              </a:rPr>
              <a:t>αριθμό</a:t>
            </a:r>
            <a:r>
              <a:rPr sz="1600" spc="89" dirty="0">
                <a:solidFill>
                  <a:srgbClr val="000000"/>
                </a:solidFill>
                <a:latin typeface="TFSRVM+TimesNewRoman"/>
                <a:cs typeface="TFSRVM+TimesNewRoman"/>
              </a:rPr>
              <a:t> </a:t>
            </a:r>
            <a:r>
              <a:rPr sz="1600" spc="-25" dirty="0">
                <a:solidFill>
                  <a:srgbClr val="000000"/>
                </a:solidFill>
                <a:latin typeface="TFSRVM+TimesNewRoman"/>
                <a:cs typeface="TFSRVM+TimesNewRoman"/>
              </a:rPr>
              <a:t>της</a:t>
            </a:r>
            <a:r>
              <a:rPr sz="1600" spc="124" dirty="0">
                <a:solidFill>
                  <a:srgbClr val="000000"/>
                </a:solidFill>
                <a:latin typeface="TFSRVM+TimesNewRoman"/>
                <a:cs typeface="TFSRVM+TimesNewRoman"/>
              </a:rPr>
              <a:t> </a:t>
            </a:r>
            <a:r>
              <a:rPr sz="1600" spc="10" dirty="0">
                <a:solidFill>
                  <a:srgbClr val="000000"/>
                </a:solidFill>
                <a:latin typeface="TFSRVM+TimesNewRoman"/>
                <a:cs typeface="TFSRVM+TimesNewRoman"/>
              </a:rPr>
              <a:t>κοινοτικής</a:t>
            </a:r>
            <a:r>
              <a:rPr sz="1600" spc="-138" dirty="0">
                <a:solidFill>
                  <a:srgbClr val="000000"/>
                </a:solidFill>
                <a:latin typeface="TFSRVM+TimesNewRoman"/>
                <a:cs typeface="TFSRVM+TimesNewRoman"/>
              </a:rPr>
              <a:t> </a:t>
            </a:r>
            <a:r>
              <a:rPr sz="1600" dirty="0">
                <a:solidFill>
                  <a:srgbClr val="000000"/>
                </a:solidFill>
                <a:latin typeface="TFSRVM+TimesNewRoman"/>
                <a:cs typeface="TFSRVM+TimesNewRoman"/>
              </a:rPr>
              <a:t>άδειας,</a:t>
            </a:r>
            <a:r>
              <a:rPr sz="1600" spc="34" dirty="0">
                <a:solidFill>
                  <a:srgbClr val="000000"/>
                </a:solidFill>
                <a:latin typeface="TFSRVM+TimesNewRoman"/>
                <a:cs typeface="TFSRVM+TimesNewRoman"/>
              </a:rPr>
              <a:t> </a:t>
            </a:r>
            <a:r>
              <a:rPr sz="1600" dirty="0">
                <a:solidFill>
                  <a:srgbClr val="000000"/>
                </a:solidFill>
                <a:latin typeface="TFSRVM+TimesNewRoman"/>
                <a:cs typeface="TFSRVM+TimesNewRoman"/>
              </a:rPr>
              <a:t>επικυρωμένου</a:t>
            </a:r>
            <a:r>
              <a:rPr sz="1600" spc="10" dirty="0">
                <a:solidFill>
                  <a:srgbClr val="000000"/>
                </a:solidFill>
                <a:latin typeface="TFSRVM+TimesNewRoman"/>
                <a:cs typeface="TFSRVM+TimesNewRoman"/>
              </a:rPr>
              <a:t> </a:t>
            </a:r>
            <a:r>
              <a:rPr sz="1600" spc="-10" dirty="0">
                <a:solidFill>
                  <a:srgbClr val="000000"/>
                </a:solidFill>
                <a:latin typeface="TFSRVM+TimesNewRoman"/>
                <a:cs typeface="TFSRVM+TimesNewRoman"/>
              </a:rPr>
              <a:t>αντιγράφου</a:t>
            </a:r>
            <a:r>
              <a:rPr sz="1600" spc="94" dirty="0">
                <a:solidFill>
                  <a:srgbClr val="000000"/>
                </a:solidFill>
                <a:latin typeface="TFSRVM+TimesNewRoman"/>
                <a:cs typeface="TFSRVM+TimesNewRoman"/>
              </a:rPr>
              <a:t> </a:t>
            </a:r>
            <a:r>
              <a:rPr sz="1600" spc="-25" dirty="0">
                <a:solidFill>
                  <a:srgbClr val="000000"/>
                </a:solidFill>
                <a:latin typeface="TFSRVM+TimesNewRoman"/>
                <a:cs typeface="TFSRVM+TimesNewRoman"/>
              </a:rPr>
              <a:t>της</a:t>
            </a:r>
            <a:r>
              <a:rPr sz="1600" spc="124" dirty="0">
                <a:solidFill>
                  <a:srgbClr val="000000"/>
                </a:solidFill>
                <a:latin typeface="TFSRVM+TimesNewRoman"/>
                <a:cs typeface="TFSRVM+TimesNewRoman"/>
              </a:rPr>
              <a:t> </a:t>
            </a:r>
            <a:r>
              <a:rPr sz="1600" dirty="0">
                <a:solidFill>
                  <a:srgbClr val="000000"/>
                </a:solidFill>
                <a:latin typeface="TFSRVM+TimesNewRoman"/>
                <a:cs typeface="TFSRVM+TimesNewRoman"/>
              </a:rPr>
              <a:t>ή</a:t>
            </a:r>
            <a:r>
              <a:rPr sz="1600" spc="-30" dirty="0">
                <a:solidFill>
                  <a:srgbClr val="000000"/>
                </a:solidFill>
                <a:latin typeface="TFSRVM+TimesNewRoman"/>
                <a:cs typeface="TFSRVM+TimesNewRoman"/>
              </a:rPr>
              <a:t> </a:t>
            </a:r>
            <a:r>
              <a:rPr sz="1600" spc="-25" dirty="0">
                <a:solidFill>
                  <a:srgbClr val="000000"/>
                </a:solidFill>
                <a:latin typeface="TFSRVM+TimesNewRoman"/>
                <a:cs typeface="TFSRVM+TimesNewRoman"/>
              </a:rPr>
              <a:t>της</a:t>
            </a:r>
          </a:p>
          <a:p>
            <a:pPr marL="3" marR="0">
              <a:lnSpc>
                <a:spcPts val="1744"/>
              </a:lnSpc>
              <a:spcBef>
                <a:spcPts val="183"/>
              </a:spcBef>
              <a:spcAft>
                <a:spcPts val="0"/>
              </a:spcAft>
            </a:pPr>
            <a:r>
              <a:rPr lang="el-GR" sz="1600" dirty="0">
                <a:solidFill>
                  <a:srgbClr val="000000"/>
                </a:solidFill>
                <a:latin typeface="TFSRVM+TimesNewRoman"/>
                <a:cs typeface="TFSRVM+TimesNewRoman"/>
              </a:rPr>
              <a:t>    </a:t>
            </a:r>
            <a:r>
              <a:rPr sz="1600" dirty="0">
                <a:solidFill>
                  <a:srgbClr val="000000"/>
                </a:solidFill>
                <a:latin typeface="TFSRVM+TimesNewRoman"/>
                <a:cs typeface="TFSRVM+TimesNewRoman"/>
              </a:rPr>
              <a:t>βεβα</a:t>
            </a:r>
            <a:r>
              <a:rPr sz="1600" dirty="0" err="1">
                <a:solidFill>
                  <a:srgbClr val="000000"/>
                </a:solidFill>
                <a:latin typeface="TFSRVM+TimesNewRoman"/>
                <a:cs typeface="TFSRVM+TimesNewRoman"/>
              </a:rPr>
              <a:t>ίωσης</a:t>
            </a:r>
            <a:r>
              <a:rPr sz="1600" spc="25" dirty="0">
                <a:solidFill>
                  <a:srgbClr val="000000"/>
                </a:solidFill>
                <a:latin typeface="TFSRVM+TimesNewRoman"/>
                <a:cs typeface="TFSRVM+TimesNewRoman"/>
              </a:rPr>
              <a:t> </a:t>
            </a:r>
            <a:r>
              <a:rPr sz="1600" dirty="0">
                <a:solidFill>
                  <a:srgbClr val="000000"/>
                </a:solidFill>
                <a:latin typeface="TFSRVM+TimesNewRoman"/>
                <a:cs typeface="TFSRVM+TimesNewRoman"/>
              </a:rPr>
              <a:t>οδηγού,</a:t>
            </a:r>
            <a:r>
              <a:rPr sz="1600" spc="34" dirty="0">
                <a:solidFill>
                  <a:srgbClr val="000000"/>
                </a:solidFill>
                <a:latin typeface="TFSRVM+TimesNewRoman"/>
                <a:cs typeface="TFSRVM+TimesNewRoman"/>
              </a:rPr>
              <a:t> </a:t>
            </a:r>
            <a:r>
              <a:rPr sz="1600" dirty="0">
                <a:solidFill>
                  <a:srgbClr val="000000"/>
                </a:solidFill>
                <a:latin typeface="TFSRVM+TimesNewRoman"/>
                <a:cs typeface="TFSRVM+TimesNewRoman"/>
              </a:rPr>
              <a:t>καθώς</a:t>
            </a:r>
            <a:r>
              <a:rPr sz="1600" spc="23" dirty="0">
                <a:solidFill>
                  <a:srgbClr val="000000"/>
                </a:solidFill>
                <a:latin typeface="TFSRVM+TimesNewRoman"/>
                <a:cs typeface="TFSRVM+TimesNewRoman"/>
              </a:rPr>
              <a:t> </a:t>
            </a:r>
            <a:r>
              <a:rPr sz="1600" dirty="0">
                <a:solidFill>
                  <a:srgbClr val="000000"/>
                </a:solidFill>
                <a:latin typeface="TFSRVM+TimesNewRoman"/>
                <a:cs typeface="TFSRVM+TimesNewRoman"/>
              </a:rPr>
              <a:t>και,</a:t>
            </a:r>
            <a:r>
              <a:rPr sz="1600" spc="-52" dirty="0">
                <a:solidFill>
                  <a:srgbClr val="000000"/>
                </a:solidFill>
                <a:latin typeface="TFSRVM+TimesNewRoman"/>
                <a:cs typeface="TFSRVM+TimesNewRoman"/>
              </a:rPr>
              <a:t> </a:t>
            </a:r>
            <a:r>
              <a:rPr sz="1600" spc="-36" dirty="0">
                <a:solidFill>
                  <a:srgbClr val="000000"/>
                </a:solidFill>
                <a:latin typeface="TFSRVM+TimesNewRoman"/>
                <a:cs typeface="TFSRVM+TimesNewRoman"/>
              </a:rPr>
              <a:t>σε</a:t>
            </a:r>
            <a:r>
              <a:rPr sz="1600" spc="87" dirty="0">
                <a:solidFill>
                  <a:srgbClr val="000000"/>
                </a:solidFill>
                <a:latin typeface="TFSRVM+TimesNewRoman"/>
                <a:cs typeface="TFSRVM+TimesNewRoman"/>
              </a:rPr>
              <a:t> </a:t>
            </a:r>
            <a:r>
              <a:rPr sz="1600" dirty="0">
                <a:solidFill>
                  <a:srgbClr val="000000"/>
                </a:solidFill>
                <a:latin typeface="TFSRVM+TimesNewRoman"/>
                <a:cs typeface="TFSRVM+TimesNewRoman"/>
              </a:rPr>
              <a:t>κάθε</a:t>
            </a:r>
            <a:r>
              <a:rPr sz="1600" spc="-17" dirty="0">
                <a:solidFill>
                  <a:srgbClr val="000000"/>
                </a:solidFill>
                <a:latin typeface="TFSRVM+TimesNewRoman"/>
                <a:cs typeface="TFSRVM+TimesNewRoman"/>
              </a:rPr>
              <a:t> </a:t>
            </a:r>
            <a:r>
              <a:rPr sz="1600" dirty="0">
                <a:solidFill>
                  <a:srgbClr val="000000"/>
                </a:solidFill>
                <a:latin typeface="TFSRVM+TimesNewRoman"/>
                <a:cs typeface="TFSRVM+TimesNewRoman"/>
              </a:rPr>
              <a:t>περίπτωση,</a:t>
            </a:r>
            <a:r>
              <a:rPr sz="1600" spc="115" dirty="0">
                <a:solidFill>
                  <a:srgbClr val="000000"/>
                </a:solidFill>
                <a:latin typeface="TFSRVM+TimesNewRoman"/>
                <a:cs typeface="TFSRVM+TimesNewRoman"/>
              </a:rPr>
              <a:t> </a:t>
            </a:r>
            <a:r>
              <a:rPr sz="1600" dirty="0">
                <a:solidFill>
                  <a:srgbClr val="000000"/>
                </a:solidFill>
                <a:latin typeface="TFSRVM+TimesNewRoman"/>
                <a:cs typeface="TFSRVM+TimesNewRoman"/>
              </a:rPr>
              <a:t>τον</a:t>
            </a:r>
            <a:r>
              <a:rPr sz="1600" spc="14" dirty="0">
                <a:solidFill>
                  <a:srgbClr val="000000"/>
                </a:solidFill>
                <a:latin typeface="TFSRVM+TimesNewRoman"/>
                <a:cs typeface="TFSRVM+TimesNewRoman"/>
              </a:rPr>
              <a:t> </a:t>
            </a:r>
            <a:r>
              <a:rPr sz="1600" spc="-15" dirty="0">
                <a:solidFill>
                  <a:srgbClr val="000000"/>
                </a:solidFill>
                <a:latin typeface="TFSRVM+TimesNewRoman"/>
                <a:cs typeface="TFSRVM+TimesNewRoman"/>
              </a:rPr>
              <a:t>αριθμό</a:t>
            </a:r>
            <a:r>
              <a:rPr sz="1600" spc="89" dirty="0">
                <a:solidFill>
                  <a:srgbClr val="000000"/>
                </a:solidFill>
                <a:latin typeface="TFSRVM+TimesNewRoman"/>
                <a:cs typeface="TFSRVM+TimesNewRoman"/>
              </a:rPr>
              <a:t> </a:t>
            </a:r>
            <a:r>
              <a:rPr sz="1600" dirty="0">
                <a:solidFill>
                  <a:srgbClr val="000000"/>
                </a:solidFill>
                <a:latin typeface="TFSRVM+TimesNewRoman"/>
                <a:cs typeface="TFSRVM+TimesNewRoman"/>
              </a:rPr>
              <a:t>έκδοσης,</a:t>
            </a:r>
          </a:p>
          <a:p>
            <a:pPr marL="7" marR="0">
              <a:lnSpc>
                <a:spcPts val="1744"/>
              </a:lnSpc>
              <a:spcBef>
                <a:spcPts val="258"/>
              </a:spcBef>
              <a:spcAft>
                <a:spcPts val="0"/>
              </a:spcAft>
            </a:pPr>
            <a:r>
              <a:rPr sz="1600" dirty="0">
                <a:solidFill>
                  <a:srgbClr val="000000"/>
                </a:solidFill>
                <a:latin typeface="TFSRVM+TimesNewRoman"/>
                <a:cs typeface="TFSRVM+TimesNewRoman"/>
              </a:rPr>
              <a:t>—</a:t>
            </a:r>
            <a:r>
              <a:rPr sz="1600" spc="28" dirty="0">
                <a:solidFill>
                  <a:srgbClr val="000000"/>
                </a:solidFill>
                <a:latin typeface="TFSRVM+TimesNewRoman"/>
                <a:cs typeface="TFSRVM+TimesNewRoman"/>
              </a:rPr>
              <a:t> </a:t>
            </a:r>
            <a:r>
              <a:rPr sz="1600" spc="-10" dirty="0">
                <a:solidFill>
                  <a:srgbClr val="000000"/>
                </a:solidFill>
                <a:latin typeface="TFSRVM+TimesNewRoman"/>
                <a:cs typeface="TFSRVM+TimesNewRoman"/>
              </a:rPr>
              <a:t>σχέδιο</a:t>
            </a:r>
            <a:r>
              <a:rPr sz="1600" spc="11" dirty="0">
                <a:solidFill>
                  <a:srgbClr val="000000"/>
                </a:solidFill>
                <a:latin typeface="TFSRVM+TimesNewRoman"/>
                <a:cs typeface="TFSRVM+TimesNewRoman"/>
              </a:rPr>
              <a:t> </a:t>
            </a:r>
            <a:r>
              <a:rPr sz="1600" spc="-10" dirty="0">
                <a:solidFill>
                  <a:srgbClr val="000000"/>
                </a:solidFill>
                <a:latin typeface="TFSRVM+TimesNewRoman"/>
                <a:cs typeface="TFSRVM+TimesNewRoman"/>
              </a:rPr>
              <a:t>ασφαλείας</a:t>
            </a:r>
            <a:r>
              <a:rPr sz="1600" spc="107" dirty="0">
                <a:solidFill>
                  <a:srgbClr val="000000"/>
                </a:solidFill>
                <a:latin typeface="TFSRVM+TimesNewRoman"/>
                <a:cs typeface="TFSRVM+TimesNewRoman"/>
              </a:rPr>
              <a:t> </a:t>
            </a:r>
            <a:r>
              <a:rPr sz="1600" dirty="0">
                <a:solidFill>
                  <a:srgbClr val="000000"/>
                </a:solidFill>
                <a:latin typeface="TFSRVM+TimesNewRoman"/>
                <a:cs typeface="TFSRVM+TimesNewRoman"/>
              </a:rPr>
              <a:t>του</a:t>
            </a:r>
            <a:r>
              <a:rPr sz="1600" spc="18" dirty="0">
                <a:solidFill>
                  <a:srgbClr val="000000"/>
                </a:solidFill>
                <a:latin typeface="TFSRVM+TimesNewRoman"/>
                <a:cs typeface="TFSRVM+TimesNewRoman"/>
              </a:rPr>
              <a:t> </a:t>
            </a:r>
            <a:r>
              <a:rPr sz="1600" dirty="0">
                <a:solidFill>
                  <a:srgbClr val="000000"/>
                </a:solidFill>
                <a:latin typeface="TFSRVM+TimesNewRoman"/>
                <a:cs typeface="TFSRVM+TimesNewRoman"/>
              </a:rPr>
              <a:t>φόντου </a:t>
            </a:r>
            <a:r>
              <a:rPr sz="1600" spc="-31" dirty="0">
                <a:solidFill>
                  <a:srgbClr val="000000"/>
                </a:solidFill>
                <a:latin typeface="TFSRVM+TimesNewRoman"/>
                <a:cs typeface="TFSRVM+TimesNewRoman"/>
              </a:rPr>
              <a:t>με</a:t>
            </a:r>
            <a:r>
              <a:rPr sz="1600" spc="83" dirty="0">
                <a:solidFill>
                  <a:srgbClr val="000000"/>
                </a:solidFill>
                <a:latin typeface="TFSRVM+TimesNewRoman"/>
                <a:cs typeface="TFSRVM+TimesNewRoman"/>
              </a:rPr>
              <a:t> </a:t>
            </a:r>
            <a:r>
              <a:rPr sz="1600" spc="-15" dirty="0">
                <a:solidFill>
                  <a:srgbClr val="000000"/>
                </a:solidFill>
                <a:latin typeface="TFSRVM+TimesNewRoman"/>
                <a:cs typeface="TFSRVM+TimesNewRoman"/>
              </a:rPr>
              <a:t>σύμπλεκτες</a:t>
            </a:r>
            <a:r>
              <a:rPr sz="1600" spc="186" dirty="0">
                <a:solidFill>
                  <a:srgbClr val="000000"/>
                </a:solidFill>
                <a:latin typeface="TFSRVM+TimesNewRoman"/>
                <a:cs typeface="TFSRVM+TimesNewRoman"/>
              </a:rPr>
              <a:t> </a:t>
            </a:r>
            <a:r>
              <a:rPr sz="1600" dirty="0">
                <a:solidFill>
                  <a:srgbClr val="000000"/>
                </a:solidFill>
                <a:latin typeface="TFSRVM+TimesNewRoman"/>
                <a:cs typeface="TFSRVM+TimesNewRoman"/>
              </a:rPr>
              <a:t>κυματοειδείς</a:t>
            </a:r>
            <a:r>
              <a:rPr sz="1600" spc="46" dirty="0">
                <a:solidFill>
                  <a:srgbClr val="000000"/>
                </a:solidFill>
                <a:latin typeface="TFSRVM+TimesNewRoman"/>
                <a:cs typeface="TFSRVM+TimesNewRoman"/>
              </a:rPr>
              <a:t> </a:t>
            </a:r>
            <a:r>
              <a:rPr sz="1600" spc="-23" dirty="0">
                <a:solidFill>
                  <a:srgbClr val="000000"/>
                </a:solidFill>
                <a:latin typeface="TFSRVM+TimesNewRoman"/>
                <a:cs typeface="TFSRVM+TimesNewRoman"/>
              </a:rPr>
              <a:t>γραμμές</a:t>
            </a:r>
            <a:r>
              <a:rPr sz="1600" spc="195" dirty="0">
                <a:solidFill>
                  <a:srgbClr val="000000"/>
                </a:solidFill>
                <a:latin typeface="TFSRVM+TimesNewRoman"/>
                <a:cs typeface="TFSRVM+TimesNewRoman"/>
              </a:rPr>
              <a:t> </a:t>
            </a:r>
            <a:r>
              <a:rPr sz="1600" dirty="0">
                <a:solidFill>
                  <a:srgbClr val="000000"/>
                </a:solidFill>
                <a:latin typeface="TFSRVM+TimesNewRoman"/>
                <a:cs typeface="TFSRVM+TimesNewRoman"/>
              </a:rPr>
              <a:t>και </a:t>
            </a:r>
            <a:r>
              <a:rPr sz="1600" spc="-11" dirty="0">
                <a:solidFill>
                  <a:srgbClr val="000000"/>
                </a:solidFill>
                <a:latin typeface="TFSRVM+TimesNewRoman"/>
                <a:cs typeface="TFSRVM+TimesNewRoman"/>
              </a:rPr>
              <a:t>εκτύπωση</a:t>
            </a:r>
            <a:r>
              <a:rPr sz="1600" spc="127" dirty="0">
                <a:solidFill>
                  <a:srgbClr val="000000"/>
                </a:solidFill>
                <a:latin typeface="TFSRVM+TimesNewRoman"/>
                <a:cs typeface="TFSRVM+TimesNewRoman"/>
              </a:rPr>
              <a:t> </a:t>
            </a:r>
            <a:r>
              <a:rPr sz="1600" spc="-31" dirty="0">
                <a:solidFill>
                  <a:srgbClr val="000000"/>
                </a:solidFill>
                <a:latin typeface="TFSRVM+TimesNewRoman"/>
                <a:cs typeface="TFSRVM+TimesNewRoman"/>
              </a:rPr>
              <a:t>με</a:t>
            </a:r>
            <a:r>
              <a:rPr sz="1600" spc="83" dirty="0">
                <a:solidFill>
                  <a:srgbClr val="000000"/>
                </a:solidFill>
                <a:latin typeface="TFSRVM+TimesNewRoman"/>
                <a:cs typeface="TFSRVM+TimesNewRoman"/>
              </a:rPr>
              <a:t> </a:t>
            </a:r>
            <a:r>
              <a:rPr sz="1600" dirty="0">
                <a:solidFill>
                  <a:srgbClr val="000000"/>
                </a:solidFill>
                <a:latin typeface="TFSRVM+TimesNewRoman"/>
                <a:cs typeface="TFSRVM+TimesNewRoman"/>
              </a:rPr>
              <a:t>ιριδισμό.</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2060528" y="99502"/>
            <a:ext cx="5177187" cy="872444"/>
          </a:xfrm>
          <a:prstGeom prst="rect">
            <a:avLst/>
          </a:prstGeom>
        </p:spPr>
        <p:txBody>
          <a:bodyPr vert="horz" wrap="square" lIns="0" tIns="0" rIns="0" bIns="0" rtlCol="0">
            <a:spAutoFit/>
          </a:bodyPr>
          <a:lstStyle/>
          <a:p>
            <a:pPr marL="219315" marR="0">
              <a:lnSpc>
                <a:spcPts val="4407"/>
              </a:lnSpc>
              <a:spcBef>
                <a:spcPts val="0"/>
              </a:spcBef>
              <a:spcAft>
                <a:spcPts val="0"/>
              </a:spcAft>
            </a:pPr>
            <a:r>
              <a:rPr sz="4000" spc="-87" dirty="0">
                <a:solidFill>
                  <a:srgbClr val="000000"/>
                </a:solidFill>
                <a:latin typeface="NBOCUP+TimesNewRoman,Bold"/>
                <a:cs typeface="NBOCUP+TimesNewRoman,Bold"/>
              </a:rPr>
              <a:t>ΕΝΔΟΜΕΤΑΦΟΡΕΣ</a:t>
            </a:r>
          </a:p>
          <a:p>
            <a:pPr marL="0" marR="0">
              <a:lnSpc>
                <a:spcPts val="1996"/>
              </a:lnSpc>
              <a:spcBef>
                <a:spcPts val="162"/>
              </a:spcBef>
              <a:spcAft>
                <a:spcPts val="0"/>
              </a:spcAft>
            </a:pPr>
            <a:r>
              <a:rPr sz="1800" dirty="0">
                <a:solidFill>
                  <a:srgbClr val="000000"/>
                </a:solidFill>
                <a:latin typeface="JJGKUJ+Times-Roman"/>
                <a:cs typeface="JJGKUJ+Times-Roman"/>
              </a:rPr>
              <a:t>[</a:t>
            </a:r>
            <a:r>
              <a:rPr sz="1800" spc="28" dirty="0">
                <a:solidFill>
                  <a:srgbClr val="000000"/>
                </a:solidFill>
                <a:latin typeface="BFTJPU+TimesNewRoman,Italic"/>
                <a:cs typeface="BFTJPU+TimesNewRoman,Italic"/>
              </a:rPr>
              <a:t>άρθρο</a:t>
            </a:r>
            <a:r>
              <a:rPr sz="1800" spc="-175"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8</a:t>
            </a:r>
            <a:r>
              <a:rPr sz="1800" spc="453"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Κανονισμού</a:t>
            </a:r>
            <a:r>
              <a:rPr sz="1800" spc="-80"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(ΕΚ)1072/2009</a:t>
            </a:r>
            <a:r>
              <a:rPr sz="1800" spc="446"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(Κεφάλαιο ΙΙΙ)</a:t>
            </a:r>
            <a:r>
              <a:rPr sz="1800" dirty="0">
                <a:solidFill>
                  <a:srgbClr val="000000"/>
                </a:solidFill>
                <a:latin typeface="JJGKUJ+Times-Roman"/>
                <a:cs typeface="JJGKUJ+Times-Roman"/>
              </a:rPr>
              <a:t>]</a:t>
            </a:r>
          </a:p>
        </p:txBody>
      </p:sp>
      <p:pic>
        <p:nvPicPr>
          <p:cNvPr id="9" name="Εικόνα 8">
            <a:extLst>
              <a:ext uri="{FF2B5EF4-FFF2-40B4-BE49-F238E27FC236}">
                <a16:creationId xmlns:a16="http://schemas.microsoft.com/office/drawing/2014/main" id="{B12EDD68-87D7-469A-B00B-9838E5B84B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53048"/>
            <a:ext cx="9144000" cy="4404952"/>
          </a:xfrm>
          <a:prstGeom prst="rect">
            <a:avLst/>
          </a:prstGeom>
        </p:spPr>
      </p:pic>
      <p:sp>
        <p:nvSpPr>
          <p:cNvPr id="10" name="object 5">
            <a:extLst>
              <a:ext uri="{FF2B5EF4-FFF2-40B4-BE49-F238E27FC236}">
                <a16:creationId xmlns:a16="http://schemas.microsoft.com/office/drawing/2014/main" id="{9A0A8FA3-789D-4DBD-ABAC-A1F308E60E32}"/>
              </a:ext>
            </a:extLst>
          </p:cNvPr>
          <p:cNvSpPr txBox="1"/>
          <p:nvPr/>
        </p:nvSpPr>
        <p:spPr>
          <a:xfrm>
            <a:off x="334177" y="1340768"/>
            <a:ext cx="8629887" cy="1112280"/>
          </a:xfrm>
          <a:prstGeom prst="rect">
            <a:avLst/>
          </a:prstGeom>
        </p:spPr>
        <p:txBody>
          <a:bodyPr vert="horz" wrap="square" lIns="0" tIns="0" rIns="0" bIns="0" rtlCol="0">
            <a:spAutoFit/>
          </a:bodyPr>
          <a:lstStyle/>
          <a:p>
            <a:pPr marL="8" marR="0">
              <a:lnSpc>
                <a:spcPts val="1996"/>
              </a:lnSpc>
              <a:spcBef>
                <a:spcPts val="0"/>
              </a:spcBef>
              <a:spcAft>
                <a:spcPts val="0"/>
              </a:spcAft>
            </a:pPr>
            <a:r>
              <a:rPr sz="1800" u="sng" dirty="0">
                <a:solidFill>
                  <a:srgbClr val="000000"/>
                </a:solidFill>
                <a:latin typeface="TFSRVM+TimesNewRoman"/>
                <a:cs typeface="TFSRVM+TimesNewRoman"/>
              </a:rPr>
              <a:t>Παράγραφος</a:t>
            </a:r>
            <a:r>
              <a:rPr sz="1800" u="sng" spc="634" dirty="0">
                <a:solidFill>
                  <a:srgbClr val="000000"/>
                </a:solidFill>
                <a:latin typeface="TFSRVM+TimesNewRoman"/>
                <a:cs typeface="TFSRVM+TimesNewRoman"/>
              </a:rPr>
              <a:t> </a:t>
            </a:r>
            <a:r>
              <a:rPr sz="1800" u="sng" dirty="0">
                <a:solidFill>
                  <a:srgbClr val="000000"/>
                </a:solidFill>
                <a:latin typeface="JJGKUJ+Times-Roman"/>
                <a:cs typeface="JJGKUJ+Times-Roman"/>
              </a:rPr>
              <a:t>1.</a:t>
            </a:r>
            <a:r>
              <a:rPr sz="1800" spc="601" dirty="0">
                <a:solidFill>
                  <a:srgbClr val="000000"/>
                </a:solidFill>
                <a:latin typeface="JJGKUJ+Times-Roman"/>
                <a:cs typeface="JJGKUJ+Times-Roman"/>
              </a:rPr>
              <a:t> </a:t>
            </a:r>
            <a:r>
              <a:rPr sz="1800" spc="-44" dirty="0">
                <a:solidFill>
                  <a:srgbClr val="000000"/>
                </a:solidFill>
                <a:latin typeface="TFSRVM+TimesNewRoman"/>
                <a:cs typeface="TFSRVM+TimesNewRoman"/>
              </a:rPr>
              <a:t>Κάθ</a:t>
            </a:r>
            <a:r>
              <a:rPr sz="1800" spc="-413" dirty="0">
                <a:solidFill>
                  <a:srgbClr val="000000"/>
                </a:solidFill>
                <a:latin typeface="TFSRVM+TimesNewRoman"/>
                <a:cs typeface="TFSRVM+TimesNewRoman"/>
              </a:rPr>
              <a:t> </a:t>
            </a:r>
            <a:r>
              <a:rPr sz="1800" dirty="0">
                <a:solidFill>
                  <a:srgbClr val="000000"/>
                </a:solidFill>
                <a:latin typeface="TFSRVM+TimesNewRoman"/>
                <a:cs typeface="TFSRVM+TimesNewRoman"/>
              </a:rPr>
              <a:t>ε</a:t>
            </a:r>
            <a:r>
              <a:rPr sz="1800" spc="592" dirty="0">
                <a:solidFill>
                  <a:srgbClr val="000000"/>
                </a:solidFill>
                <a:latin typeface="TFSRVM+TimesNewRoman"/>
                <a:cs typeface="TFSRVM+TimesNewRoman"/>
              </a:rPr>
              <a:t> </a:t>
            </a:r>
            <a:r>
              <a:rPr sz="1800" dirty="0">
                <a:solidFill>
                  <a:srgbClr val="000000"/>
                </a:solidFill>
                <a:latin typeface="TFSRVM+TimesNewRoman"/>
                <a:cs typeface="TFSRVM+TimesNewRoman"/>
              </a:rPr>
              <a:t>μεταφορέας</a:t>
            </a:r>
            <a:r>
              <a:rPr sz="1800" spc="632" dirty="0">
                <a:solidFill>
                  <a:srgbClr val="000000"/>
                </a:solidFill>
                <a:latin typeface="TFSRVM+TimesNewRoman"/>
                <a:cs typeface="TFSRVM+TimesNewRoman"/>
              </a:rPr>
              <a:t> </a:t>
            </a:r>
            <a:r>
              <a:rPr sz="1800" dirty="0">
                <a:solidFill>
                  <a:srgbClr val="000000"/>
                </a:solidFill>
                <a:latin typeface="TFSRVM+TimesNewRoman"/>
                <a:cs typeface="TFSRVM+TimesNewRoman"/>
              </a:rPr>
              <a:t>που</a:t>
            </a:r>
            <a:r>
              <a:rPr sz="1800" spc="605" dirty="0">
                <a:solidFill>
                  <a:srgbClr val="000000"/>
                </a:solidFill>
                <a:latin typeface="TFSRVM+TimesNewRoman"/>
                <a:cs typeface="TFSRVM+TimesNewRoman"/>
              </a:rPr>
              <a:t> </a:t>
            </a:r>
            <a:r>
              <a:rPr sz="1800" dirty="0">
                <a:solidFill>
                  <a:srgbClr val="000000"/>
                </a:solidFill>
                <a:latin typeface="TFSRVM+TimesNewRoman"/>
                <a:cs typeface="TFSRVM+TimesNewRoman"/>
              </a:rPr>
              <a:t>εκτελεί</a:t>
            </a:r>
            <a:r>
              <a:rPr sz="1800" spc="644" dirty="0">
                <a:solidFill>
                  <a:srgbClr val="000000"/>
                </a:solidFill>
                <a:latin typeface="TFSRVM+TimesNewRoman"/>
                <a:cs typeface="TFSRVM+TimesNewRoman"/>
              </a:rPr>
              <a:t> </a:t>
            </a:r>
            <a:r>
              <a:rPr sz="1800" dirty="0">
                <a:solidFill>
                  <a:srgbClr val="000000"/>
                </a:solidFill>
                <a:latin typeface="TFSRVM+TimesNewRoman"/>
                <a:cs typeface="TFSRVM+TimesNewRoman"/>
              </a:rPr>
              <a:t>οδικές</a:t>
            </a:r>
            <a:r>
              <a:rPr sz="1800" spc="621" dirty="0">
                <a:solidFill>
                  <a:srgbClr val="000000"/>
                </a:solidFill>
                <a:latin typeface="TFSRVM+TimesNewRoman"/>
                <a:cs typeface="TFSRVM+TimesNewRoman"/>
              </a:rPr>
              <a:t> </a:t>
            </a:r>
            <a:r>
              <a:rPr sz="1800" dirty="0">
                <a:solidFill>
                  <a:srgbClr val="000000"/>
                </a:solidFill>
                <a:latin typeface="TFSRVM+TimesNewRoman"/>
                <a:cs typeface="TFSRVM+TimesNewRoman"/>
              </a:rPr>
              <a:t>εμπορευματικές</a:t>
            </a:r>
            <a:r>
              <a:rPr sz="1800" spc="619" dirty="0">
                <a:solidFill>
                  <a:srgbClr val="000000"/>
                </a:solidFill>
                <a:latin typeface="TFSRVM+TimesNewRoman"/>
                <a:cs typeface="TFSRVM+TimesNewRoman"/>
              </a:rPr>
              <a:t> </a:t>
            </a:r>
            <a:r>
              <a:rPr sz="1800" dirty="0">
                <a:solidFill>
                  <a:srgbClr val="000000"/>
                </a:solidFill>
                <a:latin typeface="TFSRVM+TimesNewRoman"/>
                <a:cs typeface="TFSRVM+TimesNewRoman"/>
              </a:rPr>
              <a:t>μεταφορές</a:t>
            </a:r>
            <a:r>
              <a:rPr sz="1800" spc="646" dirty="0">
                <a:solidFill>
                  <a:srgbClr val="000000"/>
                </a:solidFill>
                <a:latin typeface="TFSRVM+TimesNewRoman"/>
                <a:cs typeface="TFSRVM+TimesNewRoman"/>
              </a:rPr>
              <a:t> </a:t>
            </a:r>
            <a:r>
              <a:rPr sz="1800" dirty="0">
                <a:solidFill>
                  <a:srgbClr val="000000"/>
                </a:solidFill>
                <a:latin typeface="TFSRVM+TimesNewRoman"/>
                <a:cs typeface="TFSRVM+TimesNewRoman"/>
              </a:rPr>
              <a:t>για</a:t>
            </a:r>
          </a:p>
          <a:p>
            <a:pPr marL="7" marR="0">
              <a:lnSpc>
                <a:spcPts val="1996"/>
              </a:lnSpc>
              <a:spcBef>
                <a:spcPts val="103"/>
              </a:spcBef>
              <a:spcAft>
                <a:spcPts val="0"/>
              </a:spcAft>
            </a:pPr>
            <a:r>
              <a:rPr sz="1800" spc="11" dirty="0">
                <a:solidFill>
                  <a:srgbClr val="000000"/>
                </a:solidFill>
                <a:latin typeface="TFSRVM+TimesNewRoman"/>
                <a:cs typeface="TFSRVM+TimesNewRoman"/>
              </a:rPr>
              <a:t>λογαριασμό</a:t>
            </a:r>
            <a:r>
              <a:rPr sz="1800" spc="219" dirty="0">
                <a:solidFill>
                  <a:srgbClr val="000000"/>
                </a:solidFill>
                <a:latin typeface="TFSRVM+TimesNewRoman"/>
                <a:cs typeface="TFSRVM+TimesNewRoman"/>
              </a:rPr>
              <a:t> </a:t>
            </a:r>
            <a:r>
              <a:rPr sz="1800" dirty="0">
                <a:solidFill>
                  <a:srgbClr val="000000"/>
                </a:solidFill>
                <a:latin typeface="TFSRVM+TimesNewRoman"/>
                <a:cs typeface="TFSRVM+TimesNewRoman"/>
              </a:rPr>
              <a:t>τρίτου,</a:t>
            </a:r>
            <a:r>
              <a:rPr sz="1800" spc="304" dirty="0">
                <a:solidFill>
                  <a:srgbClr val="000000"/>
                </a:solidFill>
                <a:latin typeface="TFSRVM+TimesNewRoman"/>
                <a:cs typeface="TFSRVM+TimesNewRoman"/>
              </a:rPr>
              <a:t> </a:t>
            </a:r>
            <a:r>
              <a:rPr sz="1800" dirty="0">
                <a:solidFill>
                  <a:srgbClr val="000000"/>
                </a:solidFill>
                <a:latin typeface="TFSRVM+TimesNewRoman"/>
                <a:cs typeface="TFSRVM+TimesNewRoman"/>
              </a:rPr>
              <a:t>ο</a:t>
            </a:r>
            <a:r>
              <a:rPr sz="1800" spc="300" dirty="0">
                <a:solidFill>
                  <a:srgbClr val="000000"/>
                </a:solidFill>
                <a:latin typeface="TFSRVM+TimesNewRoman"/>
                <a:cs typeface="TFSRVM+TimesNewRoman"/>
              </a:rPr>
              <a:t> </a:t>
            </a:r>
            <a:r>
              <a:rPr sz="1800" dirty="0">
                <a:solidFill>
                  <a:srgbClr val="000000"/>
                </a:solidFill>
                <a:latin typeface="TFSRVM+TimesNewRoman"/>
                <a:cs typeface="TFSRVM+TimesNewRoman"/>
              </a:rPr>
              <a:t>οποίος</a:t>
            </a:r>
            <a:r>
              <a:rPr sz="1800" spc="327" dirty="0">
                <a:solidFill>
                  <a:srgbClr val="000000"/>
                </a:solidFill>
                <a:latin typeface="TFSRVM+TimesNewRoman"/>
                <a:cs typeface="TFSRVM+TimesNewRoman"/>
              </a:rPr>
              <a:t> </a:t>
            </a:r>
            <a:r>
              <a:rPr sz="1800" spc="-15" dirty="0">
                <a:solidFill>
                  <a:srgbClr val="000000"/>
                </a:solidFill>
                <a:latin typeface="TFSRVM+TimesNewRoman"/>
                <a:cs typeface="TFSRVM+TimesNewRoman"/>
              </a:rPr>
              <a:t>είναι</a:t>
            </a:r>
            <a:r>
              <a:rPr sz="1800" spc="351" dirty="0">
                <a:solidFill>
                  <a:srgbClr val="000000"/>
                </a:solidFill>
                <a:latin typeface="TFSRVM+TimesNewRoman"/>
                <a:cs typeface="TFSRVM+TimesNewRoman"/>
              </a:rPr>
              <a:t> </a:t>
            </a:r>
            <a:r>
              <a:rPr sz="1800" spc="-10" dirty="0">
                <a:solidFill>
                  <a:srgbClr val="000000"/>
                </a:solidFill>
                <a:latin typeface="TFSRVM+TimesNewRoman"/>
                <a:cs typeface="TFSRVM+TimesNewRoman"/>
              </a:rPr>
              <a:t>κάτοχος</a:t>
            </a:r>
            <a:r>
              <a:rPr sz="1800" spc="343" dirty="0">
                <a:solidFill>
                  <a:srgbClr val="000000"/>
                </a:solidFill>
                <a:latin typeface="TFSRVM+TimesNewRoman"/>
                <a:cs typeface="TFSRVM+TimesNewRoman"/>
              </a:rPr>
              <a:t> </a:t>
            </a:r>
            <a:r>
              <a:rPr sz="1800" dirty="0">
                <a:solidFill>
                  <a:srgbClr val="000000"/>
                </a:solidFill>
                <a:latin typeface="TFSRVM+TimesNewRoman"/>
                <a:cs typeface="TFSRVM+TimesNewRoman"/>
              </a:rPr>
              <a:t>κοινοτικής</a:t>
            </a:r>
            <a:r>
              <a:rPr sz="1800" spc="260" dirty="0">
                <a:solidFill>
                  <a:srgbClr val="000000"/>
                </a:solidFill>
                <a:latin typeface="TFSRVM+TimesNewRoman"/>
                <a:cs typeface="TFSRVM+TimesNewRoman"/>
              </a:rPr>
              <a:t> </a:t>
            </a:r>
            <a:r>
              <a:rPr sz="1800" dirty="0">
                <a:solidFill>
                  <a:srgbClr val="000000"/>
                </a:solidFill>
                <a:latin typeface="TFSRVM+TimesNewRoman"/>
                <a:cs typeface="TFSRVM+TimesNewRoman"/>
              </a:rPr>
              <a:t>άδειας</a:t>
            </a:r>
            <a:r>
              <a:rPr sz="1800" spc="331" dirty="0">
                <a:solidFill>
                  <a:srgbClr val="000000"/>
                </a:solidFill>
                <a:latin typeface="TFSRVM+TimesNewRoman"/>
                <a:cs typeface="TFSRVM+TimesNewRoman"/>
              </a:rPr>
              <a:t> </a:t>
            </a:r>
            <a:r>
              <a:rPr sz="1800" spc="-20" dirty="0">
                <a:solidFill>
                  <a:srgbClr val="000000"/>
                </a:solidFill>
                <a:latin typeface="TFSRVM+TimesNewRoman"/>
                <a:cs typeface="TFSRVM+TimesNewRoman"/>
              </a:rPr>
              <a:t>και</a:t>
            </a:r>
            <a:r>
              <a:rPr sz="1800" spc="353" dirty="0">
                <a:solidFill>
                  <a:srgbClr val="000000"/>
                </a:solidFill>
                <a:latin typeface="TFSRVM+TimesNewRoman"/>
                <a:cs typeface="TFSRVM+TimesNewRoman"/>
              </a:rPr>
              <a:t> </a:t>
            </a:r>
            <a:r>
              <a:rPr sz="1800" spc="12" dirty="0">
                <a:solidFill>
                  <a:srgbClr val="000000"/>
                </a:solidFill>
                <a:latin typeface="TFSRVM+TimesNewRoman"/>
                <a:cs typeface="TFSRVM+TimesNewRoman"/>
              </a:rPr>
              <a:t>του</a:t>
            </a:r>
            <a:r>
              <a:rPr sz="1800" spc="300" dirty="0">
                <a:solidFill>
                  <a:srgbClr val="000000"/>
                </a:solidFill>
                <a:latin typeface="TFSRVM+TimesNewRoman"/>
                <a:cs typeface="TFSRVM+TimesNewRoman"/>
              </a:rPr>
              <a:t> </a:t>
            </a:r>
            <a:r>
              <a:rPr sz="1800" dirty="0">
                <a:solidFill>
                  <a:srgbClr val="000000"/>
                </a:solidFill>
                <a:latin typeface="TFSRVM+TimesNewRoman"/>
                <a:cs typeface="TFSRVM+TimesNewRoman"/>
              </a:rPr>
              <a:t>οποίου</a:t>
            </a:r>
            <a:r>
              <a:rPr sz="1800" spc="300" dirty="0">
                <a:solidFill>
                  <a:srgbClr val="000000"/>
                </a:solidFill>
                <a:latin typeface="TFSRVM+TimesNewRoman"/>
                <a:cs typeface="TFSRVM+TimesNewRoman"/>
              </a:rPr>
              <a:t> </a:t>
            </a:r>
            <a:r>
              <a:rPr sz="1800" dirty="0">
                <a:solidFill>
                  <a:srgbClr val="000000"/>
                </a:solidFill>
                <a:latin typeface="TFSRVM+TimesNewRoman"/>
                <a:cs typeface="TFSRVM+TimesNewRoman"/>
              </a:rPr>
              <a:t>ο</a:t>
            </a:r>
            <a:r>
              <a:rPr sz="1800" spc="300" dirty="0">
                <a:solidFill>
                  <a:srgbClr val="000000"/>
                </a:solidFill>
                <a:latin typeface="TFSRVM+TimesNewRoman"/>
                <a:cs typeface="TFSRVM+TimesNewRoman"/>
              </a:rPr>
              <a:t> </a:t>
            </a:r>
            <a:r>
              <a:rPr sz="1800" dirty="0">
                <a:solidFill>
                  <a:srgbClr val="000000"/>
                </a:solidFill>
                <a:latin typeface="TFSRVM+TimesNewRoman"/>
                <a:cs typeface="TFSRVM+TimesNewRoman"/>
              </a:rPr>
              <a:t>οδηγός,</a:t>
            </a:r>
          </a:p>
          <a:p>
            <a:pPr marL="4" marR="0">
              <a:lnSpc>
                <a:spcPts val="1996"/>
              </a:lnSpc>
              <a:spcBef>
                <a:spcPts val="181"/>
              </a:spcBef>
              <a:spcAft>
                <a:spcPts val="0"/>
              </a:spcAft>
            </a:pPr>
            <a:r>
              <a:rPr sz="1800" dirty="0">
                <a:solidFill>
                  <a:srgbClr val="000000"/>
                </a:solidFill>
                <a:latin typeface="TFSRVM+TimesNewRoman"/>
                <a:cs typeface="TFSRVM+TimesNewRoman"/>
              </a:rPr>
              <a:t>εφόσον</a:t>
            </a:r>
            <a:r>
              <a:rPr sz="1800" spc="10" dirty="0">
                <a:solidFill>
                  <a:srgbClr val="000000"/>
                </a:solidFill>
                <a:latin typeface="TFSRVM+TimesNewRoman"/>
                <a:cs typeface="TFSRVM+TimesNewRoman"/>
              </a:rPr>
              <a:t> </a:t>
            </a:r>
            <a:r>
              <a:rPr sz="1800" dirty="0">
                <a:solidFill>
                  <a:srgbClr val="000000"/>
                </a:solidFill>
                <a:latin typeface="TFSRVM+TimesNewRoman"/>
                <a:cs typeface="TFSRVM+TimesNewRoman"/>
              </a:rPr>
              <a:t>είναι</a:t>
            </a:r>
            <a:r>
              <a:rPr sz="1800" spc="31" dirty="0">
                <a:solidFill>
                  <a:srgbClr val="000000"/>
                </a:solidFill>
                <a:latin typeface="TFSRVM+TimesNewRoman"/>
                <a:cs typeface="TFSRVM+TimesNewRoman"/>
              </a:rPr>
              <a:t> </a:t>
            </a:r>
            <a:r>
              <a:rPr sz="1800" dirty="0">
                <a:solidFill>
                  <a:srgbClr val="000000"/>
                </a:solidFill>
                <a:latin typeface="TFSRVM+TimesNewRoman"/>
                <a:cs typeface="TFSRVM+TimesNewRoman"/>
              </a:rPr>
              <a:t>υπήκοος</a:t>
            </a:r>
            <a:r>
              <a:rPr sz="1800" spc="-33" dirty="0">
                <a:solidFill>
                  <a:srgbClr val="000000"/>
                </a:solidFill>
                <a:latin typeface="TFSRVM+TimesNewRoman"/>
                <a:cs typeface="TFSRVM+TimesNewRoman"/>
              </a:rPr>
              <a:t> </a:t>
            </a:r>
            <a:r>
              <a:rPr sz="1800" spc="10" dirty="0">
                <a:solidFill>
                  <a:srgbClr val="000000"/>
                </a:solidFill>
                <a:latin typeface="TFSRVM+TimesNewRoman"/>
                <a:cs typeface="TFSRVM+TimesNewRoman"/>
              </a:rPr>
              <a:t>τρίτης</a:t>
            </a:r>
            <a:r>
              <a:rPr sz="1800" spc="28" dirty="0">
                <a:solidFill>
                  <a:srgbClr val="000000"/>
                </a:solidFill>
                <a:latin typeface="TFSRVM+TimesNewRoman"/>
                <a:cs typeface="TFSRVM+TimesNewRoman"/>
              </a:rPr>
              <a:t> </a:t>
            </a:r>
            <a:r>
              <a:rPr sz="1800" dirty="0">
                <a:solidFill>
                  <a:srgbClr val="000000"/>
                </a:solidFill>
                <a:latin typeface="TFSRVM+TimesNewRoman"/>
                <a:cs typeface="TFSRVM+TimesNewRoman"/>
              </a:rPr>
              <a:t>χώρας, </a:t>
            </a:r>
            <a:r>
              <a:rPr sz="1800" spc="-17" dirty="0">
                <a:solidFill>
                  <a:srgbClr val="000000"/>
                </a:solidFill>
                <a:latin typeface="TFSRVM+TimesNewRoman"/>
                <a:cs typeface="TFSRVM+TimesNewRoman"/>
              </a:rPr>
              <a:t>έχει</a:t>
            </a:r>
            <a:r>
              <a:rPr sz="1800" spc="51" dirty="0">
                <a:solidFill>
                  <a:srgbClr val="000000"/>
                </a:solidFill>
                <a:latin typeface="TFSRVM+TimesNewRoman"/>
                <a:cs typeface="TFSRVM+TimesNewRoman"/>
              </a:rPr>
              <a:t> </a:t>
            </a:r>
            <a:r>
              <a:rPr sz="1800" dirty="0">
                <a:solidFill>
                  <a:srgbClr val="000000"/>
                </a:solidFill>
                <a:latin typeface="TFSRVM+TimesNewRoman"/>
                <a:cs typeface="TFSRVM+TimesNewRoman"/>
              </a:rPr>
              <a:t>στην</a:t>
            </a:r>
            <a:r>
              <a:rPr sz="1800" spc="12" dirty="0">
                <a:solidFill>
                  <a:srgbClr val="000000"/>
                </a:solidFill>
                <a:latin typeface="TFSRVM+TimesNewRoman"/>
                <a:cs typeface="TFSRVM+TimesNewRoman"/>
              </a:rPr>
              <a:t> </a:t>
            </a:r>
            <a:r>
              <a:rPr sz="1800" spc="-12" dirty="0">
                <a:solidFill>
                  <a:srgbClr val="000000"/>
                </a:solidFill>
                <a:latin typeface="TFSRVM+TimesNewRoman"/>
                <a:cs typeface="TFSRVM+TimesNewRoman"/>
              </a:rPr>
              <a:t>κατοχή</a:t>
            </a:r>
            <a:r>
              <a:rPr sz="1800" spc="46" dirty="0">
                <a:solidFill>
                  <a:srgbClr val="000000"/>
                </a:solidFill>
                <a:latin typeface="TFSRVM+TimesNewRoman"/>
                <a:cs typeface="TFSRVM+TimesNewRoman"/>
              </a:rPr>
              <a:t> </a:t>
            </a:r>
            <a:r>
              <a:rPr sz="1800" spc="12" dirty="0">
                <a:solidFill>
                  <a:srgbClr val="000000"/>
                </a:solidFill>
                <a:latin typeface="TFSRVM+TimesNewRoman"/>
                <a:cs typeface="TFSRVM+TimesNewRoman"/>
              </a:rPr>
              <a:t>του</a:t>
            </a:r>
            <a:r>
              <a:rPr sz="1800" dirty="0">
                <a:solidFill>
                  <a:srgbClr val="000000"/>
                </a:solidFill>
                <a:latin typeface="TFSRVM+TimesNewRoman"/>
                <a:cs typeface="TFSRVM+TimesNewRoman"/>
              </a:rPr>
              <a:t> </a:t>
            </a:r>
            <a:r>
              <a:rPr sz="1800" spc="-10" dirty="0">
                <a:solidFill>
                  <a:srgbClr val="000000"/>
                </a:solidFill>
                <a:latin typeface="TFSRVM+TimesNewRoman"/>
                <a:cs typeface="TFSRVM+TimesNewRoman"/>
              </a:rPr>
              <a:t>βεβαίωση</a:t>
            </a:r>
            <a:r>
              <a:rPr sz="1800" spc="34" dirty="0">
                <a:solidFill>
                  <a:srgbClr val="000000"/>
                </a:solidFill>
                <a:latin typeface="TFSRVM+TimesNewRoman"/>
                <a:cs typeface="TFSRVM+TimesNewRoman"/>
              </a:rPr>
              <a:t> </a:t>
            </a:r>
            <a:r>
              <a:rPr sz="1800" dirty="0">
                <a:solidFill>
                  <a:srgbClr val="000000"/>
                </a:solidFill>
                <a:latin typeface="TFSRVM+TimesNewRoman"/>
                <a:cs typeface="TFSRVM+TimesNewRoman"/>
              </a:rPr>
              <a:t>οδηγού,</a:t>
            </a:r>
            <a:r>
              <a:rPr sz="1800" spc="-10" dirty="0">
                <a:solidFill>
                  <a:srgbClr val="000000"/>
                </a:solidFill>
                <a:latin typeface="TFSRVM+TimesNewRoman"/>
                <a:cs typeface="TFSRVM+TimesNewRoman"/>
              </a:rPr>
              <a:t> </a:t>
            </a:r>
            <a:r>
              <a:rPr sz="1800" spc="-17" dirty="0">
                <a:solidFill>
                  <a:srgbClr val="000000"/>
                </a:solidFill>
                <a:latin typeface="TFSRVM+TimesNewRoman"/>
                <a:cs typeface="TFSRVM+TimesNewRoman"/>
              </a:rPr>
              <a:t>έχει</a:t>
            </a:r>
            <a:r>
              <a:rPr sz="1800" spc="51" dirty="0">
                <a:solidFill>
                  <a:srgbClr val="000000"/>
                </a:solidFill>
                <a:latin typeface="TFSRVM+TimesNewRoman"/>
                <a:cs typeface="TFSRVM+TimesNewRoman"/>
              </a:rPr>
              <a:t> </a:t>
            </a:r>
            <a:r>
              <a:rPr sz="1800" dirty="0">
                <a:solidFill>
                  <a:srgbClr val="000000"/>
                </a:solidFill>
                <a:latin typeface="TFSRVM+TimesNewRoman"/>
                <a:cs typeface="TFSRVM+TimesNewRoman"/>
              </a:rPr>
              <a:t>δικαίωμα,</a:t>
            </a:r>
          </a:p>
          <a:p>
            <a:pPr marL="0" marR="0">
              <a:lnSpc>
                <a:spcPts val="1996"/>
              </a:lnSpc>
              <a:spcBef>
                <a:spcPts val="180"/>
              </a:spcBef>
              <a:spcAft>
                <a:spcPts val="0"/>
              </a:spcAft>
            </a:pPr>
            <a:r>
              <a:rPr sz="1800" spc="10" dirty="0">
                <a:solidFill>
                  <a:srgbClr val="000000"/>
                </a:solidFill>
                <a:latin typeface="TFSRVM+TimesNewRoman"/>
                <a:cs typeface="TFSRVM+TimesNewRoman"/>
              </a:rPr>
              <a:t>σύμφωνα</a:t>
            </a:r>
            <a:r>
              <a:rPr sz="1800" spc="-46" dirty="0">
                <a:solidFill>
                  <a:srgbClr val="000000"/>
                </a:solidFill>
                <a:latin typeface="TFSRVM+TimesNewRoman"/>
                <a:cs typeface="TFSRVM+TimesNewRoman"/>
              </a:rPr>
              <a:t> </a:t>
            </a:r>
            <a:r>
              <a:rPr sz="1800" spc="12" dirty="0">
                <a:solidFill>
                  <a:srgbClr val="000000"/>
                </a:solidFill>
                <a:latin typeface="TFSRVM+TimesNewRoman"/>
                <a:cs typeface="TFSRVM+TimesNewRoman"/>
              </a:rPr>
              <a:t>με</a:t>
            </a:r>
            <a:r>
              <a:rPr sz="1800" spc="-93" dirty="0">
                <a:solidFill>
                  <a:srgbClr val="000000"/>
                </a:solidFill>
                <a:latin typeface="TFSRVM+TimesNewRoman"/>
                <a:cs typeface="TFSRVM+TimesNewRoman"/>
              </a:rPr>
              <a:t> </a:t>
            </a:r>
            <a:r>
              <a:rPr sz="1800" spc="10" dirty="0">
                <a:solidFill>
                  <a:srgbClr val="000000"/>
                </a:solidFill>
                <a:latin typeface="TFSRVM+TimesNewRoman"/>
                <a:cs typeface="TFSRVM+TimesNewRoman"/>
              </a:rPr>
              <a:t>τους</a:t>
            </a:r>
            <a:r>
              <a:rPr sz="1800" spc="-41" dirty="0">
                <a:solidFill>
                  <a:srgbClr val="000000"/>
                </a:solidFill>
                <a:latin typeface="TFSRVM+TimesNewRoman"/>
                <a:cs typeface="TFSRVM+TimesNewRoman"/>
              </a:rPr>
              <a:t> </a:t>
            </a:r>
            <a:r>
              <a:rPr sz="1800" dirty="0">
                <a:solidFill>
                  <a:srgbClr val="000000"/>
                </a:solidFill>
                <a:latin typeface="TFSRVM+TimesNewRoman"/>
                <a:cs typeface="TFSRVM+TimesNewRoman"/>
              </a:rPr>
              <a:t>όρους</a:t>
            </a:r>
            <a:r>
              <a:rPr sz="1800" spc="33" dirty="0">
                <a:solidFill>
                  <a:srgbClr val="000000"/>
                </a:solidFill>
                <a:latin typeface="TFSRVM+TimesNewRoman"/>
                <a:cs typeface="TFSRVM+TimesNewRoman"/>
              </a:rPr>
              <a:t> </a:t>
            </a:r>
            <a:r>
              <a:rPr sz="1800" dirty="0">
                <a:solidFill>
                  <a:srgbClr val="000000"/>
                </a:solidFill>
                <a:latin typeface="TFSRVM+TimesNewRoman"/>
                <a:cs typeface="TFSRVM+TimesNewRoman"/>
              </a:rPr>
              <a:t>που </a:t>
            </a:r>
            <a:r>
              <a:rPr sz="1800" spc="10" dirty="0">
                <a:solidFill>
                  <a:srgbClr val="000000"/>
                </a:solidFill>
                <a:latin typeface="TFSRVM+TimesNewRoman"/>
                <a:cs typeface="TFSRVM+TimesNewRoman"/>
              </a:rPr>
              <a:t>καθορίζονται</a:t>
            </a:r>
            <a:r>
              <a:rPr sz="1800" spc="-123" dirty="0">
                <a:solidFill>
                  <a:srgbClr val="000000"/>
                </a:solidFill>
                <a:latin typeface="TFSRVM+TimesNewRoman"/>
                <a:cs typeface="TFSRVM+TimesNewRoman"/>
              </a:rPr>
              <a:t> </a:t>
            </a:r>
            <a:r>
              <a:rPr sz="1800" spc="15" dirty="0">
                <a:solidFill>
                  <a:srgbClr val="000000"/>
                </a:solidFill>
                <a:latin typeface="TFSRVM+TimesNewRoman"/>
                <a:cs typeface="TFSRVM+TimesNewRoman"/>
              </a:rPr>
              <a:t>στο</a:t>
            </a:r>
            <a:r>
              <a:rPr sz="1800" spc="-85" dirty="0">
                <a:solidFill>
                  <a:srgbClr val="000000"/>
                </a:solidFill>
                <a:latin typeface="TFSRVM+TimesNewRoman"/>
                <a:cs typeface="TFSRVM+TimesNewRoman"/>
              </a:rPr>
              <a:t> </a:t>
            </a:r>
            <a:r>
              <a:rPr sz="1800" dirty="0">
                <a:solidFill>
                  <a:srgbClr val="000000"/>
                </a:solidFill>
                <a:latin typeface="TFSRVM+TimesNewRoman"/>
                <a:cs typeface="TFSRVM+TimesNewRoman"/>
              </a:rPr>
              <a:t>παρόν</a:t>
            </a:r>
            <a:r>
              <a:rPr sz="1800" spc="-73" dirty="0">
                <a:solidFill>
                  <a:srgbClr val="000000"/>
                </a:solidFill>
                <a:latin typeface="TFSRVM+TimesNewRoman"/>
                <a:cs typeface="TFSRVM+TimesNewRoman"/>
              </a:rPr>
              <a:t> </a:t>
            </a:r>
            <a:r>
              <a:rPr sz="1800" spc="17" dirty="0">
                <a:solidFill>
                  <a:srgbClr val="000000"/>
                </a:solidFill>
                <a:latin typeface="TFSRVM+TimesNewRoman"/>
                <a:cs typeface="TFSRVM+TimesNewRoman"/>
              </a:rPr>
              <a:t>κεφάλαιο,</a:t>
            </a:r>
            <a:r>
              <a:rPr sz="1800" spc="-164" dirty="0">
                <a:solidFill>
                  <a:srgbClr val="000000"/>
                </a:solidFill>
                <a:latin typeface="TFSRVM+TimesNewRoman"/>
                <a:cs typeface="TFSRVM+TimesNewRoman"/>
              </a:rPr>
              <a:t> </a:t>
            </a:r>
            <a:r>
              <a:rPr sz="1800" spc="14" dirty="0">
                <a:solidFill>
                  <a:srgbClr val="000000"/>
                </a:solidFill>
                <a:latin typeface="TFSRVM+TimesNewRoman"/>
                <a:cs typeface="TFSRVM+TimesNewRoman"/>
              </a:rPr>
              <a:t>να</a:t>
            </a:r>
            <a:r>
              <a:rPr sz="1800" spc="18" dirty="0">
                <a:solidFill>
                  <a:srgbClr val="000000"/>
                </a:solidFill>
                <a:latin typeface="TFSRVM+TimesNewRoman"/>
                <a:cs typeface="TFSRVM+TimesNewRoman"/>
              </a:rPr>
              <a:t> </a:t>
            </a:r>
            <a:r>
              <a:rPr sz="1800" dirty="0">
                <a:solidFill>
                  <a:srgbClr val="000000"/>
                </a:solidFill>
                <a:latin typeface="TFSRVM+TimesNewRoman"/>
                <a:cs typeface="TFSRVM+TimesNewRoman"/>
              </a:rPr>
              <a:t>εκτελεί</a:t>
            </a:r>
            <a:r>
              <a:rPr sz="1800" spc="-49" dirty="0">
                <a:solidFill>
                  <a:srgbClr val="000000"/>
                </a:solidFill>
                <a:latin typeface="TFSRVM+TimesNewRoman"/>
                <a:cs typeface="TFSRVM+TimesNewRoman"/>
              </a:rPr>
              <a:t> </a:t>
            </a:r>
            <a:r>
              <a:rPr sz="1800" dirty="0">
                <a:solidFill>
                  <a:srgbClr val="000000"/>
                </a:solidFill>
                <a:latin typeface="TFSRVM+TimesNewRoman"/>
                <a:cs typeface="TFSRVM+TimesNewRoman"/>
              </a:rPr>
              <a:t>ενδομεταφορές</a:t>
            </a:r>
            <a:r>
              <a:rPr sz="1800" dirty="0">
                <a:solidFill>
                  <a:srgbClr val="000000"/>
                </a:solidFill>
                <a:latin typeface="JJGKUJ+Times-Roman"/>
                <a:cs typeface="JJGKUJ+Times-Roman"/>
              </a:rPr>
              <a:t>.</a:t>
            </a:r>
          </a:p>
        </p:txBody>
      </p:sp>
      <p:sp>
        <p:nvSpPr>
          <p:cNvPr id="11" name="object 4">
            <a:extLst>
              <a:ext uri="{FF2B5EF4-FFF2-40B4-BE49-F238E27FC236}">
                <a16:creationId xmlns:a16="http://schemas.microsoft.com/office/drawing/2014/main" id="{6D6B7CB8-7441-4671-B04F-6533A9744B7A}"/>
              </a:ext>
            </a:extLst>
          </p:cNvPr>
          <p:cNvSpPr txBox="1"/>
          <p:nvPr/>
        </p:nvSpPr>
        <p:spPr>
          <a:xfrm>
            <a:off x="3779912" y="1088939"/>
            <a:ext cx="1371585" cy="291608"/>
          </a:xfrm>
          <a:prstGeom prst="rect">
            <a:avLst/>
          </a:prstGeom>
        </p:spPr>
        <p:txBody>
          <a:bodyPr vert="horz" wrap="square" lIns="0" tIns="0" rIns="0" bIns="0" rtlCol="0">
            <a:spAutoFit/>
          </a:bodyPr>
          <a:lstStyle/>
          <a:p>
            <a:pPr marL="0" marR="0">
              <a:lnSpc>
                <a:spcPts val="1996"/>
              </a:lnSpc>
              <a:spcBef>
                <a:spcPts val="0"/>
              </a:spcBef>
              <a:spcAft>
                <a:spcPts val="0"/>
              </a:spcAft>
            </a:pPr>
            <a:r>
              <a:rPr sz="1800" spc="-11" dirty="0">
                <a:solidFill>
                  <a:srgbClr val="000000"/>
                </a:solidFill>
                <a:latin typeface="NBOCUP+TimesNewRoman,Bold"/>
                <a:cs typeface="NBOCUP+TimesNewRoman,Bold"/>
              </a:rPr>
              <a:t>Γενική</a:t>
            </a:r>
            <a:r>
              <a:rPr sz="1800" spc="112" dirty="0">
                <a:solidFill>
                  <a:srgbClr val="000000"/>
                </a:solidFill>
                <a:latin typeface="NBOCUP+TimesNewRoman,Bold"/>
                <a:cs typeface="NBOCUP+TimesNewRoman,Bold"/>
              </a:rPr>
              <a:t> </a:t>
            </a:r>
            <a:r>
              <a:rPr sz="1800" dirty="0">
                <a:solidFill>
                  <a:srgbClr val="000000"/>
                </a:solidFill>
                <a:latin typeface="NBOCUP+TimesNewRoman,Bold"/>
                <a:cs typeface="NBOCUP+TimesNewRoman,Bold"/>
              </a:rPr>
              <a:t>αρχή</a:t>
            </a:r>
          </a:p>
        </p:txBody>
      </p:sp>
      <p:sp>
        <p:nvSpPr>
          <p:cNvPr id="12" name="TextBox 11">
            <a:extLst>
              <a:ext uri="{FF2B5EF4-FFF2-40B4-BE49-F238E27FC236}">
                <a16:creationId xmlns:a16="http://schemas.microsoft.com/office/drawing/2014/main" id="{117B9BA3-51F0-44A3-B8FD-63DC8100C406}"/>
              </a:ext>
            </a:extLst>
          </p:cNvPr>
          <p:cNvSpPr txBox="1"/>
          <p:nvPr/>
        </p:nvSpPr>
        <p:spPr>
          <a:xfrm>
            <a:off x="1763688" y="6547165"/>
            <a:ext cx="2592288" cy="369332"/>
          </a:xfrm>
          <a:prstGeom prst="rect">
            <a:avLst/>
          </a:prstGeom>
          <a:noFill/>
        </p:spPr>
        <p:txBody>
          <a:bodyPr wrap="square" rtlCol="0">
            <a:spAutoFit/>
          </a:bodyPr>
          <a:lstStyle/>
          <a:p>
            <a:r>
              <a:rPr lang="el-GR" dirty="0"/>
              <a:t>Νέα διεθνή μεταφορά</a:t>
            </a:r>
          </a:p>
        </p:txBody>
      </p:sp>
    </p:spTree>
    <p:extLst>
      <p:ext uri="{BB962C8B-B14F-4D97-AF65-F5344CB8AC3E}">
        <p14:creationId xmlns:p14="http://schemas.microsoft.com/office/powerpoint/2010/main" val="42133712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ED7AF708-13A1-10EA-5BA9-977957805DDF}"/>
              </a:ext>
            </a:extLst>
          </p:cNvPr>
          <p:cNvPicPr>
            <a:picLocks noChangeAspect="1"/>
          </p:cNvPicPr>
          <p:nvPr/>
        </p:nvPicPr>
        <p:blipFill>
          <a:blip r:embed="rId3"/>
          <a:stretch>
            <a:fillRect/>
          </a:stretch>
        </p:blipFill>
        <p:spPr>
          <a:xfrm>
            <a:off x="209922" y="1787957"/>
            <a:ext cx="6378302" cy="4855319"/>
          </a:xfrm>
          <a:prstGeom prst="rect">
            <a:avLst/>
          </a:prstGeom>
        </p:spPr>
      </p:pic>
      <p:pic>
        <p:nvPicPr>
          <p:cNvPr id="9" name="Εικόνα 8">
            <a:extLst>
              <a:ext uri="{FF2B5EF4-FFF2-40B4-BE49-F238E27FC236}">
                <a16:creationId xmlns:a16="http://schemas.microsoft.com/office/drawing/2014/main" id="{30B033A2-B572-3B1A-21C5-BD8369F7F81B}"/>
              </a:ext>
            </a:extLst>
          </p:cNvPr>
          <p:cNvPicPr>
            <a:picLocks noChangeAspect="1"/>
          </p:cNvPicPr>
          <p:nvPr/>
        </p:nvPicPr>
        <p:blipFill>
          <a:blip r:embed="rId4"/>
          <a:stretch>
            <a:fillRect/>
          </a:stretch>
        </p:blipFill>
        <p:spPr>
          <a:xfrm>
            <a:off x="4206093" y="224740"/>
            <a:ext cx="4823540" cy="3445386"/>
          </a:xfrm>
          <a:prstGeom prst="rect">
            <a:avLst/>
          </a:prstGeom>
          <a:ln>
            <a:solidFill>
              <a:schemeClr val="bg1"/>
            </a:solidFill>
          </a:ln>
        </p:spPr>
      </p:pic>
      <p:pic>
        <p:nvPicPr>
          <p:cNvPr id="10" name="Εικόνα 9">
            <a:extLst>
              <a:ext uri="{FF2B5EF4-FFF2-40B4-BE49-F238E27FC236}">
                <a16:creationId xmlns:a16="http://schemas.microsoft.com/office/drawing/2014/main" id="{07BD9562-EA7B-0950-12DF-15E50CDE18C0}"/>
              </a:ext>
            </a:extLst>
          </p:cNvPr>
          <p:cNvPicPr>
            <a:picLocks noChangeAspect="1"/>
          </p:cNvPicPr>
          <p:nvPr/>
        </p:nvPicPr>
        <p:blipFill>
          <a:blip r:embed="rId5"/>
          <a:stretch>
            <a:fillRect/>
          </a:stretch>
        </p:blipFill>
        <p:spPr>
          <a:xfrm>
            <a:off x="7131958" y="4941169"/>
            <a:ext cx="1897491" cy="1692092"/>
          </a:xfrm>
          <a:prstGeom prst="rect">
            <a:avLst/>
          </a:prstGeom>
        </p:spPr>
      </p:pic>
      <p:sp>
        <p:nvSpPr>
          <p:cNvPr id="11" name="Ορθογώνιο 10">
            <a:extLst>
              <a:ext uri="{FF2B5EF4-FFF2-40B4-BE49-F238E27FC236}">
                <a16:creationId xmlns:a16="http://schemas.microsoft.com/office/drawing/2014/main" id="{DDE6C96F-4E54-3A06-96B5-06DA080C65B1}"/>
              </a:ext>
            </a:extLst>
          </p:cNvPr>
          <p:cNvSpPr/>
          <p:nvPr/>
        </p:nvSpPr>
        <p:spPr>
          <a:xfrm>
            <a:off x="-58775" y="224740"/>
            <a:ext cx="4264868" cy="746358"/>
          </a:xfrm>
          <a:prstGeom prst="rect">
            <a:avLst/>
          </a:prstGeom>
          <a:noFill/>
        </p:spPr>
        <p:txBody>
          <a:bodyPr wrap="square" lIns="68580" tIns="34290" rIns="68580" bIns="34290">
            <a:spAutoFit/>
          </a:bodyPr>
          <a:lstStyle/>
          <a:p>
            <a:pPr algn="ctr"/>
            <a:r>
              <a:rPr lang="en-US" sz="4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CABOTAGE</a:t>
            </a:r>
            <a:endParaRPr lang="el-GR" sz="4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41825496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Έλλειψη 3"/>
          <p:cNvSpPr/>
          <p:nvPr/>
        </p:nvSpPr>
        <p:spPr>
          <a:xfrm>
            <a:off x="198179" y="328970"/>
            <a:ext cx="2160240" cy="280831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Κράτος-μέλος της (ΕΕ) ή τρίτη χώρα</a:t>
            </a:r>
          </a:p>
          <a:p>
            <a:pPr algn="ctr"/>
            <a:r>
              <a:rPr lang="el-GR" dirty="0" err="1">
                <a:solidFill>
                  <a:schemeClr val="bg1"/>
                </a:solidFill>
              </a:rPr>
              <a:t>πχ.Τουρκία</a:t>
            </a:r>
            <a:endParaRPr lang="el-GR" dirty="0">
              <a:solidFill>
                <a:schemeClr val="bg1"/>
              </a:solidFill>
            </a:endParaRPr>
          </a:p>
        </p:txBody>
      </p:sp>
      <p:sp>
        <p:nvSpPr>
          <p:cNvPr id="5" name="Έλλειψη 4"/>
          <p:cNvSpPr/>
          <p:nvPr/>
        </p:nvSpPr>
        <p:spPr>
          <a:xfrm>
            <a:off x="6732240" y="376409"/>
            <a:ext cx="2232248" cy="271343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Κράτος-μέλος της (ΕΕ)</a:t>
            </a:r>
          </a:p>
          <a:p>
            <a:pPr algn="ctr"/>
            <a:r>
              <a:rPr lang="el-GR" dirty="0" err="1">
                <a:solidFill>
                  <a:schemeClr val="bg1"/>
                </a:solidFill>
              </a:rPr>
              <a:t>πχ.Ελλάδα</a:t>
            </a:r>
            <a:endParaRPr lang="el-GR" dirty="0">
              <a:solidFill>
                <a:schemeClr val="bg1"/>
              </a:solidFill>
            </a:endParaRPr>
          </a:p>
        </p:txBody>
      </p:sp>
      <p:sp>
        <p:nvSpPr>
          <p:cNvPr id="6" name="Δεξιό βέλος 5"/>
          <p:cNvSpPr/>
          <p:nvPr/>
        </p:nvSpPr>
        <p:spPr>
          <a:xfrm>
            <a:off x="2578392" y="797022"/>
            <a:ext cx="4059223" cy="187220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solidFill>
                  <a:schemeClr val="bg1"/>
                </a:solidFill>
              </a:rPr>
              <a:t>Όχημα εταιρείας εγκατεστημένης στην (ΕΕ), </a:t>
            </a:r>
          </a:p>
          <a:p>
            <a:pPr algn="ctr"/>
            <a:r>
              <a:rPr lang="el-GR" sz="1600" dirty="0">
                <a:solidFill>
                  <a:schemeClr val="bg1"/>
                </a:solidFill>
              </a:rPr>
              <a:t>κατόχου κοινοτικής αδείας (</a:t>
            </a:r>
            <a:r>
              <a:rPr lang="el-GR" sz="1600" dirty="0" err="1">
                <a:solidFill>
                  <a:schemeClr val="bg1"/>
                </a:solidFill>
              </a:rPr>
              <a:t>πχ.Ιταλία</a:t>
            </a:r>
            <a:r>
              <a:rPr lang="el-GR" sz="1600" dirty="0">
                <a:solidFill>
                  <a:schemeClr val="bg1"/>
                </a:solidFill>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3229" y="129766"/>
            <a:ext cx="1614555" cy="1053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Δεξιό βέλος 6"/>
          <p:cNvSpPr/>
          <p:nvPr/>
        </p:nvSpPr>
        <p:spPr>
          <a:xfrm>
            <a:off x="539552" y="3137282"/>
            <a:ext cx="8136904" cy="153316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73375" indent="-361950">
              <a:buFont typeface="Arial" panose="020B0604020202020204" pitchFamily="34" charset="0"/>
              <a:buChar char="•"/>
            </a:pPr>
            <a:r>
              <a:rPr lang="el-GR" dirty="0"/>
              <a:t>Εντός 7 ημερών</a:t>
            </a:r>
          </a:p>
          <a:p>
            <a:pPr marL="2873375" indent="-361950">
              <a:buFont typeface="Arial" panose="020B0604020202020204" pitchFamily="34" charset="0"/>
              <a:buChar char="•"/>
            </a:pPr>
            <a:r>
              <a:rPr lang="el-GR" dirty="0"/>
              <a:t>Έως και 3 </a:t>
            </a:r>
            <a:r>
              <a:rPr lang="el-GR" dirty="0" err="1"/>
              <a:t>ενδομεταφορές</a:t>
            </a:r>
            <a:endParaRPr lang="el-GR" dirty="0"/>
          </a:p>
          <a:p>
            <a:pPr marL="2873375" indent="-361950">
              <a:buFont typeface="Arial" panose="020B0604020202020204" pitchFamily="34" charset="0"/>
              <a:buChar char="•"/>
            </a:pPr>
            <a:r>
              <a:rPr lang="el-GR" dirty="0"/>
              <a:t>Προσωρινός χαρακτήρας</a:t>
            </a:r>
          </a:p>
        </p:txBody>
      </p:sp>
      <p:cxnSp>
        <p:nvCxnSpPr>
          <p:cNvPr id="10" name="Ευθεία γραμμή σύνδεσης 9"/>
          <p:cNvCxnSpPr/>
          <p:nvPr/>
        </p:nvCxnSpPr>
        <p:spPr>
          <a:xfrm>
            <a:off x="336914"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p:cNvCxnSpPr/>
          <p:nvPr/>
        </p:nvCxnSpPr>
        <p:spPr>
          <a:xfrm>
            <a:off x="8833858"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5" name="Έλλειψη 14"/>
          <p:cNvSpPr/>
          <p:nvPr/>
        </p:nvSpPr>
        <p:spPr>
          <a:xfrm>
            <a:off x="558709" y="4803242"/>
            <a:ext cx="2176104" cy="144016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Πάτρα-Ασπρόπυργος</a:t>
            </a:r>
          </a:p>
        </p:txBody>
      </p:sp>
      <p:sp>
        <p:nvSpPr>
          <p:cNvPr id="17" name="Έλλειψη 16"/>
          <p:cNvSpPr/>
          <p:nvPr/>
        </p:nvSpPr>
        <p:spPr>
          <a:xfrm>
            <a:off x="3497903" y="4803243"/>
            <a:ext cx="2232248" cy="144016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Οινόφυτα-Θεσσαλονίκη</a:t>
            </a:r>
          </a:p>
        </p:txBody>
      </p:sp>
      <p:sp>
        <p:nvSpPr>
          <p:cNvPr id="18" name="Έλλειψη 17"/>
          <p:cNvSpPr/>
          <p:nvPr/>
        </p:nvSpPr>
        <p:spPr>
          <a:xfrm>
            <a:off x="6444208" y="4803242"/>
            <a:ext cx="2232248" cy="144016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Βέροια-Ιωάννινα</a:t>
            </a:r>
          </a:p>
        </p:txBody>
      </p:sp>
      <p:sp>
        <p:nvSpPr>
          <p:cNvPr id="19" name="object 9"/>
          <p:cNvSpPr txBox="1"/>
          <p:nvPr/>
        </p:nvSpPr>
        <p:spPr>
          <a:xfrm>
            <a:off x="1317522" y="6357245"/>
            <a:ext cx="6593009" cy="508262"/>
          </a:xfrm>
          <a:prstGeom prst="rect">
            <a:avLst/>
          </a:prstGeom>
        </p:spPr>
        <p:txBody>
          <a:bodyPr vert="horz" wrap="square" lIns="0" tIns="0" rIns="0" bIns="0" rtlCol="0">
            <a:spAutoFit/>
          </a:bodyPr>
          <a:lstStyle/>
          <a:p>
            <a:pPr marL="0" marR="0">
              <a:lnSpc>
                <a:spcPts val="1746"/>
              </a:lnSpc>
              <a:spcBef>
                <a:spcPts val="0"/>
              </a:spcBef>
              <a:spcAft>
                <a:spcPts val="0"/>
              </a:spcAft>
            </a:pPr>
            <a:r>
              <a:rPr sz="1600" dirty="0">
                <a:solidFill>
                  <a:srgbClr val="000000"/>
                </a:solidFill>
                <a:latin typeface="TFSRVM+TimesNewRoman"/>
                <a:cs typeface="TFSRVM+TimesNewRoman"/>
              </a:rPr>
              <a:t>→</a:t>
            </a:r>
            <a:r>
              <a:rPr sz="1600" spc="-122" dirty="0">
                <a:solidFill>
                  <a:srgbClr val="000000"/>
                </a:solidFill>
                <a:latin typeface="TFSRVM+TimesNewRoman"/>
                <a:cs typeface="TFSRVM+TimesNewRoman"/>
              </a:rPr>
              <a:t> </a:t>
            </a:r>
            <a:r>
              <a:rPr sz="1600" spc="-28" dirty="0">
                <a:solidFill>
                  <a:srgbClr val="000000"/>
                </a:solidFill>
                <a:latin typeface="TFSRVM+TimesNewRoman"/>
                <a:cs typeface="TFSRVM+TimesNewRoman"/>
              </a:rPr>
              <a:t>Από</a:t>
            </a:r>
            <a:r>
              <a:rPr sz="1600" spc="178" dirty="0">
                <a:solidFill>
                  <a:srgbClr val="000000"/>
                </a:solidFill>
                <a:latin typeface="TFSRVM+TimesNewRoman"/>
                <a:cs typeface="TFSRVM+TimesNewRoman"/>
              </a:rPr>
              <a:t> </a:t>
            </a:r>
            <a:r>
              <a:rPr sz="1600" spc="-10" dirty="0">
                <a:solidFill>
                  <a:srgbClr val="000000"/>
                </a:solidFill>
                <a:latin typeface="TFSRVM+TimesNewRoman"/>
                <a:cs typeface="TFSRVM+TimesNewRoman"/>
              </a:rPr>
              <a:t>τις</a:t>
            </a:r>
            <a:r>
              <a:rPr sz="1600" spc="27" dirty="0">
                <a:solidFill>
                  <a:srgbClr val="000000"/>
                </a:solidFill>
                <a:latin typeface="TFSRVM+TimesNewRoman"/>
                <a:cs typeface="TFSRVM+TimesNewRoman"/>
              </a:rPr>
              <a:t> </a:t>
            </a:r>
            <a:r>
              <a:rPr sz="1600" spc="21" dirty="0">
                <a:solidFill>
                  <a:srgbClr val="000000"/>
                </a:solidFill>
                <a:latin typeface="JJGKUJ+Times-Roman"/>
                <a:cs typeface="JJGKUJ+Times-Roman"/>
              </a:rPr>
              <a:t>00:00</a:t>
            </a:r>
            <a:r>
              <a:rPr sz="1600" dirty="0">
                <a:solidFill>
                  <a:srgbClr val="000000"/>
                </a:solidFill>
                <a:latin typeface="TFSRVM+TimesNewRoman"/>
                <a:cs typeface="TFSRVM+TimesNewRoman"/>
              </a:rPr>
              <a:t>΄</a:t>
            </a:r>
            <a:r>
              <a:rPr sz="1600" spc="-108" dirty="0">
                <a:solidFill>
                  <a:srgbClr val="000000"/>
                </a:solidFill>
                <a:latin typeface="TFSRVM+TimesNewRoman"/>
                <a:cs typeface="TFSRVM+TimesNewRoman"/>
              </a:rPr>
              <a:t> </a:t>
            </a:r>
            <a:r>
              <a:rPr sz="1600" spc="-25" dirty="0">
                <a:solidFill>
                  <a:srgbClr val="000000"/>
                </a:solidFill>
                <a:latin typeface="TFSRVM+TimesNewRoman"/>
                <a:cs typeface="TFSRVM+TimesNewRoman"/>
              </a:rPr>
              <a:t>της</a:t>
            </a:r>
            <a:r>
              <a:rPr sz="1600" spc="38" dirty="0">
                <a:solidFill>
                  <a:srgbClr val="000000"/>
                </a:solidFill>
                <a:latin typeface="TFSRVM+TimesNewRoman"/>
                <a:cs typeface="TFSRVM+TimesNewRoman"/>
              </a:rPr>
              <a:t> </a:t>
            </a:r>
            <a:r>
              <a:rPr sz="1600" spc="25" dirty="0">
                <a:solidFill>
                  <a:srgbClr val="000000"/>
                </a:solidFill>
                <a:latin typeface="JJGKUJ+Times-Roman"/>
                <a:cs typeface="JJGKUJ+Times-Roman"/>
              </a:rPr>
              <a:t>1</a:t>
            </a:r>
            <a:r>
              <a:rPr sz="1600" spc="-21" baseline="28125" dirty="0">
                <a:solidFill>
                  <a:srgbClr val="000000"/>
                </a:solidFill>
                <a:latin typeface="TFSRVM+TimesNewRoman"/>
                <a:cs typeface="TFSRVM+TimesNewRoman"/>
              </a:rPr>
              <a:t>ης</a:t>
            </a:r>
            <a:r>
              <a:rPr sz="1600" spc="169" baseline="28125" dirty="0">
                <a:solidFill>
                  <a:srgbClr val="000000"/>
                </a:solidFill>
                <a:latin typeface="TFSRVM+TimesNewRoman"/>
                <a:cs typeface="TFSRVM+TimesNewRoman"/>
              </a:rPr>
              <a:t> </a:t>
            </a:r>
            <a:r>
              <a:rPr sz="1600" spc="-18" dirty="0">
                <a:solidFill>
                  <a:srgbClr val="000000"/>
                </a:solidFill>
                <a:latin typeface="TFSRVM+TimesNewRoman"/>
                <a:cs typeface="TFSRVM+TimesNewRoman"/>
              </a:rPr>
              <a:t>ημέρας</a:t>
            </a:r>
            <a:r>
              <a:rPr sz="1600" spc="178" dirty="0">
                <a:solidFill>
                  <a:srgbClr val="000000"/>
                </a:solidFill>
                <a:latin typeface="TFSRVM+TimesNewRoman"/>
                <a:cs typeface="TFSRVM+TimesNewRoman"/>
              </a:rPr>
              <a:t> </a:t>
            </a:r>
            <a:r>
              <a:rPr sz="1600" spc="-21" dirty="0">
                <a:solidFill>
                  <a:srgbClr val="000000"/>
                </a:solidFill>
                <a:latin typeface="TFSRVM+TimesNewRoman"/>
                <a:cs typeface="TFSRVM+TimesNewRoman"/>
              </a:rPr>
              <a:t>μετά</a:t>
            </a:r>
            <a:r>
              <a:rPr sz="1600" spc="56" dirty="0">
                <a:solidFill>
                  <a:srgbClr val="000000"/>
                </a:solidFill>
                <a:latin typeface="TFSRVM+TimesNewRoman"/>
                <a:cs typeface="TFSRVM+TimesNewRoman"/>
              </a:rPr>
              <a:t> </a:t>
            </a:r>
            <a:r>
              <a:rPr sz="1600" spc="-25" dirty="0">
                <a:solidFill>
                  <a:srgbClr val="000000"/>
                </a:solidFill>
                <a:latin typeface="TFSRVM+TimesNewRoman"/>
                <a:cs typeface="TFSRVM+TimesNewRoman"/>
              </a:rPr>
              <a:t>την</a:t>
            </a:r>
            <a:r>
              <a:rPr sz="1600" spc="100" dirty="0">
                <a:solidFill>
                  <a:srgbClr val="000000"/>
                </a:solidFill>
                <a:latin typeface="TFSRVM+TimesNewRoman"/>
                <a:cs typeface="TFSRVM+TimesNewRoman"/>
              </a:rPr>
              <a:t> </a:t>
            </a:r>
            <a:r>
              <a:rPr sz="1600" spc="-11" dirty="0">
                <a:solidFill>
                  <a:srgbClr val="000000"/>
                </a:solidFill>
                <a:latin typeface="TFSRVM+TimesNewRoman"/>
                <a:cs typeface="TFSRVM+TimesNewRoman"/>
              </a:rPr>
              <a:t>εκφόρτωση</a:t>
            </a:r>
            <a:r>
              <a:rPr sz="1600" spc="117" dirty="0">
                <a:solidFill>
                  <a:srgbClr val="000000"/>
                </a:solidFill>
                <a:latin typeface="TFSRVM+TimesNewRoman"/>
                <a:cs typeface="TFSRVM+TimesNewRoman"/>
              </a:rPr>
              <a:t> </a:t>
            </a:r>
            <a:r>
              <a:rPr sz="1600" spc="-25" dirty="0">
                <a:solidFill>
                  <a:srgbClr val="000000"/>
                </a:solidFill>
                <a:latin typeface="TFSRVM+TimesNewRoman"/>
                <a:cs typeface="TFSRVM+TimesNewRoman"/>
              </a:rPr>
              <a:t>της</a:t>
            </a:r>
            <a:r>
              <a:rPr sz="1600" spc="38" dirty="0">
                <a:solidFill>
                  <a:srgbClr val="000000"/>
                </a:solidFill>
                <a:latin typeface="TFSRVM+TimesNewRoman"/>
                <a:cs typeface="TFSRVM+TimesNewRoman"/>
              </a:rPr>
              <a:t> </a:t>
            </a:r>
            <a:r>
              <a:rPr sz="1600" dirty="0">
                <a:solidFill>
                  <a:srgbClr val="000000"/>
                </a:solidFill>
                <a:latin typeface="TFSRVM+TimesNewRoman"/>
                <a:cs typeface="TFSRVM+TimesNewRoman"/>
              </a:rPr>
              <a:t>διεθνούς</a:t>
            </a:r>
            <a:r>
              <a:rPr sz="1600" spc="15" dirty="0">
                <a:solidFill>
                  <a:srgbClr val="000000"/>
                </a:solidFill>
                <a:latin typeface="TFSRVM+TimesNewRoman"/>
                <a:cs typeface="TFSRVM+TimesNewRoman"/>
              </a:rPr>
              <a:t> </a:t>
            </a:r>
            <a:r>
              <a:rPr sz="1600" spc="-15" dirty="0">
                <a:solidFill>
                  <a:srgbClr val="000000"/>
                </a:solidFill>
                <a:latin typeface="TFSRVM+TimesNewRoman"/>
                <a:cs typeface="TFSRVM+TimesNewRoman"/>
              </a:rPr>
              <a:t>μεταφοράς</a:t>
            </a:r>
          </a:p>
          <a:p>
            <a:pPr marL="4" marR="0">
              <a:lnSpc>
                <a:spcPts val="1746"/>
              </a:lnSpc>
              <a:spcBef>
                <a:spcPts val="252"/>
              </a:spcBef>
              <a:spcAft>
                <a:spcPts val="0"/>
              </a:spcAft>
            </a:pPr>
            <a:r>
              <a:rPr sz="1600" dirty="0">
                <a:solidFill>
                  <a:srgbClr val="000000"/>
                </a:solidFill>
                <a:latin typeface="TFSRVM+TimesNewRoman"/>
                <a:cs typeface="TFSRVM+TimesNewRoman"/>
              </a:rPr>
              <a:t>→</a:t>
            </a:r>
            <a:r>
              <a:rPr sz="1600" spc="28" dirty="0">
                <a:solidFill>
                  <a:srgbClr val="000000"/>
                </a:solidFill>
                <a:latin typeface="TFSRVM+TimesNewRoman"/>
                <a:cs typeface="TFSRVM+TimesNewRoman"/>
              </a:rPr>
              <a:t> </a:t>
            </a:r>
            <a:r>
              <a:rPr sz="1600" spc="-36" dirty="0">
                <a:solidFill>
                  <a:srgbClr val="000000"/>
                </a:solidFill>
                <a:latin typeface="TFSRVM+TimesNewRoman"/>
                <a:cs typeface="TFSRVM+TimesNewRoman"/>
              </a:rPr>
              <a:t>Μέχρι</a:t>
            </a:r>
            <a:r>
              <a:rPr sz="1600" spc="177" dirty="0">
                <a:solidFill>
                  <a:srgbClr val="000000"/>
                </a:solidFill>
                <a:latin typeface="TFSRVM+TimesNewRoman"/>
                <a:cs typeface="TFSRVM+TimesNewRoman"/>
              </a:rPr>
              <a:t> </a:t>
            </a:r>
            <a:r>
              <a:rPr sz="1600" spc="-10" dirty="0">
                <a:solidFill>
                  <a:srgbClr val="000000"/>
                </a:solidFill>
                <a:latin typeface="TFSRVM+TimesNewRoman"/>
                <a:cs typeface="TFSRVM+TimesNewRoman"/>
              </a:rPr>
              <a:t>τις</a:t>
            </a:r>
            <a:r>
              <a:rPr sz="1600" spc="27" dirty="0">
                <a:solidFill>
                  <a:srgbClr val="000000"/>
                </a:solidFill>
                <a:latin typeface="TFSRVM+TimesNewRoman"/>
                <a:cs typeface="TFSRVM+TimesNewRoman"/>
              </a:rPr>
              <a:t> </a:t>
            </a:r>
            <a:r>
              <a:rPr sz="1600" spc="21" dirty="0">
                <a:solidFill>
                  <a:srgbClr val="000000"/>
                </a:solidFill>
                <a:latin typeface="JJGKUJ+Times-Roman"/>
                <a:cs typeface="JJGKUJ+Times-Roman"/>
              </a:rPr>
              <a:t>24:00</a:t>
            </a:r>
            <a:r>
              <a:rPr sz="1600" dirty="0">
                <a:solidFill>
                  <a:srgbClr val="000000"/>
                </a:solidFill>
                <a:latin typeface="TFSRVM+TimesNewRoman"/>
                <a:cs typeface="TFSRVM+TimesNewRoman"/>
              </a:rPr>
              <a:t>΄</a:t>
            </a:r>
            <a:r>
              <a:rPr sz="1600" spc="-105" dirty="0">
                <a:solidFill>
                  <a:srgbClr val="000000"/>
                </a:solidFill>
                <a:latin typeface="TFSRVM+TimesNewRoman"/>
                <a:cs typeface="TFSRVM+TimesNewRoman"/>
              </a:rPr>
              <a:t> </a:t>
            </a:r>
            <a:r>
              <a:rPr sz="1600" spc="-25" dirty="0">
                <a:solidFill>
                  <a:srgbClr val="000000"/>
                </a:solidFill>
                <a:latin typeface="TFSRVM+TimesNewRoman"/>
                <a:cs typeface="TFSRVM+TimesNewRoman"/>
              </a:rPr>
              <a:t>της</a:t>
            </a:r>
            <a:r>
              <a:rPr sz="1600" spc="40" dirty="0">
                <a:solidFill>
                  <a:srgbClr val="000000"/>
                </a:solidFill>
                <a:latin typeface="TFSRVM+TimesNewRoman"/>
                <a:cs typeface="TFSRVM+TimesNewRoman"/>
              </a:rPr>
              <a:t> </a:t>
            </a:r>
            <a:r>
              <a:rPr sz="1600" spc="25" dirty="0">
                <a:solidFill>
                  <a:srgbClr val="000000"/>
                </a:solidFill>
                <a:latin typeface="JJGKUJ+Times-Roman"/>
                <a:cs typeface="JJGKUJ+Times-Roman"/>
              </a:rPr>
              <a:t>7</a:t>
            </a:r>
            <a:r>
              <a:rPr sz="1600" spc="-21" baseline="28125" dirty="0">
                <a:solidFill>
                  <a:srgbClr val="000000"/>
                </a:solidFill>
                <a:latin typeface="TFSRVM+TimesNewRoman"/>
                <a:cs typeface="TFSRVM+TimesNewRoman"/>
              </a:rPr>
              <a:t>ης</a:t>
            </a:r>
            <a:r>
              <a:rPr sz="1600" spc="243" baseline="28125" dirty="0">
                <a:solidFill>
                  <a:srgbClr val="000000"/>
                </a:solidFill>
                <a:latin typeface="TFSRVM+TimesNewRoman"/>
                <a:cs typeface="TFSRVM+TimesNewRoman"/>
              </a:rPr>
              <a:t> </a:t>
            </a:r>
            <a:r>
              <a:rPr sz="1600" spc="-18" dirty="0">
                <a:solidFill>
                  <a:srgbClr val="000000"/>
                </a:solidFill>
                <a:latin typeface="TFSRVM+TimesNewRoman"/>
                <a:cs typeface="TFSRVM+TimesNewRoman"/>
              </a:rPr>
              <a:t>ημέρας</a:t>
            </a:r>
          </a:p>
        </p:txBody>
      </p:sp>
      <p:sp>
        <p:nvSpPr>
          <p:cNvPr id="20" name="object 8"/>
          <p:cNvSpPr txBox="1"/>
          <p:nvPr/>
        </p:nvSpPr>
        <p:spPr>
          <a:xfrm>
            <a:off x="469127" y="6481393"/>
            <a:ext cx="848395" cy="259963"/>
          </a:xfrm>
          <a:prstGeom prst="rect">
            <a:avLst/>
          </a:prstGeom>
        </p:spPr>
        <p:txBody>
          <a:bodyPr vert="horz" wrap="square" lIns="0" tIns="0" rIns="0" bIns="0" rtlCol="0">
            <a:spAutoFit/>
          </a:bodyPr>
          <a:lstStyle/>
          <a:p>
            <a:pPr marL="0" marR="0">
              <a:lnSpc>
                <a:spcPts val="1771"/>
              </a:lnSpc>
              <a:spcBef>
                <a:spcPts val="0"/>
              </a:spcBef>
              <a:spcAft>
                <a:spcPts val="0"/>
              </a:spcAft>
            </a:pPr>
            <a:r>
              <a:rPr sz="1600" u="sng" spc="28" dirty="0">
                <a:solidFill>
                  <a:srgbClr val="000000"/>
                </a:solidFill>
                <a:latin typeface="EJHQOT+Times-Bold"/>
                <a:cs typeface="EJHQOT+Times-Bold"/>
              </a:rPr>
              <a:t>7</a:t>
            </a:r>
            <a:r>
              <a:rPr sz="1600" u="sng" dirty="0">
                <a:solidFill>
                  <a:srgbClr val="000000"/>
                </a:solidFill>
                <a:latin typeface="NBOCUP+TimesNewRoman,Bold"/>
                <a:cs typeface="NBOCUP+TimesNewRoman,Bold"/>
              </a:rPr>
              <a:t>ήμερο</a:t>
            </a:r>
            <a:r>
              <a:rPr sz="1600" u="sng" dirty="0">
                <a:solidFill>
                  <a:srgbClr val="000000"/>
                </a:solidFill>
                <a:latin typeface="EJHQOT+Times-Bold"/>
                <a:cs typeface="EJHQOT+Times-Bold"/>
              </a:rPr>
              <a:t>:</a:t>
            </a:r>
          </a:p>
        </p:txBody>
      </p:sp>
      <p:sp>
        <p:nvSpPr>
          <p:cNvPr id="25" name="Ορθογώνιο 24"/>
          <p:cNvSpPr/>
          <p:nvPr/>
        </p:nvSpPr>
        <p:spPr>
          <a:xfrm>
            <a:off x="2843808" y="4293096"/>
            <a:ext cx="504055" cy="195030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7" name="Ορθογώνιο 26"/>
          <p:cNvSpPr/>
          <p:nvPr/>
        </p:nvSpPr>
        <p:spPr>
          <a:xfrm>
            <a:off x="5829139" y="4293097"/>
            <a:ext cx="471053" cy="195030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TextBox 25"/>
          <p:cNvSpPr txBox="1"/>
          <p:nvPr/>
        </p:nvSpPr>
        <p:spPr>
          <a:xfrm>
            <a:off x="3095835" y="2236222"/>
            <a:ext cx="2323760" cy="369332"/>
          </a:xfrm>
          <a:prstGeom prst="rect">
            <a:avLst/>
          </a:prstGeom>
          <a:noFill/>
        </p:spPr>
        <p:txBody>
          <a:bodyPr wrap="square" rtlCol="0">
            <a:spAutoFit/>
          </a:bodyPr>
          <a:lstStyle/>
          <a:p>
            <a:pPr algn="ctr"/>
            <a:r>
              <a:rPr lang="el-GR" dirty="0">
                <a:solidFill>
                  <a:schemeClr val="bg1"/>
                </a:solidFill>
              </a:rPr>
              <a:t>(διεθνές δρομολόγιο)</a:t>
            </a:r>
          </a:p>
        </p:txBody>
      </p:sp>
    </p:spTree>
    <p:extLst>
      <p:ext uri="{BB962C8B-B14F-4D97-AF65-F5344CB8AC3E}">
        <p14:creationId xmlns:p14="http://schemas.microsoft.com/office/powerpoint/2010/main" val="27999576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Έλλειψη 3"/>
          <p:cNvSpPr/>
          <p:nvPr/>
        </p:nvSpPr>
        <p:spPr>
          <a:xfrm>
            <a:off x="198179" y="328970"/>
            <a:ext cx="2160240" cy="280831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Κράτος-μέλος της (ΕΕ) ή τρίτη χώρα</a:t>
            </a:r>
          </a:p>
          <a:p>
            <a:pPr algn="ctr"/>
            <a:r>
              <a:rPr lang="el-GR" dirty="0" err="1">
                <a:solidFill>
                  <a:schemeClr val="bg1"/>
                </a:solidFill>
              </a:rPr>
              <a:t>πχ.Αυστρία</a:t>
            </a:r>
            <a:endParaRPr lang="el-GR" dirty="0">
              <a:solidFill>
                <a:schemeClr val="bg1"/>
              </a:solidFill>
            </a:endParaRPr>
          </a:p>
        </p:txBody>
      </p:sp>
      <p:sp>
        <p:nvSpPr>
          <p:cNvPr id="5" name="Έλλειψη 4"/>
          <p:cNvSpPr/>
          <p:nvPr/>
        </p:nvSpPr>
        <p:spPr>
          <a:xfrm>
            <a:off x="6732240" y="376409"/>
            <a:ext cx="2232248" cy="271343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Κράτος-μέλος της (ΕΕ)</a:t>
            </a:r>
          </a:p>
          <a:p>
            <a:pPr algn="ctr"/>
            <a:r>
              <a:rPr lang="el-GR" dirty="0" err="1">
                <a:solidFill>
                  <a:schemeClr val="bg1"/>
                </a:solidFill>
              </a:rPr>
              <a:t>πχ.Ιταλία</a:t>
            </a:r>
            <a:endParaRPr lang="el-GR" dirty="0">
              <a:solidFill>
                <a:schemeClr val="bg1"/>
              </a:solidFill>
            </a:endParaRPr>
          </a:p>
        </p:txBody>
      </p:sp>
      <p:sp>
        <p:nvSpPr>
          <p:cNvPr id="6" name="Δεξιό βέλος 5"/>
          <p:cNvSpPr/>
          <p:nvPr/>
        </p:nvSpPr>
        <p:spPr>
          <a:xfrm>
            <a:off x="2578392" y="797022"/>
            <a:ext cx="4059223" cy="187220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solidFill>
                  <a:schemeClr val="bg1"/>
                </a:solidFill>
              </a:rPr>
              <a:t>Όχημα εταιρείας εγκατεστημένης στην (ΕΕ), </a:t>
            </a:r>
          </a:p>
          <a:p>
            <a:pPr algn="ctr"/>
            <a:r>
              <a:rPr lang="el-GR" sz="1600" dirty="0">
                <a:solidFill>
                  <a:schemeClr val="bg1"/>
                </a:solidFill>
              </a:rPr>
              <a:t>κατόχου κοινοτικής αδείας (</a:t>
            </a:r>
            <a:r>
              <a:rPr lang="el-GR" sz="1600" dirty="0" err="1">
                <a:solidFill>
                  <a:schemeClr val="bg1"/>
                </a:solidFill>
              </a:rPr>
              <a:t>πχ.Γερμανία</a:t>
            </a:r>
            <a:r>
              <a:rPr lang="el-GR" sz="1600" dirty="0">
                <a:solidFill>
                  <a:schemeClr val="bg1"/>
                </a:solidFill>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3229" y="129766"/>
            <a:ext cx="1614555" cy="1053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Ευθεία γραμμή σύνδεσης 9"/>
          <p:cNvCxnSpPr/>
          <p:nvPr/>
        </p:nvCxnSpPr>
        <p:spPr>
          <a:xfrm>
            <a:off x="336914"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p:cNvCxnSpPr/>
          <p:nvPr/>
        </p:nvCxnSpPr>
        <p:spPr>
          <a:xfrm>
            <a:off x="8833858"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8" name="Έλλειψη 17"/>
          <p:cNvSpPr/>
          <p:nvPr/>
        </p:nvSpPr>
        <p:spPr>
          <a:xfrm>
            <a:off x="6444208" y="5310054"/>
            <a:ext cx="2232248" cy="144016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a:t>
            </a:r>
            <a:r>
              <a:rPr lang="en-US" dirty="0">
                <a:solidFill>
                  <a:schemeClr val="bg1"/>
                </a:solidFill>
              </a:rPr>
              <a:t>BG)</a:t>
            </a:r>
            <a:endParaRPr lang="el-GR" dirty="0">
              <a:solidFill>
                <a:schemeClr val="bg1"/>
              </a:solidFill>
            </a:endParaRPr>
          </a:p>
          <a:p>
            <a:pPr algn="ctr"/>
            <a:r>
              <a:rPr lang="el-GR" dirty="0" err="1">
                <a:solidFill>
                  <a:schemeClr val="bg1"/>
                </a:solidFill>
              </a:rPr>
              <a:t>Σαντάνσκι</a:t>
            </a:r>
            <a:r>
              <a:rPr lang="el-GR" dirty="0">
                <a:solidFill>
                  <a:schemeClr val="bg1"/>
                </a:solidFill>
              </a:rPr>
              <a:t>-Σόφια</a:t>
            </a:r>
          </a:p>
        </p:txBody>
      </p:sp>
      <p:sp>
        <p:nvSpPr>
          <p:cNvPr id="26" name="TextBox 25"/>
          <p:cNvSpPr txBox="1"/>
          <p:nvPr/>
        </p:nvSpPr>
        <p:spPr>
          <a:xfrm>
            <a:off x="3095835" y="2236222"/>
            <a:ext cx="2323760" cy="369332"/>
          </a:xfrm>
          <a:prstGeom prst="rect">
            <a:avLst/>
          </a:prstGeom>
          <a:noFill/>
        </p:spPr>
        <p:txBody>
          <a:bodyPr wrap="square" rtlCol="0">
            <a:spAutoFit/>
          </a:bodyPr>
          <a:lstStyle/>
          <a:p>
            <a:pPr algn="ctr"/>
            <a:r>
              <a:rPr lang="el-GR" dirty="0">
                <a:solidFill>
                  <a:schemeClr val="bg1"/>
                </a:solidFill>
              </a:rPr>
              <a:t>(διεθνές δρομολόγιο)</a:t>
            </a:r>
          </a:p>
        </p:txBody>
      </p:sp>
      <p:sp>
        <p:nvSpPr>
          <p:cNvPr id="21" name="Δεξιό βέλος 20"/>
          <p:cNvSpPr/>
          <p:nvPr/>
        </p:nvSpPr>
        <p:spPr>
          <a:xfrm>
            <a:off x="507519" y="3150096"/>
            <a:ext cx="8136904" cy="182383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9263" indent="-361950">
              <a:buFont typeface="Arial" panose="020B0604020202020204" pitchFamily="34" charset="0"/>
              <a:buChar char="•"/>
            </a:pPr>
            <a:r>
              <a:rPr lang="el-GR" sz="1600" dirty="0">
                <a:solidFill>
                  <a:schemeClr val="tx1"/>
                </a:solidFill>
              </a:rPr>
              <a:t>Εντός 7 ημερών από την τελευταία εκφόρτωση στο κράτος μέλος υποδοχής</a:t>
            </a:r>
          </a:p>
          <a:p>
            <a:pPr marL="449263" indent="-361950">
              <a:buFont typeface="Arial" panose="020B0604020202020204" pitchFamily="34" charset="0"/>
              <a:buChar char="•"/>
            </a:pPr>
            <a:r>
              <a:rPr lang="el-GR" sz="1600" dirty="0">
                <a:solidFill>
                  <a:schemeClr val="tx1"/>
                </a:solidFill>
              </a:rPr>
              <a:t>Ορισμένες ή όλες από τις 3 </a:t>
            </a:r>
            <a:r>
              <a:rPr lang="el-GR" sz="1600" dirty="0" err="1">
                <a:solidFill>
                  <a:schemeClr val="tx1"/>
                </a:solidFill>
              </a:rPr>
              <a:t>ενδομεταφορές</a:t>
            </a:r>
            <a:r>
              <a:rPr lang="el-GR" sz="1600" dirty="0">
                <a:solidFill>
                  <a:schemeClr val="tx1"/>
                </a:solidFill>
              </a:rPr>
              <a:t> σε οποιοδήποτε κράτος-μέλος</a:t>
            </a:r>
          </a:p>
          <a:p>
            <a:pPr marL="449263" indent="-361950">
              <a:buFont typeface="Arial" panose="020B0604020202020204" pitchFamily="34" charset="0"/>
              <a:buChar char="•"/>
            </a:pPr>
            <a:r>
              <a:rPr lang="el-GR" sz="1600" dirty="0">
                <a:solidFill>
                  <a:schemeClr val="tx1"/>
                </a:solidFill>
              </a:rPr>
              <a:t>Μία </a:t>
            </a:r>
            <a:r>
              <a:rPr lang="el-GR" sz="1600" dirty="0" err="1">
                <a:solidFill>
                  <a:schemeClr val="tx1"/>
                </a:solidFill>
              </a:rPr>
              <a:t>ενδομεταφορά</a:t>
            </a:r>
            <a:r>
              <a:rPr lang="el-GR" sz="1600" dirty="0">
                <a:solidFill>
                  <a:schemeClr val="tx1"/>
                </a:solidFill>
              </a:rPr>
              <a:t> ανά κράτος-μέλος</a:t>
            </a:r>
          </a:p>
          <a:p>
            <a:pPr marL="449263" indent="-361950">
              <a:buFont typeface="Arial" panose="020B0604020202020204" pitchFamily="34" charset="0"/>
              <a:buChar char="•"/>
            </a:pPr>
            <a:r>
              <a:rPr lang="el-GR" sz="1600" dirty="0">
                <a:solidFill>
                  <a:schemeClr val="tx1"/>
                </a:solidFill>
                <a:cs typeface="TFSRVM+TimesNewRoman"/>
              </a:rPr>
              <a:t>Εντός</a:t>
            </a:r>
            <a:r>
              <a:rPr lang="el-GR" sz="1600" spc="-109" dirty="0">
                <a:solidFill>
                  <a:schemeClr val="tx1"/>
                </a:solidFill>
                <a:cs typeface="TFSRVM+TimesNewRoman"/>
              </a:rPr>
              <a:t> </a:t>
            </a:r>
            <a:r>
              <a:rPr lang="el-GR" sz="1600" spc="-50" dirty="0">
                <a:solidFill>
                  <a:schemeClr val="tx1"/>
                </a:solidFill>
                <a:cs typeface="JJGKUJ+Times-Roman"/>
              </a:rPr>
              <a:t>3</a:t>
            </a:r>
            <a:r>
              <a:rPr lang="el-GR" sz="1600" dirty="0">
                <a:solidFill>
                  <a:schemeClr val="tx1"/>
                </a:solidFill>
                <a:cs typeface="TFSRVM+TimesNewRoman"/>
              </a:rPr>
              <a:t>ημέρου</a:t>
            </a:r>
            <a:r>
              <a:rPr lang="el-GR" sz="1600" spc="-105" dirty="0">
                <a:solidFill>
                  <a:schemeClr val="tx1"/>
                </a:solidFill>
                <a:cs typeface="TFSRVM+TimesNewRoman"/>
              </a:rPr>
              <a:t> </a:t>
            </a:r>
            <a:r>
              <a:rPr lang="el-GR" sz="1600" dirty="0">
                <a:solidFill>
                  <a:schemeClr val="tx1"/>
                </a:solidFill>
                <a:cs typeface="TFSRVM+TimesNewRoman"/>
              </a:rPr>
              <a:t>από</a:t>
            </a:r>
            <a:r>
              <a:rPr lang="el-GR" sz="1600" spc="-112" dirty="0">
                <a:solidFill>
                  <a:schemeClr val="tx1"/>
                </a:solidFill>
                <a:cs typeface="TFSRVM+TimesNewRoman"/>
              </a:rPr>
              <a:t> </a:t>
            </a:r>
            <a:r>
              <a:rPr lang="el-GR" sz="1600" dirty="0">
                <a:solidFill>
                  <a:schemeClr val="tx1"/>
                </a:solidFill>
                <a:cs typeface="TFSRVM+TimesNewRoman"/>
              </a:rPr>
              <a:t>την</a:t>
            </a:r>
            <a:r>
              <a:rPr lang="el-GR" sz="1600" spc="-117" dirty="0">
                <a:solidFill>
                  <a:schemeClr val="tx1"/>
                </a:solidFill>
                <a:cs typeface="TFSRVM+TimesNewRoman"/>
              </a:rPr>
              <a:t> </a:t>
            </a:r>
            <a:r>
              <a:rPr lang="el-GR" sz="1600" dirty="0">
                <a:solidFill>
                  <a:schemeClr val="tx1"/>
                </a:solidFill>
                <a:cs typeface="TFSRVM+TimesNewRoman"/>
              </a:rPr>
              <a:t>είσοδο</a:t>
            </a:r>
            <a:r>
              <a:rPr lang="el-GR" sz="1600" spc="-120" dirty="0">
                <a:solidFill>
                  <a:schemeClr val="tx1"/>
                </a:solidFill>
                <a:cs typeface="TFSRVM+TimesNewRoman"/>
              </a:rPr>
              <a:t> </a:t>
            </a:r>
            <a:r>
              <a:rPr lang="el-GR" sz="1600" dirty="0">
                <a:solidFill>
                  <a:schemeClr val="tx1"/>
                </a:solidFill>
                <a:cs typeface="TFSRVM+TimesNewRoman"/>
              </a:rPr>
              <a:t>άνευ</a:t>
            </a:r>
            <a:r>
              <a:rPr lang="el-GR" sz="1600" spc="-100" dirty="0">
                <a:solidFill>
                  <a:schemeClr val="tx1"/>
                </a:solidFill>
                <a:cs typeface="TFSRVM+TimesNewRoman"/>
              </a:rPr>
              <a:t> </a:t>
            </a:r>
            <a:r>
              <a:rPr lang="el-GR" sz="1600" dirty="0">
                <a:solidFill>
                  <a:schemeClr val="tx1"/>
                </a:solidFill>
                <a:cs typeface="TFSRVM+TimesNewRoman"/>
              </a:rPr>
              <a:t>φορτίου</a:t>
            </a:r>
            <a:r>
              <a:rPr lang="el-GR" sz="1600" spc="-177" dirty="0">
                <a:solidFill>
                  <a:schemeClr val="tx1"/>
                </a:solidFill>
                <a:cs typeface="TFSRVM+TimesNewRoman"/>
              </a:rPr>
              <a:t> </a:t>
            </a:r>
            <a:r>
              <a:rPr lang="el-GR" sz="1600" dirty="0">
                <a:solidFill>
                  <a:schemeClr val="tx1"/>
                </a:solidFill>
                <a:cs typeface="TFSRVM+TimesNewRoman"/>
              </a:rPr>
              <a:t>στο</a:t>
            </a:r>
            <a:r>
              <a:rPr lang="el-GR" sz="1600" spc="-109" dirty="0">
                <a:solidFill>
                  <a:schemeClr val="tx1"/>
                </a:solidFill>
                <a:cs typeface="TFSRVM+TimesNewRoman"/>
              </a:rPr>
              <a:t> </a:t>
            </a:r>
            <a:r>
              <a:rPr lang="el-GR" sz="1600" spc="12" dirty="0">
                <a:solidFill>
                  <a:schemeClr val="tx1"/>
                </a:solidFill>
                <a:cs typeface="TFSRVM+TimesNewRoman"/>
              </a:rPr>
              <a:t>έδαφος</a:t>
            </a:r>
            <a:r>
              <a:rPr lang="el-GR" sz="1600" spc="-121" dirty="0">
                <a:solidFill>
                  <a:schemeClr val="tx1"/>
                </a:solidFill>
                <a:cs typeface="TFSRVM+TimesNewRoman"/>
              </a:rPr>
              <a:t> </a:t>
            </a:r>
            <a:r>
              <a:rPr lang="el-GR" sz="1600" spc="12" dirty="0">
                <a:solidFill>
                  <a:schemeClr val="tx1"/>
                </a:solidFill>
                <a:cs typeface="TFSRVM+TimesNewRoman"/>
              </a:rPr>
              <a:t>του</a:t>
            </a:r>
            <a:r>
              <a:rPr lang="el-GR" sz="1600" spc="-175" dirty="0">
                <a:solidFill>
                  <a:schemeClr val="tx1"/>
                </a:solidFill>
                <a:cs typeface="TFSRVM+TimesNewRoman"/>
              </a:rPr>
              <a:t> </a:t>
            </a:r>
            <a:r>
              <a:rPr lang="el-GR" sz="1600" dirty="0">
                <a:solidFill>
                  <a:schemeClr val="tx1"/>
                </a:solidFill>
                <a:cs typeface="TFSRVM+TimesNewRoman"/>
              </a:rPr>
              <a:t>κράτους</a:t>
            </a:r>
            <a:r>
              <a:rPr lang="el-GR" sz="1600" spc="-33" dirty="0">
                <a:solidFill>
                  <a:schemeClr val="tx1"/>
                </a:solidFill>
                <a:cs typeface="JJGKUJ+Times-Roman"/>
              </a:rPr>
              <a:t>-</a:t>
            </a:r>
            <a:r>
              <a:rPr lang="el-GR" sz="1600" spc="-30" dirty="0">
                <a:solidFill>
                  <a:schemeClr val="tx1"/>
                </a:solidFill>
                <a:cs typeface="TFSRVM+TimesNewRoman"/>
              </a:rPr>
              <a:t>μέλους</a:t>
            </a:r>
            <a:r>
              <a:rPr lang="el-GR" sz="1600" spc="-85" dirty="0">
                <a:solidFill>
                  <a:schemeClr val="tx1"/>
                </a:solidFill>
                <a:cs typeface="TFSRVM+TimesNewRoman"/>
              </a:rPr>
              <a:t> </a:t>
            </a:r>
            <a:r>
              <a:rPr lang="el-GR" sz="1600" dirty="0">
                <a:solidFill>
                  <a:schemeClr val="tx1"/>
                </a:solidFill>
                <a:cs typeface="TFSRVM+TimesNewRoman"/>
              </a:rPr>
              <a:t>διέλευσης</a:t>
            </a:r>
            <a:endParaRPr lang="el-GR" sz="1600" dirty="0">
              <a:solidFill>
                <a:schemeClr val="tx1"/>
              </a:solidFill>
            </a:endParaRPr>
          </a:p>
        </p:txBody>
      </p:sp>
      <p:sp>
        <p:nvSpPr>
          <p:cNvPr id="22" name="Έλλειψη 21"/>
          <p:cNvSpPr/>
          <p:nvPr/>
        </p:nvSpPr>
        <p:spPr>
          <a:xfrm>
            <a:off x="596513" y="5319792"/>
            <a:ext cx="2232248" cy="144016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(Ι)</a:t>
            </a:r>
          </a:p>
          <a:p>
            <a:pPr algn="ctr"/>
            <a:r>
              <a:rPr lang="el-GR" dirty="0">
                <a:solidFill>
                  <a:schemeClr val="bg1"/>
                </a:solidFill>
              </a:rPr>
              <a:t>Μπολόνια-Μπάρι</a:t>
            </a:r>
          </a:p>
        </p:txBody>
      </p:sp>
      <p:sp>
        <p:nvSpPr>
          <p:cNvPr id="23" name="Έλλειψη 22"/>
          <p:cNvSpPr/>
          <p:nvPr/>
        </p:nvSpPr>
        <p:spPr>
          <a:xfrm>
            <a:off x="3487919" y="5319792"/>
            <a:ext cx="2176104" cy="144016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a:t>
            </a:r>
            <a:r>
              <a:rPr lang="en-US" dirty="0">
                <a:solidFill>
                  <a:schemeClr val="tx1"/>
                </a:solidFill>
              </a:rPr>
              <a:t>GR)</a:t>
            </a:r>
          </a:p>
          <a:p>
            <a:pPr algn="ctr"/>
            <a:r>
              <a:rPr lang="el-GR" dirty="0">
                <a:solidFill>
                  <a:schemeClr val="tx1"/>
                </a:solidFill>
              </a:rPr>
              <a:t>Πάτρα-Θεσσαλονίκη</a:t>
            </a:r>
          </a:p>
        </p:txBody>
      </p:sp>
      <p:cxnSp>
        <p:nvCxnSpPr>
          <p:cNvPr id="24" name="Ευθεία γραμμή σύνδεσης 23"/>
          <p:cNvCxnSpPr/>
          <p:nvPr/>
        </p:nvCxnSpPr>
        <p:spPr>
          <a:xfrm>
            <a:off x="3095835" y="4581128"/>
            <a:ext cx="0" cy="2276872"/>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 name="Ευθεία γραμμή σύνδεσης 27"/>
          <p:cNvCxnSpPr/>
          <p:nvPr/>
        </p:nvCxnSpPr>
        <p:spPr>
          <a:xfrm>
            <a:off x="6084168" y="4581128"/>
            <a:ext cx="0" cy="2276872"/>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383867" y="4581128"/>
            <a:ext cx="2448272" cy="738664"/>
          </a:xfrm>
          <a:prstGeom prst="rect">
            <a:avLst/>
          </a:prstGeom>
          <a:noFill/>
        </p:spPr>
        <p:txBody>
          <a:bodyPr wrap="square" rtlCol="0">
            <a:spAutoFit/>
          </a:bodyPr>
          <a:lstStyle/>
          <a:p>
            <a:pPr marL="285750" indent="-285750">
              <a:buFont typeface="Arial" panose="020B0604020202020204" pitchFamily="34" charset="0"/>
              <a:buChar char="•"/>
            </a:pPr>
            <a:r>
              <a:rPr lang="el-GR" sz="1400" dirty="0"/>
              <a:t>Άφορτο</a:t>
            </a:r>
          </a:p>
          <a:p>
            <a:pPr marL="285750" indent="-285750">
              <a:buFont typeface="Arial" panose="020B0604020202020204" pitchFamily="34" charset="0"/>
              <a:buChar char="•"/>
            </a:pPr>
            <a:r>
              <a:rPr lang="el-GR" sz="1400" dirty="0"/>
              <a:t>Εντός 3 ημερών</a:t>
            </a:r>
          </a:p>
          <a:p>
            <a:pPr marL="285750" indent="-285750">
              <a:buFont typeface="Arial" panose="020B0604020202020204" pitchFamily="34" charset="0"/>
              <a:buChar char="•"/>
            </a:pPr>
            <a:r>
              <a:rPr lang="el-GR" sz="1400" dirty="0"/>
              <a:t>1 </a:t>
            </a:r>
            <a:r>
              <a:rPr lang="el-GR" sz="1400" dirty="0" err="1"/>
              <a:t>ενδομεταφορά</a:t>
            </a:r>
            <a:endParaRPr lang="el-GR" sz="1400" dirty="0"/>
          </a:p>
        </p:txBody>
      </p:sp>
      <p:sp>
        <p:nvSpPr>
          <p:cNvPr id="30" name="TextBox 29"/>
          <p:cNvSpPr txBox="1"/>
          <p:nvPr/>
        </p:nvSpPr>
        <p:spPr>
          <a:xfrm>
            <a:off x="6258179" y="4604599"/>
            <a:ext cx="2448272" cy="738664"/>
          </a:xfrm>
          <a:prstGeom prst="rect">
            <a:avLst/>
          </a:prstGeom>
          <a:noFill/>
        </p:spPr>
        <p:txBody>
          <a:bodyPr wrap="square" rtlCol="0">
            <a:spAutoFit/>
          </a:bodyPr>
          <a:lstStyle/>
          <a:p>
            <a:pPr marL="285750" indent="-285750">
              <a:buFont typeface="Arial" panose="020B0604020202020204" pitchFamily="34" charset="0"/>
              <a:buChar char="•"/>
            </a:pPr>
            <a:r>
              <a:rPr lang="el-GR" sz="1400" dirty="0"/>
              <a:t>Άφορτο</a:t>
            </a:r>
          </a:p>
          <a:p>
            <a:pPr marL="285750" indent="-285750">
              <a:buFont typeface="Arial" panose="020B0604020202020204" pitchFamily="34" charset="0"/>
              <a:buChar char="•"/>
            </a:pPr>
            <a:r>
              <a:rPr lang="el-GR" sz="1400" dirty="0"/>
              <a:t>Εντός 3 ημερών</a:t>
            </a:r>
          </a:p>
          <a:p>
            <a:pPr marL="285750" indent="-285750">
              <a:buFont typeface="Arial" panose="020B0604020202020204" pitchFamily="34" charset="0"/>
              <a:buChar char="•"/>
            </a:pPr>
            <a:r>
              <a:rPr lang="el-GR" sz="1400" dirty="0"/>
              <a:t>1 </a:t>
            </a:r>
            <a:r>
              <a:rPr lang="el-GR" sz="1400" dirty="0" err="1"/>
              <a:t>ενδομεταφορά</a:t>
            </a:r>
            <a:endParaRPr lang="el-GR" sz="1400" dirty="0"/>
          </a:p>
        </p:txBody>
      </p:sp>
    </p:spTree>
    <p:extLst>
      <p:ext uri="{BB962C8B-B14F-4D97-AF65-F5344CB8AC3E}">
        <p14:creationId xmlns:p14="http://schemas.microsoft.com/office/powerpoint/2010/main" val="37831940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Έλλειψη 3"/>
          <p:cNvSpPr/>
          <p:nvPr/>
        </p:nvSpPr>
        <p:spPr>
          <a:xfrm>
            <a:off x="198179" y="328970"/>
            <a:ext cx="2160240" cy="280831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Κράτος-μέλος της (ΕΕ) ή τρίτη χώρα</a:t>
            </a:r>
          </a:p>
          <a:p>
            <a:pPr algn="ctr"/>
            <a:r>
              <a:rPr lang="el-GR" dirty="0" err="1">
                <a:solidFill>
                  <a:schemeClr val="bg1"/>
                </a:solidFill>
              </a:rPr>
              <a:t>πχ.Αυστρία</a:t>
            </a:r>
            <a:endParaRPr lang="el-GR" dirty="0">
              <a:solidFill>
                <a:schemeClr val="bg1"/>
              </a:solidFill>
            </a:endParaRPr>
          </a:p>
        </p:txBody>
      </p:sp>
      <p:sp>
        <p:nvSpPr>
          <p:cNvPr id="5" name="Έλλειψη 4"/>
          <p:cNvSpPr/>
          <p:nvPr/>
        </p:nvSpPr>
        <p:spPr>
          <a:xfrm>
            <a:off x="6732240" y="376409"/>
            <a:ext cx="2232248" cy="271343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Κράτος-μέλος της (ΕΕ)</a:t>
            </a:r>
          </a:p>
          <a:p>
            <a:pPr algn="ctr"/>
            <a:r>
              <a:rPr lang="el-GR" dirty="0" err="1">
                <a:solidFill>
                  <a:schemeClr val="bg1"/>
                </a:solidFill>
              </a:rPr>
              <a:t>πχ.Ιταλία</a:t>
            </a:r>
            <a:endParaRPr lang="el-GR" dirty="0">
              <a:solidFill>
                <a:schemeClr val="bg1"/>
              </a:solidFill>
            </a:endParaRPr>
          </a:p>
        </p:txBody>
      </p:sp>
      <p:sp>
        <p:nvSpPr>
          <p:cNvPr id="6" name="Δεξιό βέλος 5"/>
          <p:cNvSpPr/>
          <p:nvPr/>
        </p:nvSpPr>
        <p:spPr>
          <a:xfrm>
            <a:off x="2578392" y="797022"/>
            <a:ext cx="4059223" cy="187220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solidFill>
                  <a:schemeClr val="bg1"/>
                </a:solidFill>
              </a:rPr>
              <a:t>Όχημα εταιρείας εγκατεστημένης στην (ΕΕ), </a:t>
            </a:r>
          </a:p>
          <a:p>
            <a:pPr algn="ctr"/>
            <a:r>
              <a:rPr lang="el-GR" sz="1600" dirty="0">
                <a:solidFill>
                  <a:schemeClr val="bg1"/>
                </a:solidFill>
              </a:rPr>
              <a:t>κατόχου κοινοτικής αδείας (</a:t>
            </a:r>
            <a:r>
              <a:rPr lang="el-GR" sz="1600" dirty="0" err="1">
                <a:solidFill>
                  <a:schemeClr val="bg1"/>
                </a:solidFill>
              </a:rPr>
              <a:t>πχ.Γερμανία</a:t>
            </a:r>
            <a:r>
              <a:rPr lang="el-GR" sz="1600" dirty="0">
                <a:solidFill>
                  <a:schemeClr val="bg1"/>
                </a:solidFill>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3229" y="129766"/>
            <a:ext cx="1614555" cy="1053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Δεξιό βέλος 6"/>
          <p:cNvSpPr/>
          <p:nvPr/>
        </p:nvSpPr>
        <p:spPr>
          <a:xfrm>
            <a:off x="539552" y="3137282"/>
            <a:ext cx="8136904" cy="153316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9263" indent="-361950">
              <a:buFont typeface="Arial" panose="020B0604020202020204" pitchFamily="34" charset="0"/>
              <a:buChar char="•"/>
            </a:pPr>
            <a:r>
              <a:rPr lang="el-GR" sz="1600" dirty="0">
                <a:solidFill>
                  <a:schemeClr val="tx1"/>
                </a:solidFill>
              </a:rPr>
              <a:t>Εντός 7 ημερών από την τελευταία εκφόρτωση στο κράτος-μέλος υποδοχής </a:t>
            </a:r>
          </a:p>
          <a:p>
            <a:pPr marL="449263" indent="-361950">
              <a:buFont typeface="Arial" panose="020B0604020202020204" pitchFamily="34" charset="0"/>
              <a:buChar char="•"/>
            </a:pPr>
            <a:r>
              <a:rPr lang="el-GR" sz="1600" dirty="0">
                <a:solidFill>
                  <a:schemeClr val="tx1"/>
                </a:solidFill>
              </a:rPr>
              <a:t>Ορισμένες ή όλες από τις 3 </a:t>
            </a:r>
            <a:r>
              <a:rPr lang="el-GR" sz="1600" dirty="0" err="1">
                <a:solidFill>
                  <a:schemeClr val="tx1"/>
                </a:solidFill>
              </a:rPr>
              <a:t>ενδομεταφορές</a:t>
            </a:r>
            <a:r>
              <a:rPr lang="el-GR" sz="1600" dirty="0">
                <a:solidFill>
                  <a:schemeClr val="tx1"/>
                </a:solidFill>
              </a:rPr>
              <a:t> σε οποιοδήποτε κράτος-μέλος</a:t>
            </a:r>
          </a:p>
          <a:p>
            <a:pPr marL="449263" indent="-361950">
              <a:buFont typeface="Arial" panose="020B0604020202020204" pitchFamily="34" charset="0"/>
              <a:buChar char="•"/>
            </a:pPr>
            <a:r>
              <a:rPr lang="el-GR" sz="1600" dirty="0">
                <a:solidFill>
                  <a:schemeClr val="tx1"/>
                </a:solidFill>
                <a:cs typeface="TFSRVM+TimesNewRoman"/>
              </a:rPr>
              <a:t>Εντός</a:t>
            </a:r>
            <a:r>
              <a:rPr lang="el-GR" sz="1600" spc="-109" dirty="0">
                <a:solidFill>
                  <a:schemeClr val="tx1"/>
                </a:solidFill>
                <a:cs typeface="TFSRVM+TimesNewRoman"/>
              </a:rPr>
              <a:t> </a:t>
            </a:r>
            <a:r>
              <a:rPr lang="el-GR" sz="1600" spc="-50" dirty="0">
                <a:solidFill>
                  <a:schemeClr val="tx1"/>
                </a:solidFill>
                <a:cs typeface="JJGKUJ+Times-Roman"/>
              </a:rPr>
              <a:t>3</a:t>
            </a:r>
            <a:r>
              <a:rPr lang="el-GR" sz="1600" dirty="0">
                <a:solidFill>
                  <a:schemeClr val="tx1"/>
                </a:solidFill>
                <a:cs typeface="TFSRVM+TimesNewRoman"/>
              </a:rPr>
              <a:t>ημέρου</a:t>
            </a:r>
            <a:r>
              <a:rPr lang="el-GR" sz="1600" spc="-105" dirty="0">
                <a:solidFill>
                  <a:schemeClr val="tx1"/>
                </a:solidFill>
                <a:cs typeface="TFSRVM+TimesNewRoman"/>
              </a:rPr>
              <a:t> </a:t>
            </a:r>
            <a:r>
              <a:rPr lang="el-GR" sz="1600" dirty="0">
                <a:solidFill>
                  <a:schemeClr val="tx1"/>
                </a:solidFill>
                <a:cs typeface="TFSRVM+TimesNewRoman"/>
              </a:rPr>
              <a:t>από</a:t>
            </a:r>
            <a:r>
              <a:rPr lang="el-GR" sz="1600" spc="-112" dirty="0">
                <a:solidFill>
                  <a:schemeClr val="tx1"/>
                </a:solidFill>
                <a:cs typeface="TFSRVM+TimesNewRoman"/>
              </a:rPr>
              <a:t> </a:t>
            </a:r>
            <a:r>
              <a:rPr lang="el-GR" sz="1600" dirty="0">
                <a:solidFill>
                  <a:schemeClr val="tx1"/>
                </a:solidFill>
                <a:cs typeface="TFSRVM+TimesNewRoman"/>
              </a:rPr>
              <a:t>την</a:t>
            </a:r>
            <a:r>
              <a:rPr lang="el-GR" sz="1600" spc="-117" dirty="0">
                <a:solidFill>
                  <a:schemeClr val="tx1"/>
                </a:solidFill>
                <a:cs typeface="TFSRVM+TimesNewRoman"/>
              </a:rPr>
              <a:t> </a:t>
            </a:r>
            <a:r>
              <a:rPr lang="el-GR" sz="1600" dirty="0">
                <a:solidFill>
                  <a:schemeClr val="tx1"/>
                </a:solidFill>
                <a:cs typeface="TFSRVM+TimesNewRoman"/>
              </a:rPr>
              <a:t>είσοδο</a:t>
            </a:r>
            <a:r>
              <a:rPr lang="el-GR" sz="1600" spc="-120" dirty="0">
                <a:solidFill>
                  <a:schemeClr val="tx1"/>
                </a:solidFill>
                <a:cs typeface="TFSRVM+TimesNewRoman"/>
              </a:rPr>
              <a:t> </a:t>
            </a:r>
            <a:r>
              <a:rPr lang="el-GR" sz="1600" dirty="0">
                <a:solidFill>
                  <a:schemeClr val="tx1"/>
                </a:solidFill>
                <a:cs typeface="TFSRVM+TimesNewRoman"/>
              </a:rPr>
              <a:t>άνευ</a:t>
            </a:r>
            <a:r>
              <a:rPr lang="el-GR" sz="1600" spc="-100" dirty="0">
                <a:solidFill>
                  <a:schemeClr val="tx1"/>
                </a:solidFill>
                <a:cs typeface="TFSRVM+TimesNewRoman"/>
              </a:rPr>
              <a:t> </a:t>
            </a:r>
            <a:r>
              <a:rPr lang="el-GR" sz="1600" dirty="0">
                <a:solidFill>
                  <a:schemeClr val="tx1"/>
                </a:solidFill>
                <a:cs typeface="TFSRVM+TimesNewRoman"/>
              </a:rPr>
              <a:t>φορτίου</a:t>
            </a:r>
            <a:r>
              <a:rPr lang="el-GR" sz="1600" spc="-177" dirty="0">
                <a:solidFill>
                  <a:schemeClr val="tx1"/>
                </a:solidFill>
                <a:cs typeface="TFSRVM+TimesNewRoman"/>
              </a:rPr>
              <a:t> </a:t>
            </a:r>
            <a:r>
              <a:rPr lang="el-GR" sz="1600" dirty="0">
                <a:solidFill>
                  <a:schemeClr val="tx1"/>
                </a:solidFill>
                <a:cs typeface="TFSRVM+TimesNewRoman"/>
              </a:rPr>
              <a:t>στο</a:t>
            </a:r>
            <a:r>
              <a:rPr lang="el-GR" sz="1600" spc="-109" dirty="0">
                <a:solidFill>
                  <a:schemeClr val="tx1"/>
                </a:solidFill>
                <a:cs typeface="TFSRVM+TimesNewRoman"/>
              </a:rPr>
              <a:t> </a:t>
            </a:r>
            <a:r>
              <a:rPr lang="el-GR" sz="1600" spc="12" dirty="0">
                <a:solidFill>
                  <a:schemeClr val="tx1"/>
                </a:solidFill>
                <a:cs typeface="TFSRVM+TimesNewRoman"/>
              </a:rPr>
              <a:t>έδαφος</a:t>
            </a:r>
            <a:r>
              <a:rPr lang="el-GR" sz="1600" spc="-121" dirty="0">
                <a:solidFill>
                  <a:schemeClr val="tx1"/>
                </a:solidFill>
                <a:cs typeface="TFSRVM+TimesNewRoman"/>
              </a:rPr>
              <a:t> </a:t>
            </a:r>
            <a:r>
              <a:rPr lang="el-GR" sz="1600" spc="12" dirty="0">
                <a:solidFill>
                  <a:schemeClr val="tx1"/>
                </a:solidFill>
                <a:cs typeface="TFSRVM+TimesNewRoman"/>
              </a:rPr>
              <a:t>του</a:t>
            </a:r>
            <a:r>
              <a:rPr lang="el-GR" sz="1600" spc="-175" dirty="0">
                <a:solidFill>
                  <a:schemeClr val="tx1"/>
                </a:solidFill>
                <a:cs typeface="TFSRVM+TimesNewRoman"/>
              </a:rPr>
              <a:t> </a:t>
            </a:r>
            <a:r>
              <a:rPr lang="el-GR" sz="1600" dirty="0">
                <a:solidFill>
                  <a:schemeClr val="tx1"/>
                </a:solidFill>
                <a:cs typeface="TFSRVM+TimesNewRoman"/>
              </a:rPr>
              <a:t>κράτους</a:t>
            </a:r>
            <a:r>
              <a:rPr lang="el-GR" sz="1600" spc="-33" dirty="0">
                <a:solidFill>
                  <a:schemeClr val="tx1"/>
                </a:solidFill>
                <a:cs typeface="JJGKUJ+Times-Roman"/>
              </a:rPr>
              <a:t>-</a:t>
            </a:r>
            <a:r>
              <a:rPr lang="el-GR" sz="1600" spc="-30" dirty="0">
                <a:solidFill>
                  <a:schemeClr val="tx1"/>
                </a:solidFill>
                <a:cs typeface="TFSRVM+TimesNewRoman"/>
              </a:rPr>
              <a:t>μέλους</a:t>
            </a:r>
            <a:r>
              <a:rPr lang="el-GR" sz="1600" spc="-85" dirty="0">
                <a:solidFill>
                  <a:schemeClr val="tx1"/>
                </a:solidFill>
                <a:cs typeface="TFSRVM+TimesNewRoman"/>
              </a:rPr>
              <a:t> </a:t>
            </a:r>
            <a:r>
              <a:rPr lang="el-GR" sz="1600" dirty="0">
                <a:solidFill>
                  <a:schemeClr val="tx1"/>
                </a:solidFill>
                <a:cs typeface="TFSRVM+TimesNewRoman"/>
              </a:rPr>
              <a:t>διέλευσης</a:t>
            </a:r>
            <a:endParaRPr lang="el-GR" sz="1600" dirty="0">
              <a:solidFill>
                <a:schemeClr val="tx1"/>
              </a:solidFill>
            </a:endParaRPr>
          </a:p>
        </p:txBody>
      </p:sp>
      <p:cxnSp>
        <p:nvCxnSpPr>
          <p:cNvPr id="10" name="Ευθεία γραμμή σύνδεσης 9"/>
          <p:cNvCxnSpPr/>
          <p:nvPr/>
        </p:nvCxnSpPr>
        <p:spPr>
          <a:xfrm>
            <a:off x="336914"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p:cNvCxnSpPr/>
          <p:nvPr/>
        </p:nvCxnSpPr>
        <p:spPr>
          <a:xfrm>
            <a:off x="8833858"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5" name="Έλλειψη 14"/>
          <p:cNvSpPr/>
          <p:nvPr/>
        </p:nvSpPr>
        <p:spPr>
          <a:xfrm>
            <a:off x="6204861" y="5247309"/>
            <a:ext cx="2176104" cy="144016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a:t>
            </a:r>
            <a:r>
              <a:rPr lang="en-US" dirty="0">
                <a:solidFill>
                  <a:schemeClr val="tx1"/>
                </a:solidFill>
              </a:rPr>
              <a:t>GR)</a:t>
            </a:r>
          </a:p>
          <a:p>
            <a:pPr algn="ctr"/>
            <a:r>
              <a:rPr lang="el-GR" dirty="0">
                <a:solidFill>
                  <a:schemeClr val="tx1"/>
                </a:solidFill>
              </a:rPr>
              <a:t>Πάτρα-Ιωάννινα</a:t>
            </a:r>
          </a:p>
        </p:txBody>
      </p:sp>
      <p:sp>
        <p:nvSpPr>
          <p:cNvPr id="18" name="Έλλειψη 17"/>
          <p:cNvSpPr/>
          <p:nvPr/>
        </p:nvSpPr>
        <p:spPr>
          <a:xfrm>
            <a:off x="475650" y="5201258"/>
            <a:ext cx="2232248" cy="144016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(Ι)</a:t>
            </a:r>
          </a:p>
          <a:p>
            <a:pPr algn="ctr"/>
            <a:r>
              <a:rPr lang="el-GR" dirty="0">
                <a:solidFill>
                  <a:schemeClr val="bg1"/>
                </a:solidFill>
              </a:rPr>
              <a:t>Τορίνο-Μπάρι</a:t>
            </a:r>
          </a:p>
        </p:txBody>
      </p:sp>
      <p:sp>
        <p:nvSpPr>
          <p:cNvPr id="26" name="TextBox 25"/>
          <p:cNvSpPr txBox="1"/>
          <p:nvPr/>
        </p:nvSpPr>
        <p:spPr>
          <a:xfrm>
            <a:off x="3095835" y="2236222"/>
            <a:ext cx="2323760" cy="369332"/>
          </a:xfrm>
          <a:prstGeom prst="rect">
            <a:avLst/>
          </a:prstGeom>
          <a:noFill/>
        </p:spPr>
        <p:txBody>
          <a:bodyPr wrap="square" rtlCol="0">
            <a:spAutoFit/>
          </a:bodyPr>
          <a:lstStyle/>
          <a:p>
            <a:pPr algn="ctr"/>
            <a:r>
              <a:rPr lang="el-GR" dirty="0">
                <a:solidFill>
                  <a:schemeClr val="bg1"/>
                </a:solidFill>
              </a:rPr>
              <a:t>(διεθνές δρομολόγιο)</a:t>
            </a:r>
          </a:p>
        </p:txBody>
      </p:sp>
      <p:cxnSp>
        <p:nvCxnSpPr>
          <p:cNvPr id="21" name="Ευθεία γραμμή σύνδεσης 20"/>
          <p:cNvCxnSpPr/>
          <p:nvPr/>
        </p:nvCxnSpPr>
        <p:spPr>
          <a:xfrm>
            <a:off x="5308523" y="4317684"/>
            <a:ext cx="0" cy="2492896"/>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940152" y="4301111"/>
            <a:ext cx="2448272" cy="738664"/>
          </a:xfrm>
          <a:prstGeom prst="rect">
            <a:avLst/>
          </a:prstGeom>
          <a:noFill/>
        </p:spPr>
        <p:txBody>
          <a:bodyPr wrap="square" rtlCol="0">
            <a:spAutoFit/>
          </a:bodyPr>
          <a:lstStyle/>
          <a:p>
            <a:pPr marL="285750" indent="-285750">
              <a:buFont typeface="Arial" panose="020B0604020202020204" pitchFamily="34" charset="0"/>
              <a:buChar char="•"/>
            </a:pPr>
            <a:r>
              <a:rPr lang="el-GR" sz="1400" dirty="0"/>
              <a:t>Άφορτο</a:t>
            </a:r>
          </a:p>
          <a:p>
            <a:pPr marL="285750" indent="-285750">
              <a:buFont typeface="Arial" panose="020B0604020202020204" pitchFamily="34" charset="0"/>
              <a:buChar char="•"/>
            </a:pPr>
            <a:r>
              <a:rPr lang="el-GR" sz="1400" dirty="0"/>
              <a:t>Εντός 3 ημερών</a:t>
            </a:r>
          </a:p>
          <a:p>
            <a:pPr marL="285750" indent="-285750">
              <a:buFont typeface="Arial" panose="020B0604020202020204" pitchFamily="34" charset="0"/>
              <a:buChar char="•"/>
            </a:pPr>
            <a:r>
              <a:rPr lang="el-GR" sz="1400" dirty="0"/>
              <a:t>1 </a:t>
            </a:r>
            <a:r>
              <a:rPr lang="el-GR" sz="1400" dirty="0" err="1"/>
              <a:t>ενδομεταφορά</a:t>
            </a:r>
            <a:endParaRPr lang="el-GR" sz="1400" dirty="0"/>
          </a:p>
        </p:txBody>
      </p:sp>
      <p:sp>
        <p:nvSpPr>
          <p:cNvPr id="2" name="Έλλειψη 17">
            <a:extLst>
              <a:ext uri="{FF2B5EF4-FFF2-40B4-BE49-F238E27FC236}">
                <a16:creationId xmlns:a16="http://schemas.microsoft.com/office/drawing/2014/main" id="{89782B6A-93B9-2113-4FEF-89EA45C52794}"/>
              </a:ext>
            </a:extLst>
          </p:cNvPr>
          <p:cNvSpPr/>
          <p:nvPr/>
        </p:nvSpPr>
        <p:spPr>
          <a:xfrm>
            <a:off x="2937540" y="5201258"/>
            <a:ext cx="2232248" cy="144016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(Ι)</a:t>
            </a:r>
          </a:p>
          <a:p>
            <a:pPr algn="ctr"/>
            <a:r>
              <a:rPr lang="el-GR" dirty="0">
                <a:solidFill>
                  <a:schemeClr val="bg1"/>
                </a:solidFill>
              </a:rPr>
              <a:t>Μπολόνια-Μπάρι</a:t>
            </a:r>
          </a:p>
        </p:txBody>
      </p:sp>
    </p:spTree>
    <p:extLst>
      <p:ext uri="{BB962C8B-B14F-4D97-AF65-F5344CB8AC3E}">
        <p14:creationId xmlns:p14="http://schemas.microsoft.com/office/powerpoint/2010/main" val="33923289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6C23C-84B6-0035-B184-E255A6A93CF2}"/>
            </a:ext>
          </a:extLst>
        </p:cNvPr>
        <p:cNvGrpSpPr/>
        <p:nvPr/>
      </p:nvGrpSpPr>
      <p:grpSpPr>
        <a:xfrm>
          <a:off x="0" y="0"/>
          <a:ext cx="0" cy="0"/>
          <a:chOff x="0" y="0"/>
          <a:chExt cx="0" cy="0"/>
        </a:xfrm>
      </p:grpSpPr>
      <p:sp>
        <p:nvSpPr>
          <p:cNvPr id="4" name="Έλλειψη 3">
            <a:extLst>
              <a:ext uri="{FF2B5EF4-FFF2-40B4-BE49-F238E27FC236}">
                <a16:creationId xmlns:a16="http://schemas.microsoft.com/office/drawing/2014/main" id="{9D3A5618-D7C7-344D-24B8-2C8E708D4D33}"/>
              </a:ext>
            </a:extLst>
          </p:cNvPr>
          <p:cNvSpPr/>
          <p:nvPr/>
        </p:nvSpPr>
        <p:spPr>
          <a:xfrm>
            <a:off x="198179" y="328970"/>
            <a:ext cx="2160240" cy="280831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Κράτος-μέλος της (ΕΕ) ή τρίτη χώρα</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πχ.Αυστρία</a:t>
            </a:r>
            <a:endPar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5" name="Έλλειψη 4">
            <a:extLst>
              <a:ext uri="{FF2B5EF4-FFF2-40B4-BE49-F238E27FC236}">
                <a16:creationId xmlns:a16="http://schemas.microsoft.com/office/drawing/2014/main" id="{CD3857F2-C126-C9B0-FC06-9281489A1DC4}"/>
              </a:ext>
            </a:extLst>
          </p:cNvPr>
          <p:cNvSpPr/>
          <p:nvPr/>
        </p:nvSpPr>
        <p:spPr>
          <a:xfrm>
            <a:off x="6732240" y="376409"/>
            <a:ext cx="2232248" cy="271343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Κράτος-μέλος της (ΕΕ)</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πχ.Ιταλία</a:t>
            </a:r>
            <a:endPar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6" name="Δεξιό βέλος 5">
            <a:extLst>
              <a:ext uri="{FF2B5EF4-FFF2-40B4-BE49-F238E27FC236}">
                <a16:creationId xmlns:a16="http://schemas.microsoft.com/office/drawing/2014/main" id="{1A7CA5BE-3B13-16BA-3CB7-B091EB527E19}"/>
              </a:ext>
            </a:extLst>
          </p:cNvPr>
          <p:cNvSpPr/>
          <p:nvPr/>
        </p:nvSpPr>
        <p:spPr>
          <a:xfrm>
            <a:off x="2578392" y="797022"/>
            <a:ext cx="4059223" cy="187220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Όχημα εταιρείας εγκατεστημένης στην (ΕΕ),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κατόχου κοινοτικής αδείας (</a:t>
            </a:r>
            <a:r>
              <a:rPr kumimoji="0" lang="el-GR"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πχ.Γερμανία</a:t>
            </a:r>
            <a:r>
              <a:rPr kumimoji="0" lang="el-GR"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t>
            </a:r>
          </a:p>
        </p:txBody>
      </p:sp>
      <p:pic>
        <p:nvPicPr>
          <p:cNvPr id="1026" name="Picture 2">
            <a:extLst>
              <a:ext uri="{FF2B5EF4-FFF2-40B4-BE49-F238E27FC236}">
                <a16:creationId xmlns:a16="http://schemas.microsoft.com/office/drawing/2014/main" id="{CA56EFC9-4ABD-5230-ECC2-629A1D00A2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3229" y="129766"/>
            <a:ext cx="1614555" cy="1053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Ευθεία γραμμή σύνδεσης 9">
            <a:extLst>
              <a:ext uri="{FF2B5EF4-FFF2-40B4-BE49-F238E27FC236}">
                <a16:creationId xmlns:a16="http://schemas.microsoft.com/office/drawing/2014/main" id="{0910EA4F-8209-B914-E7F2-FBFB1CB3FBE8}"/>
              </a:ext>
            </a:extLst>
          </p:cNvPr>
          <p:cNvCxnSpPr/>
          <p:nvPr/>
        </p:nvCxnSpPr>
        <p:spPr>
          <a:xfrm>
            <a:off x="336914"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8703074A-871C-36B7-B666-CB56160F46ED}"/>
              </a:ext>
            </a:extLst>
          </p:cNvPr>
          <p:cNvCxnSpPr/>
          <p:nvPr/>
        </p:nvCxnSpPr>
        <p:spPr>
          <a:xfrm>
            <a:off x="8833858" y="3137282"/>
            <a:ext cx="0" cy="367329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8" name="Έλλειψη 17">
            <a:extLst>
              <a:ext uri="{FF2B5EF4-FFF2-40B4-BE49-F238E27FC236}">
                <a16:creationId xmlns:a16="http://schemas.microsoft.com/office/drawing/2014/main" id="{59C06FB5-38DE-4B56-F584-A0354FC6B009}"/>
              </a:ext>
            </a:extLst>
          </p:cNvPr>
          <p:cNvSpPr/>
          <p:nvPr/>
        </p:nvSpPr>
        <p:spPr>
          <a:xfrm>
            <a:off x="6444208" y="5310054"/>
            <a:ext cx="2232248" cy="1440160"/>
          </a:xfrm>
          <a:prstGeom prst="ellipse">
            <a:avLst/>
          </a:prstGeom>
          <a:solidFill>
            <a:srgbClr val="A04D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t>
            </a:r>
            <a:r>
              <a:rPr lang="en-US" dirty="0">
                <a:solidFill>
                  <a:prstClr val="black"/>
                </a:solidFill>
                <a:latin typeface="Book Antiqua"/>
              </a:rPr>
              <a:t>RO</a:t>
            </a:r>
            <a:r>
              <a:rPr kumimoji="0" lang="en-US" sz="1800" b="0" i="0" u="none" strike="noStrike" kern="1200" cap="none" spc="0" normalizeH="0" baseline="0" noProof="0" dirty="0">
                <a:ln>
                  <a:noFill/>
                </a:ln>
                <a:solidFill>
                  <a:prstClr val="black"/>
                </a:solidFill>
                <a:effectLst/>
                <a:uLnTx/>
                <a:uFillTx/>
                <a:latin typeface="Book Antiqua"/>
                <a:ea typeface="+mn-ea"/>
                <a:cs typeface="+mn-cs"/>
              </a:rPr>
              <a:t>)</a:t>
            </a:r>
            <a:endPar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err="1">
                <a:solidFill>
                  <a:prstClr val="black"/>
                </a:solidFill>
                <a:latin typeface="Times New Roman" panose="02020603050405020304" pitchFamily="18" charset="0"/>
              </a:rPr>
              <a:t>Κραϊόβα</a:t>
            </a:r>
            <a:r>
              <a:rPr lang="el-GR" dirty="0">
                <a:solidFill>
                  <a:prstClr val="black"/>
                </a:solidFill>
                <a:latin typeface="Times New Roman" panose="02020603050405020304" pitchFamily="18" charset="0"/>
              </a:rPr>
              <a:t>-Βουκουρέστι</a:t>
            </a:r>
            <a:endPar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26" name="TextBox 25">
            <a:extLst>
              <a:ext uri="{FF2B5EF4-FFF2-40B4-BE49-F238E27FC236}">
                <a16:creationId xmlns:a16="http://schemas.microsoft.com/office/drawing/2014/main" id="{77200345-3090-BCEB-D6AA-91E567EF4A54}"/>
              </a:ext>
            </a:extLst>
          </p:cNvPr>
          <p:cNvSpPr txBox="1"/>
          <p:nvPr/>
        </p:nvSpPr>
        <p:spPr>
          <a:xfrm>
            <a:off x="3095835" y="2236222"/>
            <a:ext cx="23237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(διεθνές δρομολόγιο)</a:t>
            </a:r>
          </a:p>
        </p:txBody>
      </p:sp>
      <p:sp>
        <p:nvSpPr>
          <p:cNvPr id="21" name="Δεξιό βέλος 20">
            <a:extLst>
              <a:ext uri="{FF2B5EF4-FFF2-40B4-BE49-F238E27FC236}">
                <a16:creationId xmlns:a16="http://schemas.microsoft.com/office/drawing/2014/main" id="{7A0D7594-809D-2D54-EEE1-6CD7BB3FE688}"/>
              </a:ext>
            </a:extLst>
          </p:cNvPr>
          <p:cNvSpPr/>
          <p:nvPr/>
        </p:nvSpPr>
        <p:spPr>
          <a:xfrm>
            <a:off x="507519" y="3150096"/>
            <a:ext cx="8136904" cy="182383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9263" marR="0" lvl="0" indent="-3619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Εντός 7 ημερών από την τελευταία εκφόρτωση στο κράτος μέλος υποδοχής</a:t>
            </a:r>
          </a:p>
          <a:p>
            <a:pPr marL="449263" marR="0" lvl="0" indent="-3619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Ορισμένες ή όλες από τις 3 </a:t>
            </a:r>
            <a:r>
              <a:rPr kumimoji="0" lang="el-GR" sz="16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mn-cs"/>
              </a:rPr>
              <a:t>ενδομεταφορές</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 σε οποιοδήποτε κράτος-μέλος</a:t>
            </a:r>
          </a:p>
          <a:p>
            <a:pPr marL="449263" marR="0" lvl="0" indent="-3619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Μία </a:t>
            </a:r>
            <a:r>
              <a:rPr kumimoji="0" lang="el-GR" sz="16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mn-cs"/>
              </a:rPr>
              <a:t>ενδομεταφορά</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 ανά κράτος-μέλος</a:t>
            </a:r>
          </a:p>
          <a:p>
            <a:pPr marL="449263" marR="0" lvl="0" indent="-3619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Εντός</a:t>
            </a:r>
            <a:r>
              <a:rPr kumimoji="0" lang="el-GR" sz="1600" b="0" i="0" u="none" strike="noStrike" kern="1200" cap="none" spc="-109"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50" normalizeH="0" baseline="0" noProof="0" dirty="0">
                <a:ln>
                  <a:noFill/>
                </a:ln>
                <a:solidFill>
                  <a:prstClr val="white"/>
                </a:solidFill>
                <a:effectLst/>
                <a:uLnTx/>
                <a:uFillTx/>
                <a:latin typeface="Times New Roman" panose="02020603050405020304" pitchFamily="18" charset="0"/>
                <a:ea typeface="+mn-ea"/>
                <a:cs typeface="JJGKUJ+Times-Roman"/>
              </a:rPr>
              <a:t>3</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ημέρου</a:t>
            </a:r>
            <a:r>
              <a:rPr kumimoji="0" lang="el-GR" sz="1600" b="0" i="0" u="none" strike="noStrike" kern="1200" cap="none" spc="-105"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από</a:t>
            </a:r>
            <a:r>
              <a:rPr kumimoji="0" lang="el-GR" sz="1600" b="0" i="0" u="none" strike="noStrike" kern="1200" cap="none" spc="-112"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την</a:t>
            </a:r>
            <a:r>
              <a:rPr kumimoji="0" lang="el-GR" sz="1600" b="0" i="0" u="none" strike="noStrike" kern="1200" cap="none" spc="-117"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είσοδο</a:t>
            </a:r>
            <a:r>
              <a:rPr kumimoji="0" lang="el-GR" sz="1600" b="0" i="0" u="none" strike="noStrike" kern="1200" cap="none" spc="-120"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άνευ</a:t>
            </a:r>
            <a:r>
              <a:rPr kumimoji="0" lang="el-GR" sz="1600" b="0" i="0" u="none" strike="noStrike" kern="1200" cap="none" spc="-100"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φορτίου</a:t>
            </a:r>
            <a:r>
              <a:rPr kumimoji="0" lang="el-GR" sz="1600" b="0" i="0" u="none" strike="noStrike" kern="1200" cap="none" spc="-177"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στο</a:t>
            </a:r>
            <a:r>
              <a:rPr kumimoji="0" lang="el-GR" sz="1600" b="0" i="0" u="none" strike="noStrike" kern="1200" cap="none" spc="-109"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12" normalizeH="0" baseline="0" noProof="0" dirty="0">
                <a:ln>
                  <a:noFill/>
                </a:ln>
                <a:solidFill>
                  <a:prstClr val="white"/>
                </a:solidFill>
                <a:effectLst/>
                <a:uLnTx/>
                <a:uFillTx/>
                <a:latin typeface="Times New Roman" panose="02020603050405020304" pitchFamily="18" charset="0"/>
                <a:ea typeface="+mn-ea"/>
                <a:cs typeface="TFSRVM+TimesNewRoman"/>
              </a:rPr>
              <a:t>έδαφος</a:t>
            </a:r>
            <a:r>
              <a:rPr kumimoji="0" lang="el-GR" sz="1600" b="0" i="0" u="none" strike="noStrike" kern="1200" cap="none" spc="-121"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12" normalizeH="0" baseline="0" noProof="0" dirty="0">
                <a:ln>
                  <a:noFill/>
                </a:ln>
                <a:solidFill>
                  <a:prstClr val="white"/>
                </a:solidFill>
                <a:effectLst/>
                <a:uLnTx/>
                <a:uFillTx/>
                <a:latin typeface="Times New Roman" panose="02020603050405020304" pitchFamily="18" charset="0"/>
                <a:ea typeface="+mn-ea"/>
                <a:cs typeface="TFSRVM+TimesNewRoman"/>
              </a:rPr>
              <a:t>του</a:t>
            </a:r>
            <a:r>
              <a:rPr kumimoji="0" lang="el-GR" sz="1600" b="0" i="0" u="none" strike="noStrike" kern="1200" cap="none" spc="-175"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κράτους</a:t>
            </a:r>
            <a:r>
              <a:rPr kumimoji="0" lang="el-GR" sz="1600" b="0" i="0" u="none" strike="noStrike" kern="1200" cap="none" spc="-33" normalizeH="0" baseline="0" noProof="0" dirty="0">
                <a:ln>
                  <a:noFill/>
                </a:ln>
                <a:solidFill>
                  <a:prstClr val="white"/>
                </a:solidFill>
                <a:effectLst/>
                <a:uLnTx/>
                <a:uFillTx/>
                <a:latin typeface="Times New Roman" panose="02020603050405020304" pitchFamily="18" charset="0"/>
                <a:ea typeface="+mn-ea"/>
                <a:cs typeface="JJGKUJ+Times-Roman"/>
              </a:rPr>
              <a:t>-</a:t>
            </a:r>
            <a:r>
              <a:rPr kumimoji="0" lang="el-GR" sz="1600" b="0" i="0" u="none" strike="noStrike" kern="1200" cap="none" spc="-30" normalizeH="0" baseline="0" noProof="0" dirty="0">
                <a:ln>
                  <a:noFill/>
                </a:ln>
                <a:solidFill>
                  <a:prstClr val="white"/>
                </a:solidFill>
                <a:effectLst/>
                <a:uLnTx/>
                <a:uFillTx/>
                <a:latin typeface="Times New Roman" panose="02020603050405020304" pitchFamily="18" charset="0"/>
                <a:ea typeface="+mn-ea"/>
                <a:cs typeface="TFSRVM+TimesNewRoman"/>
              </a:rPr>
              <a:t>μέλους</a:t>
            </a:r>
            <a:r>
              <a:rPr kumimoji="0" lang="el-GR" sz="1600" b="0" i="0" u="none" strike="noStrike" kern="1200" cap="none" spc="-85" normalizeH="0" baseline="0" noProof="0" dirty="0">
                <a:ln>
                  <a:noFill/>
                </a:ln>
                <a:solidFill>
                  <a:prstClr val="white"/>
                </a:solidFill>
                <a:effectLst/>
                <a:uLnTx/>
                <a:uFillTx/>
                <a:latin typeface="Times New Roman" panose="02020603050405020304" pitchFamily="18" charset="0"/>
                <a:ea typeface="+mn-ea"/>
                <a:cs typeface="TFSRVM+TimesNewRoman"/>
              </a:rPr>
              <a:t> </a:t>
            </a:r>
            <a:r>
              <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FSRVM+TimesNewRoman"/>
              </a:rPr>
              <a:t>διέλευσης</a:t>
            </a:r>
            <a:endParaRPr kumimoji="0" lang="el-GR"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p:txBody>
      </p:sp>
      <p:sp>
        <p:nvSpPr>
          <p:cNvPr id="22" name="Έλλειψη 21">
            <a:extLst>
              <a:ext uri="{FF2B5EF4-FFF2-40B4-BE49-F238E27FC236}">
                <a16:creationId xmlns:a16="http://schemas.microsoft.com/office/drawing/2014/main" id="{4C1C05D1-B649-1373-DEDC-AF9B915655FE}"/>
              </a:ext>
            </a:extLst>
          </p:cNvPr>
          <p:cNvSpPr/>
          <p:nvPr/>
        </p:nvSpPr>
        <p:spPr>
          <a:xfrm>
            <a:off x="596513" y="5319792"/>
            <a:ext cx="2232248" cy="144016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rPr>
              <a:t>(</a:t>
            </a:r>
            <a:r>
              <a:rPr kumimoji="0" lang="en-US"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rPr>
              <a:t>GR</a:t>
            </a:r>
            <a:r>
              <a:rPr kumimoji="0" lang="el-GR"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rPr>
              <a:t>Πάτρα-Θεσσαλονίκη</a:t>
            </a:r>
          </a:p>
        </p:txBody>
      </p:sp>
      <p:sp>
        <p:nvSpPr>
          <p:cNvPr id="23" name="Έλλειψη 22">
            <a:extLst>
              <a:ext uri="{FF2B5EF4-FFF2-40B4-BE49-F238E27FC236}">
                <a16:creationId xmlns:a16="http://schemas.microsoft.com/office/drawing/2014/main" id="{D00F398A-1478-26DB-EB34-363147B2231F}"/>
              </a:ext>
            </a:extLst>
          </p:cNvPr>
          <p:cNvSpPr/>
          <p:nvPr/>
        </p:nvSpPr>
        <p:spPr>
          <a:xfrm>
            <a:off x="3487919" y="5319792"/>
            <a:ext cx="2176104" cy="144016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a:t>
            </a:r>
            <a:r>
              <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B</a:t>
            </a:r>
            <a:r>
              <a:rPr kumimoji="0" lang="en-US" sz="1800" b="0" i="0" u="none" strike="noStrike" kern="1200" cap="none" spc="0" normalizeH="0" baseline="0" noProof="0" dirty="0">
                <a:ln>
                  <a:noFill/>
                </a:ln>
                <a:solidFill>
                  <a:prstClr val="white"/>
                </a:solidFill>
                <a:effectLst/>
                <a:uLnTx/>
                <a:uFillTx/>
                <a:latin typeface="Book Antiqua"/>
                <a:ea typeface="+mn-ea"/>
                <a:cs typeface="+mn-cs"/>
              </a:rPr>
              <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mn-cs"/>
              </a:rPr>
              <a:t>Σαντάνσκι</a:t>
            </a:r>
            <a:r>
              <a:rPr kumimoji="0" lang="el-G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-Σόφια</a:t>
            </a:r>
          </a:p>
        </p:txBody>
      </p:sp>
      <p:cxnSp>
        <p:nvCxnSpPr>
          <p:cNvPr id="24" name="Ευθεία γραμμή σύνδεσης 23">
            <a:extLst>
              <a:ext uri="{FF2B5EF4-FFF2-40B4-BE49-F238E27FC236}">
                <a16:creationId xmlns:a16="http://schemas.microsoft.com/office/drawing/2014/main" id="{82096324-ACF9-48B0-5700-23A1070327E9}"/>
              </a:ext>
            </a:extLst>
          </p:cNvPr>
          <p:cNvCxnSpPr/>
          <p:nvPr/>
        </p:nvCxnSpPr>
        <p:spPr>
          <a:xfrm>
            <a:off x="3095835" y="4581128"/>
            <a:ext cx="0" cy="2276872"/>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 name="Ευθεία γραμμή σύνδεσης 27">
            <a:extLst>
              <a:ext uri="{FF2B5EF4-FFF2-40B4-BE49-F238E27FC236}">
                <a16:creationId xmlns:a16="http://schemas.microsoft.com/office/drawing/2014/main" id="{57A1823D-4122-464A-60BF-FB28ED4D3A99}"/>
              </a:ext>
            </a:extLst>
          </p:cNvPr>
          <p:cNvCxnSpPr/>
          <p:nvPr/>
        </p:nvCxnSpPr>
        <p:spPr>
          <a:xfrm>
            <a:off x="6084168" y="4581128"/>
            <a:ext cx="0" cy="2276872"/>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50C8F919-D198-075B-7599-C1C75FF8A3AD}"/>
              </a:ext>
            </a:extLst>
          </p:cNvPr>
          <p:cNvSpPr txBox="1"/>
          <p:nvPr/>
        </p:nvSpPr>
        <p:spPr>
          <a:xfrm>
            <a:off x="3383867" y="4581128"/>
            <a:ext cx="2448272"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Άφορτο</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Εντός 3 ημερών</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1 </a:t>
            </a:r>
            <a:r>
              <a:rPr kumimoji="0" lang="el-GR" sz="1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mn-cs"/>
              </a:rPr>
              <a:t>ενδομεταφορά</a:t>
            </a:r>
            <a:endPar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p:txBody>
      </p:sp>
      <p:sp>
        <p:nvSpPr>
          <p:cNvPr id="30" name="TextBox 29">
            <a:extLst>
              <a:ext uri="{FF2B5EF4-FFF2-40B4-BE49-F238E27FC236}">
                <a16:creationId xmlns:a16="http://schemas.microsoft.com/office/drawing/2014/main" id="{8C3055DC-7FF6-C80A-9DDB-E1C32B2B0E5C}"/>
              </a:ext>
            </a:extLst>
          </p:cNvPr>
          <p:cNvSpPr txBox="1"/>
          <p:nvPr/>
        </p:nvSpPr>
        <p:spPr>
          <a:xfrm>
            <a:off x="6258179" y="4604599"/>
            <a:ext cx="2448272"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Άφορτο</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Εντός 3 ημερών</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1 </a:t>
            </a:r>
            <a:r>
              <a:rPr kumimoji="0" lang="el-GR" sz="1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mn-cs"/>
              </a:rPr>
              <a:t>ενδομεταφορά</a:t>
            </a:r>
            <a:endPar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p:txBody>
      </p:sp>
      <p:sp>
        <p:nvSpPr>
          <p:cNvPr id="2" name="TextBox 1">
            <a:extLst>
              <a:ext uri="{FF2B5EF4-FFF2-40B4-BE49-F238E27FC236}">
                <a16:creationId xmlns:a16="http://schemas.microsoft.com/office/drawing/2014/main" id="{F9E66D06-E593-AEB4-D310-8E9BA0D2DDEC}"/>
              </a:ext>
            </a:extLst>
          </p:cNvPr>
          <p:cNvSpPr txBox="1"/>
          <p:nvPr/>
        </p:nvSpPr>
        <p:spPr>
          <a:xfrm>
            <a:off x="816572" y="4604599"/>
            <a:ext cx="2448272"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Άφορτο</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Εντός 3 ημερών</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1 </a:t>
            </a:r>
            <a:r>
              <a:rPr kumimoji="0" lang="el-GR" sz="1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mn-cs"/>
              </a:rPr>
              <a:t>ενδομεταφορά</a:t>
            </a:r>
            <a:endParaRPr kumimoji="0" lang="el-GR"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1022425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2059700" y="91227"/>
            <a:ext cx="5177187" cy="872444"/>
          </a:xfrm>
          <a:prstGeom prst="rect">
            <a:avLst/>
          </a:prstGeom>
        </p:spPr>
        <p:txBody>
          <a:bodyPr vert="horz" wrap="square" lIns="0" tIns="0" rIns="0" bIns="0" rtlCol="0">
            <a:spAutoFit/>
          </a:bodyPr>
          <a:lstStyle/>
          <a:p>
            <a:pPr marL="219315" marR="0">
              <a:lnSpc>
                <a:spcPts val="4407"/>
              </a:lnSpc>
              <a:spcBef>
                <a:spcPts val="0"/>
              </a:spcBef>
              <a:spcAft>
                <a:spcPts val="0"/>
              </a:spcAft>
            </a:pPr>
            <a:r>
              <a:rPr sz="4000" spc="-87" dirty="0">
                <a:solidFill>
                  <a:srgbClr val="000000"/>
                </a:solidFill>
                <a:latin typeface="NBOCUP+TimesNewRoman,Bold"/>
                <a:cs typeface="NBOCUP+TimesNewRoman,Bold"/>
              </a:rPr>
              <a:t>ΕΝΔΟΜΕΤΑΦΟΡΕΣ</a:t>
            </a:r>
          </a:p>
          <a:p>
            <a:pPr marL="0" marR="0">
              <a:lnSpc>
                <a:spcPts val="1996"/>
              </a:lnSpc>
              <a:spcBef>
                <a:spcPts val="162"/>
              </a:spcBef>
              <a:spcAft>
                <a:spcPts val="0"/>
              </a:spcAft>
            </a:pPr>
            <a:r>
              <a:rPr sz="1800" dirty="0">
                <a:solidFill>
                  <a:srgbClr val="000000"/>
                </a:solidFill>
                <a:latin typeface="JJGKUJ+Times-Roman"/>
                <a:cs typeface="JJGKUJ+Times-Roman"/>
              </a:rPr>
              <a:t>[</a:t>
            </a:r>
            <a:r>
              <a:rPr sz="1800" spc="28" dirty="0">
                <a:solidFill>
                  <a:srgbClr val="000000"/>
                </a:solidFill>
                <a:latin typeface="BFTJPU+TimesNewRoman,Italic"/>
                <a:cs typeface="BFTJPU+TimesNewRoman,Italic"/>
              </a:rPr>
              <a:t>άρθρο</a:t>
            </a:r>
            <a:r>
              <a:rPr sz="1800" spc="-175"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8</a:t>
            </a:r>
            <a:r>
              <a:rPr sz="1800" spc="453"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Κανονισμού</a:t>
            </a:r>
            <a:r>
              <a:rPr sz="1800" spc="-80"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(ΕΚ)1072/2009</a:t>
            </a:r>
            <a:r>
              <a:rPr sz="1800" spc="446" dirty="0">
                <a:solidFill>
                  <a:srgbClr val="000000"/>
                </a:solidFill>
                <a:latin typeface="BFTJPU+TimesNewRoman,Italic"/>
                <a:cs typeface="BFTJPU+TimesNewRoman,Italic"/>
              </a:rPr>
              <a:t> </a:t>
            </a:r>
            <a:r>
              <a:rPr sz="1800" dirty="0">
                <a:solidFill>
                  <a:srgbClr val="000000"/>
                </a:solidFill>
                <a:latin typeface="BFTJPU+TimesNewRoman,Italic"/>
                <a:cs typeface="BFTJPU+TimesNewRoman,Italic"/>
              </a:rPr>
              <a:t>(Κεφάλαιο ΙΙΙ)</a:t>
            </a:r>
            <a:r>
              <a:rPr sz="1800" dirty="0">
                <a:solidFill>
                  <a:srgbClr val="000000"/>
                </a:solidFill>
                <a:latin typeface="JJGKUJ+Times-Roman"/>
                <a:cs typeface="JJGKUJ+Times-Roman"/>
              </a:rPr>
              <a:t>]</a:t>
            </a:r>
          </a:p>
        </p:txBody>
      </p:sp>
      <p:sp>
        <p:nvSpPr>
          <p:cNvPr id="4" name="object 4"/>
          <p:cNvSpPr txBox="1"/>
          <p:nvPr/>
        </p:nvSpPr>
        <p:spPr>
          <a:xfrm>
            <a:off x="3632851" y="961482"/>
            <a:ext cx="2040520" cy="429086"/>
          </a:xfrm>
          <a:prstGeom prst="rect">
            <a:avLst/>
          </a:prstGeom>
        </p:spPr>
        <p:txBody>
          <a:bodyPr vert="horz" wrap="square" lIns="0" tIns="0" rIns="0" bIns="0" rtlCol="0">
            <a:spAutoFit/>
          </a:bodyPr>
          <a:lstStyle/>
          <a:p>
            <a:pPr marL="0" marR="0">
              <a:lnSpc>
                <a:spcPts val="3078"/>
              </a:lnSpc>
              <a:spcBef>
                <a:spcPts val="0"/>
              </a:spcBef>
              <a:spcAft>
                <a:spcPts val="0"/>
              </a:spcAft>
            </a:pPr>
            <a:r>
              <a:rPr sz="2800" dirty="0">
                <a:solidFill>
                  <a:srgbClr val="000000"/>
                </a:solidFill>
                <a:latin typeface="NBOCUP+TimesNewRoman,Bold"/>
                <a:cs typeface="NBOCUP+TimesNewRoman,Bold"/>
              </a:rPr>
              <a:t>Γενική</a:t>
            </a:r>
            <a:r>
              <a:rPr sz="2800" spc="-37" dirty="0">
                <a:solidFill>
                  <a:srgbClr val="000000"/>
                </a:solidFill>
                <a:latin typeface="NBOCUP+TimesNewRoman,Bold"/>
                <a:cs typeface="NBOCUP+TimesNewRoman,Bold"/>
              </a:rPr>
              <a:t> </a:t>
            </a:r>
            <a:r>
              <a:rPr sz="2800" dirty="0">
                <a:solidFill>
                  <a:srgbClr val="000000"/>
                </a:solidFill>
                <a:latin typeface="NBOCUP+TimesNewRoman,Bold"/>
                <a:cs typeface="NBOCUP+TimesNewRoman,Bold"/>
              </a:rPr>
              <a:t>αρχή</a:t>
            </a:r>
          </a:p>
        </p:txBody>
      </p:sp>
      <p:sp>
        <p:nvSpPr>
          <p:cNvPr id="5" name="object 5"/>
          <p:cNvSpPr txBox="1"/>
          <p:nvPr/>
        </p:nvSpPr>
        <p:spPr>
          <a:xfrm>
            <a:off x="377034" y="1347021"/>
            <a:ext cx="2644614" cy="236027"/>
          </a:xfrm>
          <a:prstGeom prst="rect">
            <a:avLst/>
          </a:prstGeom>
        </p:spPr>
        <p:txBody>
          <a:bodyPr vert="horz" wrap="square" lIns="0" tIns="0" rIns="0" bIns="0" rtlCol="0">
            <a:spAutoFit/>
          </a:bodyPr>
          <a:lstStyle/>
          <a:p>
            <a:pPr marL="0" marR="0">
              <a:lnSpc>
                <a:spcPts val="1771"/>
              </a:lnSpc>
              <a:spcBef>
                <a:spcPts val="0"/>
              </a:spcBef>
              <a:spcAft>
                <a:spcPts val="0"/>
              </a:spcAft>
            </a:pPr>
            <a:r>
              <a:rPr b="1" u="sng" dirty="0">
                <a:solidFill>
                  <a:srgbClr val="000000"/>
                </a:solidFill>
                <a:cs typeface="NBOCUP+TimesNewRoman,Bold"/>
              </a:rPr>
              <a:t>Παράγραφος</a:t>
            </a:r>
            <a:r>
              <a:rPr b="1" u="sng" spc="-23" dirty="0">
                <a:solidFill>
                  <a:srgbClr val="000000"/>
                </a:solidFill>
                <a:cs typeface="NBOCUP+TimesNewRoman,Bold"/>
              </a:rPr>
              <a:t> </a:t>
            </a:r>
            <a:r>
              <a:rPr b="1" u="sng" spc="23" dirty="0">
                <a:solidFill>
                  <a:srgbClr val="000000"/>
                </a:solidFill>
                <a:cs typeface="EJHQOT+Times-Bold"/>
              </a:rPr>
              <a:t>2</a:t>
            </a:r>
            <a:r>
              <a:rPr b="1" u="sng" spc="10" dirty="0">
                <a:solidFill>
                  <a:srgbClr val="000000"/>
                </a:solidFill>
                <a:cs typeface="NBOCUP+TimesNewRoman,Bold"/>
              </a:rPr>
              <a:t>α</a:t>
            </a:r>
            <a:r>
              <a:rPr b="1" u="sng" dirty="0">
                <a:solidFill>
                  <a:srgbClr val="000000"/>
                </a:solidFill>
                <a:cs typeface="EJHQOT+Times-Bold"/>
              </a:rPr>
              <a:t>.</a:t>
            </a:r>
          </a:p>
        </p:txBody>
      </p:sp>
      <p:sp>
        <p:nvSpPr>
          <p:cNvPr id="6" name="object 6"/>
          <p:cNvSpPr txBox="1"/>
          <p:nvPr/>
        </p:nvSpPr>
        <p:spPr>
          <a:xfrm>
            <a:off x="340089" y="1583048"/>
            <a:ext cx="8616407" cy="2954655"/>
          </a:xfrm>
          <a:prstGeom prst="rect">
            <a:avLst/>
          </a:prstGeom>
        </p:spPr>
        <p:txBody>
          <a:bodyPr vert="horz" wrap="square" lIns="0" tIns="0" rIns="0" bIns="0" rtlCol="0">
            <a:spAutoFit/>
          </a:bodyPr>
          <a:lstStyle/>
          <a:p>
            <a:pPr marL="4" marR="0" algn="just">
              <a:spcBef>
                <a:spcPts val="0"/>
              </a:spcBef>
              <a:spcAft>
                <a:spcPts val="0"/>
              </a:spcAft>
            </a:pPr>
            <a:r>
              <a:rPr sz="2400" spc="-28" dirty="0">
                <a:solidFill>
                  <a:srgbClr val="000000"/>
                </a:solidFill>
                <a:cs typeface="TFSRVM+TimesNewRoman"/>
              </a:rPr>
              <a:t>Οι</a:t>
            </a:r>
            <a:r>
              <a:rPr sz="2400" spc="98" dirty="0">
                <a:solidFill>
                  <a:srgbClr val="000000"/>
                </a:solidFill>
                <a:cs typeface="TFSRVM+TimesNewRoman"/>
              </a:rPr>
              <a:t> </a:t>
            </a:r>
            <a:r>
              <a:rPr sz="2400" dirty="0">
                <a:solidFill>
                  <a:srgbClr val="000000"/>
                </a:solidFill>
                <a:cs typeface="TFSRVM+TimesNewRoman"/>
              </a:rPr>
              <a:t>μεταφορείς</a:t>
            </a:r>
            <a:r>
              <a:rPr sz="2400" spc="89" dirty="0">
                <a:solidFill>
                  <a:srgbClr val="000000"/>
                </a:solidFill>
                <a:cs typeface="TFSRVM+TimesNewRoman"/>
              </a:rPr>
              <a:t> </a:t>
            </a:r>
            <a:r>
              <a:rPr sz="2400" b="1" u="sng" spc="10" dirty="0">
                <a:solidFill>
                  <a:srgbClr val="000000"/>
                </a:solidFill>
                <a:cs typeface="TFSRVM+TimesNewRoman"/>
              </a:rPr>
              <a:t>ΔΕΝ</a:t>
            </a:r>
            <a:r>
              <a:rPr sz="2400" b="1" u="sng" spc="12" dirty="0">
                <a:solidFill>
                  <a:srgbClr val="000000"/>
                </a:solidFill>
                <a:cs typeface="TFSRVM+TimesNewRoman"/>
              </a:rPr>
              <a:t> </a:t>
            </a:r>
            <a:r>
              <a:rPr sz="2400" b="1" u="sng" dirty="0">
                <a:solidFill>
                  <a:srgbClr val="000000"/>
                </a:solidFill>
                <a:cs typeface="TFSRVM+TimesNewRoman"/>
              </a:rPr>
              <a:t>ΕΠΙΤΡΕΠΕ</a:t>
            </a:r>
            <a:r>
              <a:rPr sz="2400" b="1" u="sng" spc="-58" dirty="0">
                <a:solidFill>
                  <a:srgbClr val="000000"/>
                </a:solidFill>
                <a:cs typeface="TFSRVM+TimesNewRoman"/>
              </a:rPr>
              <a:t>ΤΑΙ</a:t>
            </a:r>
            <a:r>
              <a:rPr sz="2400" u="sng" spc="94" dirty="0">
                <a:solidFill>
                  <a:srgbClr val="000000"/>
                </a:solidFill>
                <a:cs typeface="TFSRVM+TimesNewRoman"/>
              </a:rPr>
              <a:t> </a:t>
            </a:r>
            <a:r>
              <a:rPr sz="2400" u="sng" spc="28" dirty="0">
                <a:solidFill>
                  <a:srgbClr val="000000"/>
                </a:solidFill>
                <a:cs typeface="TFSRVM+TimesNewRoman"/>
              </a:rPr>
              <a:t>να</a:t>
            </a:r>
            <a:r>
              <a:rPr sz="2400" u="sng" dirty="0">
                <a:solidFill>
                  <a:srgbClr val="000000"/>
                </a:solidFill>
                <a:cs typeface="TFSRVM+TimesNewRoman"/>
              </a:rPr>
              <a:t> εκτελούν</a:t>
            </a:r>
            <a:r>
              <a:rPr sz="2400" u="sng" spc="70" dirty="0">
                <a:solidFill>
                  <a:srgbClr val="000000"/>
                </a:solidFill>
                <a:cs typeface="TFSRVM+TimesNewRoman"/>
              </a:rPr>
              <a:t> </a:t>
            </a:r>
            <a:r>
              <a:rPr sz="2400" u="sng" dirty="0">
                <a:solidFill>
                  <a:srgbClr val="000000"/>
                </a:solidFill>
                <a:cs typeface="TFSRVM+TimesNewRoman"/>
              </a:rPr>
              <a:t>ενδομεταφορές</a:t>
            </a:r>
            <a:r>
              <a:rPr sz="2400" u="sng" spc="80" dirty="0">
                <a:solidFill>
                  <a:srgbClr val="000000"/>
                </a:solidFill>
                <a:cs typeface="TFSRVM+TimesNewRoman"/>
              </a:rPr>
              <a:t> </a:t>
            </a:r>
            <a:r>
              <a:rPr sz="2400" u="sng" spc="-30" dirty="0">
                <a:solidFill>
                  <a:srgbClr val="000000"/>
                </a:solidFill>
                <a:cs typeface="TFSRVM+TimesNewRoman"/>
              </a:rPr>
              <a:t>με</a:t>
            </a:r>
            <a:r>
              <a:rPr sz="2400" u="sng" spc="158" dirty="0">
                <a:solidFill>
                  <a:srgbClr val="000000"/>
                </a:solidFill>
                <a:cs typeface="TFSRVM+TimesNewRoman"/>
              </a:rPr>
              <a:t> </a:t>
            </a:r>
            <a:r>
              <a:rPr sz="2400" u="sng" spc="-40" dirty="0">
                <a:solidFill>
                  <a:srgbClr val="000000"/>
                </a:solidFill>
                <a:cs typeface="TFSRVM+TimesNewRoman"/>
              </a:rPr>
              <a:t>το</a:t>
            </a:r>
            <a:r>
              <a:rPr sz="2400" u="sng" spc="112" dirty="0">
                <a:solidFill>
                  <a:srgbClr val="000000"/>
                </a:solidFill>
                <a:cs typeface="TFSRVM+TimesNewRoman"/>
              </a:rPr>
              <a:t> </a:t>
            </a:r>
            <a:r>
              <a:rPr sz="2400" u="sng" spc="10" dirty="0">
                <a:solidFill>
                  <a:srgbClr val="000000"/>
                </a:solidFill>
                <a:cs typeface="TFSRVM+TimesNewRoman"/>
              </a:rPr>
              <a:t>ίδιο</a:t>
            </a:r>
            <a:r>
              <a:rPr sz="2400" u="sng" spc="75" dirty="0">
                <a:solidFill>
                  <a:srgbClr val="000000"/>
                </a:solidFill>
                <a:cs typeface="TFSRVM+TimesNewRoman"/>
              </a:rPr>
              <a:t> </a:t>
            </a:r>
            <a:r>
              <a:rPr sz="2400" u="sng" spc="-10" dirty="0">
                <a:solidFill>
                  <a:srgbClr val="000000"/>
                </a:solidFill>
                <a:cs typeface="TFSRVM+TimesNewRoman"/>
              </a:rPr>
              <a:t>όχημα</a:t>
            </a:r>
            <a:r>
              <a:rPr sz="2400" spc="115" dirty="0">
                <a:solidFill>
                  <a:srgbClr val="000000"/>
                </a:solidFill>
                <a:cs typeface="TFSRVM+TimesNewRoman"/>
              </a:rPr>
              <a:t> </a:t>
            </a:r>
            <a:r>
              <a:rPr sz="2400" dirty="0">
                <a:solidFill>
                  <a:srgbClr val="000000"/>
                </a:solidFill>
                <a:cs typeface="TFSRVM+TimesNewRoman"/>
              </a:rPr>
              <a:t>ή,</a:t>
            </a:r>
            <a:r>
              <a:rPr sz="2400" spc="109" dirty="0">
                <a:solidFill>
                  <a:srgbClr val="000000"/>
                </a:solidFill>
                <a:cs typeface="TFSRVM+TimesNewRoman"/>
              </a:rPr>
              <a:t> </a:t>
            </a:r>
            <a:r>
              <a:rPr sz="2400" spc="-10" dirty="0">
                <a:solidFill>
                  <a:srgbClr val="000000"/>
                </a:solidFill>
                <a:cs typeface="TFSRVM+TimesNewRoman"/>
              </a:rPr>
              <a:t>αν</a:t>
            </a:r>
            <a:r>
              <a:rPr sz="2400" spc="87" dirty="0">
                <a:solidFill>
                  <a:srgbClr val="000000"/>
                </a:solidFill>
                <a:cs typeface="TFSRVM+TimesNewRoman"/>
              </a:rPr>
              <a:t> </a:t>
            </a:r>
            <a:r>
              <a:rPr sz="2400" dirty="0">
                <a:solidFill>
                  <a:srgbClr val="000000"/>
                </a:solidFill>
                <a:cs typeface="TFSRVM+TimesNewRoman"/>
              </a:rPr>
              <a:t>πρόκειται</a:t>
            </a:r>
            <a:r>
              <a:rPr sz="2400" spc="62" dirty="0">
                <a:solidFill>
                  <a:srgbClr val="000000"/>
                </a:solidFill>
                <a:cs typeface="TFSRVM+TimesNewRoman"/>
              </a:rPr>
              <a:t> </a:t>
            </a:r>
            <a:r>
              <a:rPr sz="2400" dirty="0">
                <a:solidFill>
                  <a:srgbClr val="000000"/>
                </a:solidFill>
                <a:cs typeface="TFSRVM+TimesNewRoman"/>
              </a:rPr>
              <a:t>για</a:t>
            </a:r>
            <a:r>
              <a:rPr lang="el-GR" sz="2400" dirty="0">
                <a:solidFill>
                  <a:srgbClr val="000000"/>
                </a:solidFill>
                <a:cs typeface="TFSRVM+TimesNewRoman"/>
              </a:rPr>
              <a:t> </a:t>
            </a:r>
            <a:r>
              <a:rPr sz="2400" dirty="0" err="1">
                <a:solidFill>
                  <a:srgbClr val="000000"/>
                </a:solidFill>
                <a:cs typeface="TFSRVM+TimesNewRoman"/>
              </a:rPr>
              <a:t>συνδυ</a:t>
            </a:r>
            <a:r>
              <a:rPr sz="2400" dirty="0">
                <a:solidFill>
                  <a:srgbClr val="000000"/>
                </a:solidFill>
                <a:cs typeface="TFSRVM+TimesNewRoman"/>
              </a:rPr>
              <a:t>ασμούς</a:t>
            </a:r>
            <a:r>
              <a:rPr sz="2400" spc="92" dirty="0">
                <a:solidFill>
                  <a:srgbClr val="000000"/>
                </a:solidFill>
                <a:cs typeface="TFSRVM+TimesNewRoman"/>
              </a:rPr>
              <a:t> </a:t>
            </a:r>
            <a:r>
              <a:rPr sz="2400" dirty="0">
                <a:solidFill>
                  <a:srgbClr val="000000"/>
                </a:solidFill>
                <a:cs typeface="TFSRVM+TimesNewRoman"/>
              </a:rPr>
              <a:t>συζευγμένων</a:t>
            </a:r>
            <a:r>
              <a:rPr sz="2400" spc="75" dirty="0">
                <a:solidFill>
                  <a:srgbClr val="000000"/>
                </a:solidFill>
                <a:cs typeface="TFSRVM+TimesNewRoman"/>
              </a:rPr>
              <a:t> </a:t>
            </a:r>
            <a:r>
              <a:rPr sz="2400" dirty="0">
                <a:solidFill>
                  <a:srgbClr val="000000"/>
                </a:solidFill>
                <a:cs typeface="TFSRVM+TimesNewRoman"/>
              </a:rPr>
              <a:t>οχημάτων,</a:t>
            </a:r>
            <a:r>
              <a:rPr sz="2400" spc="93" dirty="0">
                <a:solidFill>
                  <a:srgbClr val="000000"/>
                </a:solidFill>
                <a:cs typeface="TFSRVM+TimesNewRoman"/>
              </a:rPr>
              <a:t> </a:t>
            </a:r>
            <a:r>
              <a:rPr sz="2400" spc="-30" dirty="0">
                <a:solidFill>
                  <a:srgbClr val="000000"/>
                </a:solidFill>
                <a:cs typeface="TFSRVM+TimesNewRoman"/>
              </a:rPr>
              <a:t>με</a:t>
            </a:r>
            <a:r>
              <a:rPr sz="2400" spc="159" dirty="0">
                <a:solidFill>
                  <a:srgbClr val="000000"/>
                </a:solidFill>
                <a:cs typeface="TFSRVM+TimesNewRoman"/>
              </a:rPr>
              <a:t> </a:t>
            </a:r>
            <a:r>
              <a:rPr sz="2400" spc="-40" dirty="0">
                <a:solidFill>
                  <a:srgbClr val="000000"/>
                </a:solidFill>
                <a:cs typeface="TFSRVM+TimesNewRoman"/>
              </a:rPr>
              <a:t>το</a:t>
            </a:r>
            <a:r>
              <a:rPr sz="2400" spc="112" dirty="0">
                <a:solidFill>
                  <a:srgbClr val="000000"/>
                </a:solidFill>
                <a:cs typeface="TFSRVM+TimesNewRoman"/>
              </a:rPr>
              <a:t> </a:t>
            </a:r>
            <a:r>
              <a:rPr sz="2400" dirty="0">
                <a:solidFill>
                  <a:srgbClr val="000000"/>
                </a:solidFill>
                <a:cs typeface="TFSRVM+TimesNewRoman"/>
              </a:rPr>
              <a:t>μηχανοκίνητο</a:t>
            </a:r>
            <a:r>
              <a:rPr sz="2400" spc="68" dirty="0">
                <a:solidFill>
                  <a:srgbClr val="000000"/>
                </a:solidFill>
                <a:cs typeface="TFSRVM+TimesNewRoman"/>
              </a:rPr>
              <a:t> </a:t>
            </a:r>
            <a:r>
              <a:rPr sz="2400" spc="-10" dirty="0">
                <a:solidFill>
                  <a:srgbClr val="000000"/>
                </a:solidFill>
                <a:cs typeface="TFSRVM+TimesNewRoman"/>
              </a:rPr>
              <a:t>όχημα</a:t>
            </a:r>
            <a:r>
              <a:rPr sz="2400" spc="119" dirty="0">
                <a:solidFill>
                  <a:srgbClr val="000000"/>
                </a:solidFill>
                <a:cs typeface="TFSRVM+TimesNewRoman"/>
              </a:rPr>
              <a:t> </a:t>
            </a:r>
            <a:r>
              <a:rPr sz="2400" dirty="0">
                <a:solidFill>
                  <a:srgbClr val="000000"/>
                </a:solidFill>
                <a:cs typeface="TFSRVM+TimesNewRoman"/>
              </a:rPr>
              <a:t>του</a:t>
            </a:r>
            <a:r>
              <a:rPr sz="2400" spc="11" dirty="0">
                <a:solidFill>
                  <a:srgbClr val="000000"/>
                </a:solidFill>
                <a:cs typeface="TFSRVM+TimesNewRoman"/>
              </a:rPr>
              <a:t> </a:t>
            </a:r>
            <a:r>
              <a:rPr sz="2400" spc="14" dirty="0">
                <a:solidFill>
                  <a:srgbClr val="000000"/>
                </a:solidFill>
                <a:cs typeface="TFSRVM+TimesNewRoman"/>
              </a:rPr>
              <a:t>ίδιου</a:t>
            </a:r>
            <a:r>
              <a:rPr sz="2400" dirty="0">
                <a:solidFill>
                  <a:srgbClr val="000000"/>
                </a:solidFill>
                <a:cs typeface="TFSRVM+TimesNewRoman"/>
              </a:rPr>
              <a:t> </a:t>
            </a:r>
            <a:r>
              <a:rPr sz="2400" spc="10" dirty="0">
                <a:solidFill>
                  <a:srgbClr val="000000"/>
                </a:solidFill>
                <a:cs typeface="TFSRVM+TimesNewRoman"/>
              </a:rPr>
              <a:t>οχήματος</a:t>
            </a:r>
            <a:r>
              <a:rPr sz="2400" spc="75" dirty="0">
                <a:solidFill>
                  <a:srgbClr val="000000"/>
                </a:solidFill>
                <a:cs typeface="TFSRVM+TimesNewRoman"/>
              </a:rPr>
              <a:t> </a:t>
            </a:r>
            <a:r>
              <a:rPr sz="2400" spc="-37" dirty="0">
                <a:solidFill>
                  <a:srgbClr val="000000"/>
                </a:solidFill>
                <a:cs typeface="TFSRVM+TimesNewRoman"/>
              </a:rPr>
              <a:t>στο</a:t>
            </a:r>
            <a:r>
              <a:rPr sz="2400" spc="109" dirty="0">
                <a:solidFill>
                  <a:srgbClr val="000000"/>
                </a:solidFill>
                <a:cs typeface="TFSRVM+TimesNewRoman"/>
              </a:rPr>
              <a:t> </a:t>
            </a:r>
            <a:r>
              <a:rPr sz="2400" spc="10" dirty="0">
                <a:solidFill>
                  <a:srgbClr val="000000"/>
                </a:solidFill>
                <a:cs typeface="TFSRVM+TimesNewRoman"/>
              </a:rPr>
              <a:t>ίδιο</a:t>
            </a:r>
            <a:r>
              <a:rPr sz="2400" spc="72" dirty="0">
                <a:solidFill>
                  <a:srgbClr val="000000"/>
                </a:solidFill>
                <a:cs typeface="TFSRVM+TimesNewRoman"/>
              </a:rPr>
              <a:t> </a:t>
            </a:r>
            <a:r>
              <a:rPr sz="2400" dirty="0">
                <a:solidFill>
                  <a:srgbClr val="000000"/>
                </a:solidFill>
                <a:cs typeface="TFSRVM+TimesNewRoman"/>
              </a:rPr>
              <a:t>κράτος</a:t>
            </a:r>
            <a:r>
              <a:rPr lang="el-GR" sz="2400" dirty="0">
                <a:solidFill>
                  <a:srgbClr val="000000"/>
                </a:solidFill>
                <a:cs typeface="TFSRVM+TimesNewRoman"/>
              </a:rPr>
              <a:t>-</a:t>
            </a:r>
            <a:r>
              <a:rPr sz="2400" dirty="0" err="1">
                <a:solidFill>
                  <a:srgbClr val="000000"/>
                </a:solidFill>
                <a:cs typeface="TFSRVM+TimesNewRoman"/>
              </a:rPr>
              <a:t>μέλος</a:t>
            </a:r>
            <a:r>
              <a:rPr sz="2400" spc="21" dirty="0">
                <a:solidFill>
                  <a:srgbClr val="000000"/>
                </a:solidFill>
                <a:cs typeface="TFSRVM+TimesNewRoman"/>
              </a:rPr>
              <a:t> </a:t>
            </a:r>
            <a:r>
              <a:rPr sz="2400" u="sng" dirty="0">
                <a:solidFill>
                  <a:srgbClr val="000000"/>
                </a:solidFill>
                <a:cs typeface="TFSRVM+TimesNewRoman"/>
              </a:rPr>
              <a:t>εντός</a:t>
            </a:r>
            <a:r>
              <a:rPr sz="2400" u="sng" spc="12" dirty="0">
                <a:solidFill>
                  <a:srgbClr val="000000"/>
                </a:solidFill>
                <a:cs typeface="TFSRVM+TimesNewRoman"/>
              </a:rPr>
              <a:t> </a:t>
            </a:r>
            <a:r>
              <a:rPr sz="2400" u="sng" spc="-23" dirty="0">
                <a:solidFill>
                  <a:srgbClr val="000000"/>
                </a:solidFill>
                <a:cs typeface="TFSRVM+TimesNewRoman"/>
              </a:rPr>
              <a:t>τεσσάρων</a:t>
            </a:r>
            <a:r>
              <a:rPr sz="2400" u="sng" spc="163" dirty="0">
                <a:solidFill>
                  <a:srgbClr val="000000"/>
                </a:solidFill>
                <a:cs typeface="TFSRVM+TimesNewRoman"/>
              </a:rPr>
              <a:t> </a:t>
            </a:r>
            <a:r>
              <a:rPr sz="2400" u="sng" spc="-17" dirty="0">
                <a:solidFill>
                  <a:srgbClr val="000000"/>
                </a:solidFill>
                <a:cs typeface="TFSRVM+TimesNewRoman"/>
              </a:rPr>
              <a:t>ημερών</a:t>
            </a:r>
            <a:r>
              <a:rPr sz="2400" u="sng" spc="165" dirty="0">
                <a:solidFill>
                  <a:srgbClr val="000000"/>
                </a:solidFill>
                <a:cs typeface="TFSRVM+TimesNewRoman"/>
              </a:rPr>
              <a:t> </a:t>
            </a:r>
            <a:r>
              <a:rPr sz="2400" u="sng" spc="-21" dirty="0">
                <a:solidFill>
                  <a:srgbClr val="000000"/>
                </a:solidFill>
                <a:cs typeface="TFSRVM+TimesNewRoman"/>
              </a:rPr>
              <a:t>μετά</a:t>
            </a:r>
            <a:r>
              <a:rPr sz="2400" u="sng" spc="52" dirty="0">
                <a:solidFill>
                  <a:srgbClr val="000000"/>
                </a:solidFill>
                <a:cs typeface="TFSRVM+TimesNewRoman"/>
              </a:rPr>
              <a:t> </a:t>
            </a:r>
            <a:r>
              <a:rPr sz="2400" u="sng" spc="-40" dirty="0">
                <a:solidFill>
                  <a:srgbClr val="000000"/>
                </a:solidFill>
                <a:cs typeface="TFSRVM+TimesNewRoman"/>
              </a:rPr>
              <a:t>το</a:t>
            </a:r>
            <a:r>
              <a:rPr sz="2400" u="sng" spc="115" dirty="0">
                <a:solidFill>
                  <a:srgbClr val="000000"/>
                </a:solidFill>
                <a:cs typeface="TFSRVM+TimesNewRoman"/>
              </a:rPr>
              <a:t> </a:t>
            </a:r>
            <a:r>
              <a:rPr sz="2400" u="sng" dirty="0">
                <a:solidFill>
                  <a:srgbClr val="000000"/>
                </a:solidFill>
                <a:cs typeface="TFSRVM+TimesNewRoman"/>
              </a:rPr>
              <a:t>πέρας</a:t>
            </a:r>
            <a:r>
              <a:rPr sz="2400" u="sng" spc="23" dirty="0">
                <a:solidFill>
                  <a:srgbClr val="000000"/>
                </a:solidFill>
                <a:cs typeface="TFSRVM+TimesNewRoman"/>
              </a:rPr>
              <a:t> </a:t>
            </a:r>
            <a:r>
              <a:rPr sz="2400" u="sng" spc="-25" dirty="0">
                <a:solidFill>
                  <a:srgbClr val="000000"/>
                </a:solidFill>
                <a:cs typeface="TFSRVM+TimesNewRoman"/>
              </a:rPr>
              <a:t>της</a:t>
            </a:r>
            <a:r>
              <a:rPr sz="2400" u="sng" spc="116" dirty="0">
                <a:solidFill>
                  <a:srgbClr val="000000"/>
                </a:solidFill>
                <a:cs typeface="TFSRVM+TimesNewRoman"/>
              </a:rPr>
              <a:t> </a:t>
            </a:r>
            <a:r>
              <a:rPr sz="2400" u="sng" dirty="0">
                <a:solidFill>
                  <a:srgbClr val="000000"/>
                </a:solidFill>
                <a:cs typeface="TFSRVM+TimesNewRoman"/>
              </a:rPr>
              <a:t>ενδομεταφοράς</a:t>
            </a:r>
            <a:r>
              <a:rPr sz="2400" u="sng" spc="89" dirty="0">
                <a:solidFill>
                  <a:srgbClr val="000000"/>
                </a:solidFill>
                <a:cs typeface="TFSRVM+TimesNewRoman"/>
              </a:rPr>
              <a:t> </a:t>
            </a:r>
            <a:r>
              <a:rPr sz="2400" u="sng" spc="-37" dirty="0">
                <a:solidFill>
                  <a:srgbClr val="000000"/>
                </a:solidFill>
                <a:cs typeface="TFSRVM+TimesNewRoman"/>
              </a:rPr>
              <a:t>στο</a:t>
            </a:r>
            <a:r>
              <a:rPr sz="2400" u="sng" spc="105" dirty="0">
                <a:solidFill>
                  <a:srgbClr val="000000"/>
                </a:solidFill>
                <a:cs typeface="TFSRVM+TimesNewRoman"/>
              </a:rPr>
              <a:t> </a:t>
            </a:r>
            <a:r>
              <a:rPr sz="2400" u="sng" dirty="0">
                <a:solidFill>
                  <a:srgbClr val="000000"/>
                </a:solidFill>
                <a:cs typeface="TFSRVM+TimesNewRoman"/>
              </a:rPr>
              <a:t>εν λόγω</a:t>
            </a:r>
            <a:r>
              <a:rPr sz="2400" u="sng" spc="52" dirty="0">
                <a:solidFill>
                  <a:srgbClr val="000000"/>
                </a:solidFill>
                <a:cs typeface="TFSRVM+TimesNewRoman"/>
              </a:rPr>
              <a:t> </a:t>
            </a:r>
            <a:r>
              <a:rPr sz="2400" u="sng" spc="-10" dirty="0">
                <a:solidFill>
                  <a:srgbClr val="000000"/>
                </a:solidFill>
                <a:cs typeface="TFSRVM+TimesNewRoman"/>
              </a:rPr>
              <a:t>κράτος</a:t>
            </a:r>
            <a:r>
              <a:rPr sz="2400" u="sng" spc="23" dirty="0">
                <a:solidFill>
                  <a:srgbClr val="000000"/>
                </a:solidFill>
                <a:cs typeface="TFSRVM+TimesNewRoman"/>
              </a:rPr>
              <a:t> </a:t>
            </a:r>
            <a:r>
              <a:rPr sz="2400" u="sng" dirty="0">
                <a:solidFill>
                  <a:srgbClr val="000000"/>
                </a:solidFill>
                <a:cs typeface="TFSRVM+TimesNewRoman"/>
              </a:rPr>
              <a:t>μέλο</a:t>
            </a:r>
            <a:r>
              <a:rPr sz="2400" spc="-36" dirty="0">
                <a:solidFill>
                  <a:srgbClr val="000000"/>
                </a:solidFill>
                <a:cs typeface="TFSRVM+TimesNewRoman"/>
              </a:rPr>
              <a:t>ς</a:t>
            </a:r>
            <a:r>
              <a:rPr sz="2400" dirty="0">
                <a:solidFill>
                  <a:srgbClr val="000000"/>
                </a:solidFill>
                <a:cs typeface="JJGKUJ+Times-Roman"/>
              </a:rPr>
              <a:t>.</a:t>
            </a:r>
            <a:r>
              <a:rPr lang="el-GR" sz="2400" dirty="0">
                <a:solidFill>
                  <a:srgbClr val="000000"/>
                </a:solidFill>
                <a:cs typeface="JJGKUJ+Times-Roman"/>
              </a:rPr>
              <a:t> </a:t>
            </a:r>
          </a:p>
          <a:p>
            <a:pPr marL="4" marR="0" algn="just">
              <a:spcBef>
                <a:spcPts val="0"/>
              </a:spcBef>
              <a:spcAft>
                <a:spcPts val="0"/>
              </a:spcAft>
            </a:pPr>
            <a:r>
              <a:rPr sz="2400" dirty="0">
                <a:solidFill>
                  <a:srgbClr val="000000"/>
                </a:solidFill>
                <a:cs typeface="JJGKUJ+Times-Roman"/>
              </a:rPr>
              <a:t>[</a:t>
            </a:r>
            <a:r>
              <a:rPr sz="2400" i="1" dirty="0">
                <a:solidFill>
                  <a:srgbClr val="000000"/>
                </a:solidFill>
                <a:cs typeface="BFTJPU+TimesNewRoman,Italic"/>
              </a:rPr>
              <a:t>εδάφιο</a:t>
            </a:r>
            <a:r>
              <a:rPr sz="2400" i="1" spc="153" dirty="0">
                <a:solidFill>
                  <a:srgbClr val="000000"/>
                </a:solidFill>
                <a:cs typeface="BFTJPU+TimesNewRoman,Italic"/>
              </a:rPr>
              <a:t> </a:t>
            </a:r>
            <a:r>
              <a:rPr sz="2400" i="1" spc="-46" dirty="0">
                <a:solidFill>
                  <a:srgbClr val="000000"/>
                </a:solidFill>
                <a:cs typeface="BFTJPU+TimesNewRoman,Italic"/>
              </a:rPr>
              <a:t>(α)</a:t>
            </a:r>
            <a:r>
              <a:rPr sz="2400" i="1" spc="159" dirty="0">
                <a:solidFill>
                  <a:srgbClr val="000000"/>
                </a:solidFill>
                <a:cs typeface="BFTJPU+TimesNewRoman,Italic"/>
              </a:rPr>
              <a:t> </a:t>
            </a:r>
            <a:r>
              <a:rPr sz="2400" i="1" dirty="0">
                <a:solidFill>
                  <a:srgbClr val="000000"/>
                </a:solidFill>
                <a:cs typeface="BFTJPU+TimesNewRoman,Italic"/>
              </a:rPr>
              <a:t>παραγράφου</a:t>
            </a:r>
            <a:r>
              <a:rPr sz="2400" i="1" spc="55" dirty="0">
                <a:solidFill>
                  <a:srgbClr val="000000"/>
                </a:solidFill>
                <a:cs typeface="BFTJPU+TimesNewRoman,Italic"/>
              </a:rPr>
              <a:t> </a:t>
            </a:r>
            <a:r>
              <a:rPr sz="2400" i="1" spc="23" dirty="0">
                <a:solidFill>
                  <a:srgbClr val="000000"/>
                </a:solidFill>
                <a:cs typeface="VNMAWR+Times-Italic"/>
              </a:rPr>
              <a:t>4,</a:t>
            </a:r>
            <a:r>
              <a:rPr sz="2400" i="1" spc="81" dirty="0">
                <a:solidFill>
                  <a:srgbClr val="000000"/>
                </a:solidFill>
                <a:cs typeface="VNMAWR+Times-Italic"/>
              </a:rPr>
              <a:t> </a:t>
            </a:r>
            <a:r>
              <a:rPr sz="2400" i="1" spc="-10" dirty="0">
                <a:solidFill>
                  <a:srgbClr val="000000"/>
                </a:solidFill>
                <a:cs typeface="BFTJPU+TimesNewRoman,Italic"/>
              </a:rPr>
              <a:t>άρθρου</a:t>
            </a:r>
            <a:r>
              <a:rPr sz="2400" i="1" spc="141" dirty="0">
                <a:solidFill>
                  <a:srgbClr val="000000"/>
                </a:solidFill>
                <a:cs typeface="BFTJPU+TimesNewRoman,Italic"/>
              </a:rPr>
              <a:t> </a:t>
            </a:r>
            <a:r>
              <a:rPr sz="2400" i="1" dirty="0">
                <a:solidFill>
                  <a:srgbClr val="000000"/>
                </a:solidFill>
                <a:cs typeface="VNMAWR+Times-Italic"/>
              </a:rPr>
              <a:t>2</a:t>
            </a:r>
            <a:r>
              <a:rPr sz="2400" i="1" spc="75" dirty="0">
                <a:solidFill>
                  <a:srgbClr val="000000"/>
                </a:solidFill>
                <a:cs typeface="VNMAWR+Times-Italic"/>
              </a:rPr>
              <a:t> </a:t>
            </a:r>
            <a:r>
              <a:rPr sz="2400" i="1" spc="28" dirty="0">
                <a:solidFill>
                  <a:srgbClr val="000000"/>
                </a:solidFill>
                <a:cs typeface="BFTJPU+TimesNewRoman,Italic"/>
              </a:rPr>
              <a:t>του</a:t>
            </a:r>
            <a:r>
              <a:rPr sz="2400" i="1" spc="36" dirty="0">
                <a:solidFill>
                  <a:srgbClr val="000000"/>
                </a:solidFill>
                <a:cs typeface="BFTJPU+TimesNewRoman,Italic"/>
              </a:rPr>
              <a:t> </a:t>
            </a:r>
            <a:r>
              <a:rPr sz="2400" i="1" dirty="0">
                <a:solidFill>
                  <a:srgbClr val="000000"/>
                </a:solidFill>
                <a:cs typeface="BFTJPU+TimesNewRoman,Italic"/>
              </a:rPr>
              <a:t>Κανονισμού</a:t>
            </a:r>
            <a:r>
              <a:rPr sz="2400" i="1" spc="135" dirty="0">
                <a:solidFill>
                  <a:srgbClr val="000000"/>
                </a:solidFill>
                <a:cs typeface="BFTJPU+TimesNewRoman,Italic"/>
              </a:rPr>
              <a:t> </a:t>
            </a:r>
            <a:r>
              <a:rPr sz="2400" i="1" spc="-23" dirty="0">
                <a:solidFill>
                  <a:srgbClr val="000000"/>
                </a:solidFill>
                <a:cs typeface="BFTJPU+TimesNewRoman,Italic"/>
              </a:rPr>
              <a:t>(ΕΕ)</a:t>
            </a:r>
            <a:r>
              <a:rPr sz="2400" i="1" spc="14" dirty="0">
                <a:solidFill>
                  <a:srgbClr val="000000"/>
                </a:solidFill>
                <a:cs typeface="VNMAWR+Times-Italic"/>
              </a:rPr>
              <a:t>1055/2020</a:t>
            </a:r>
            <a:r>
              <a:rPr sz="2400" i="1" spc="63" dirty="0">
                <a:solidFill>
                  <a:srgbClr val="000000"/>
                </a:solidFill>
                <a:cs typeface="VNMAWR+Times-Italic"/>
              </a:rPr>
              <a:t> </a:t>
            </a:r>
            <a:r>
              <a:rPr sz="2400" i="1" spc="23" dirty="0">
                <a:solidFill>
                  <a:srgbClr val="000000"/>
                </a:solidFill>
                <a:cs typeface="BFTJPU+TimesNewRoman,Italic"/>
              </a:rPr>
              <a:t>που</a:t>
            </a:r>
            <a:r>
              <a:rPr sz="2400" i="1" spc="43" dirty="0">
                <a:solidFill>
                  <a:srgbClr val="000000"/>
                </a:solidFill>
                <a:cs typeface="BFTJPU+TimesNewRoman,Italic"/>
              </a:rPr>
              <a:t> </a:t>
            </a:r>
            <a:r>
              <a:rPr sz="2400" i="1" dirty="0">
                <a:solidFill>
                  <a:srgbClr val="000000"/>
                </a:solidFill>
                <a:cs typeface="BFTJPU+TimesNewRoman,Italic"/>
              </a:rPr>
              <a:t>τροποποίησε</a:t>
            </a:r>
            <a:r>
              <a:rPr sz="2400" i="1" spc="15" dirty="0">
                <a:solidFill>
                  <a:srgbClr val="000000"/>
                </a:solidFill>
                <a:cs typeface="BFTJPU+TimesNewRoman,Italic"/>
              </a:rPr>
              <a:t> </a:t>
            </a:r>
            <a:r>
              <a:rPr sz="2400" i="1" spc="30" dirty="0">
                <a:solidFill>
                  <a:srgbClr val="000000"/>
                </a:solidFill>
                <a:cs typeface="BFTJPU+TimesNewRoman,Italic"/>
              </a:rPr>
              <a:t>το</a:t>
            </a:r>
            <a:r>
              <a:rPr sz="2400" i="1" spc="43" dirty="0">
                <a:solidFill>
                  <a:srgbClr val="000000"/>
                </a:solidFill>
                <a:cs typeface="BFTJPU+TimesNewRoman,Italic"/>
              </a:rPr>
              <a:t> </a:t>
            </a:r>
            <a:r>
              <a:rPr sz="2400" i="1" spc="-18" dirty="0">
                <a:solidFill>
                  <a:srgbClr val="000000"/>
                </a:solidFill>
                <a:cs typeface="BFTJPU+TimesNewRoman,Italic"/>
              </a:rPr>
              <a:t>άρθρο</a:t>
            </a:r>
            <a:r>
              <a:rPr sz="2400" i="1" spc="81" dirty="0">
                <a:solidFill>
                  <a:srgbClr val="000000"/>
                </a:solidFill>
                <a:cs typeface="BFTJPU+TimesNewRoman,Italic"/>
              </a:rPr>
              <a:t> </a:t>
            </a:r>
            <a:r>
              <a:rPr sz="2400" i="1" dirty="0">
                <a:solidFill>
                  <a:srgbClr val="000000"/>
                </a:solidFill>
                <a:cs typeface="VNMAWR+Times-Italic"/>
              </a:rPr>
              <a:t>8</a:t>
            </a:r>
            <a:r>
              <a:rPr sz="2400" i="1" spc="152" dirty="0">
                <a:solidFill>
                  <a:srgbClr val="000000"/>
                </a:solidFill>
                <a:cs typeface="VNMAWR+Times-Italic"/>
              </a:rPr>
              <a:t> </a:t>
            </a:r>
            <a:r>
              <a:rPr sz="2400" i="1" spc="28" dirty="0">
                <a:solidFill>
                  <a:srgbClr val="000000"/>
                </a:solidFill>
                <a:cs typeface="BFTJPU+TimesNewRoman,Italic"/>
              </a:rPr>
              <a:t>του</a:t>
            </a:r>
            <a:r>
              <a:rPr lang="el-GR" sz="2400" i="1" spc="28" dirty="0">
                <a:solidFill>
                  <a:srgbClr val="000000"/>
                </a:solidFill>
                <a:cs typeface="BFTJPU+TimesNewRoman,Italic"/>
              </a:rPr>
              <a:t> </a:t>
            </a:r>
            <a:r>
              <a:rPr sz="2400" i="1" spc="-14" dirty="0">
                <a:solidFill>
                  <a:srgbClr val="000000"/>
                </a:solidFill>
                <a:cs typeface="BFTJPU+TimesNewRoman,Italic"/>
              </a:rPr>
              <a:t>Κα</a:t>
            </a:r>
            <a:r>
              <a:rPr sz="2400" i="1" spc="-14" dirty="0" err="1">
                <a:solidFill>
                  <a:srgbClr val="000000"/>
                </a:solidFill>
                <a:cs typeface="BFTJPU+TimesNewRoman,Italic"/>
              </a:rPr>
              <a:t>νονισμού</a:t>
            </a:r>
            <a:r>
              <a:rPr lang="el-GR" sz="2400" i="1" spc="74" dirty="0">
                <a:solidFill>
                  <a:srgbClr val="000000"/>
                </a:solidFill>
                <a:cs typeface="BFTJPU+TimesNewRoman,Italic"/>
              </a:rPr>
              <a:t> </a:t>
            </a:r>
            <a:r>
              <a:rPr sz="2400" i="1" spc="-27" dirty="0">
                <a:solidFill>
                  <a:srgbClr val="000000"/>
                </a:solidFill>
                <a:cs typeface="BFTJPU+TimesNewRoman,Italic"/>
              </a:rPr>
              <a:t>(ΕΚ)</a:t>
            </a:r>
            <a:r>
              <a:rPr sz="2400" i="1" spc="23" dirty="0">
                <a:solidFill>
                  <a:srgbClr val="000000"/>
                </a:solidFill>
                <a:cs typeface="VNMAWR+Times-Italic"/>
              </a:rPr>
              <a:t>1072/2009</a:t>
            </a:r>
            <a:r>
              <a:rPr sz="2400" dirty="0">
                <a:solidFill>
                  <a:srgbClr val="000000"/>
                </a:solidFill>
                <a:cs typeface="JJGKUJ+Times-Roman"/>
              </a:rPr>
              <a:t>]</a:t>
            </a:r>
          </a:p>
        </p:txBody>
      </p:sp>
      <p:pic>
        <p:nvPicPr>
          <p:cNvPr id="11" name="Εικόνα 10">
            <a:extLst>
              <a:ext uri="{FF2B5EF4-FFF2-40B4-BE49-F238E27FC236}">
                <a16:creationId xmlns:a16="http://schemas.microsoft.com/office/drawing/2014/main" id="{7D3E0ED8-C8AD-07DF-9070-79E22D9B6552}"/>
              </a:ext>
            </a:extLst>
          </p:cNvPr>
          <p:cNvPicPr>
            <a:picLocks noChangeAspect="1"/>
          </p:cNvPicPr>
          <p:nvPr/>
        </p:nvPicPr>
        <p:blipFill>
          <a:blip r:embed="rId4"/>
          <a:stretch>
            <a:fillRect/>
          </a:stretch>
        </p:blipFill>
        <p:spPr>
          <a:xfrm>
            <a:off x="368793" y="4537703"/>
            <a:ext cx="8563710" cy="20690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4B9C1169-BBBA-C2EF-3480-017F866DD422}"/>
              </a:ext>
            </a:extLst>
          </p:cNvPr>
          <p:cNvPicPr>
            <a:picLocks noChangeAspect="1"/>
          </p:cNvPicPr>
          <p:nvPr/>
        </p:nvPicPr>
        <p:blipFill>
          <a:blip r:embed="rId2"/>
          <a:stretch>
            <a:fillRect/>
          </a:stretch>
        </p:blipFill>
        <p:spPr>
          <a:xfrm>
            <a:off x="1985234" y="1903823"/>
            <a:ext cx="5173531" cy="3526593"/>
          </a:xfrm>
          <a:prstGeom prst="rect">
            <a:avLst/>
          </a:prstGeom>
          <a:ln>
            <a:solidFill>
              <a:srgbClr val="FF0000"/>
            </a:solidFill>
          </a:ln>
        </p:spPr>
      </p:pic>
      <p:pic>
        <p:nvPicPr>
          <p:cNvPr id="7" name="Εικόνα 6">
            <a:extLst>
              <a:ext uri="{FF2B5EF4-FFF2-40B4-BE49-F238E27FC236}">
                <a16:creationId xmlns:a16="http://schemas.microsoft.com/office/drawing/2014/main" id="{58282CF0-2357-A519-3AEB-FABDBFF5BBD2}"/>
              </a:ext>
            </a:extLst>
          </p:cNvPr>
          <p:cNvPicPr>
            <a:picLocks noChangeAspect="1"/>
          </p:cNvPicPr>
          <p:nvPr/>
        </p:nvPicPr>
        <p:blipFill>
          <a:blip r:embed="rId3"/>
          <a:stretch>
            <a:fillRect/>
          </a:stretch>
        </p:blipFill>
        <p:spPr>
          <a:xfrm>
            <a:off x="6372200" y="4735958"/>
            <a:ext cx="720080" cy="642133"/>
          </a:xfrm>
          <a:prstGeom prst="rect">
            <a:avLst/>
          </a:prstGeom>
        </p:spPr>
      </p:pic>
      <p:sp>
        <p:nvSpPr>
          <p:cNvPr id="9" name="TextBox 8">
            <a:extLst>
              <a:ext uri="{FF2B5EF4-FFF2-40B4-BE49-F238E27FC236}">
                <a16:creationId xmlns:a16="http://schemas.microsoft.com/office/drawing/2014/main" id="{E4001BEC-F2AC-80AE-482F-8F5BC833F758}"/>
              </a:ext>
            </a:extLst>
          </p:cNvPr>
          <p:cNvSpPr txBox="1"/>
          <p:nvPr/>
        </p:nvSpPr>
        <p:spPr>
          <a:xfrm>
            <a:off x="192028" y="95342"/>
            <a:ext cx="8628444" cy="1815882"/>
          </a:xfrm>
          <a:prstGeom prst="rect">
            <a:avLst/>
          </a:prstGeom>
          <a:noFill/>
        </p:spPr>
        <p:txBody>
          <a:bodyPr wrap="square">
            <a:spAutoFit/>
          </a:bodyPr>
          <a:lstStyle/>
          <a:p>
            <a:pPr algn="ctr"/>
            <a:r>
              <a:rPr lang="el-GR" sz="2400" b="1" dirty="0"/>
              <a:t>ΠΟΤΕ  ΜΠΟΡΕΙ  ΝΑ  ΞΕΚΙΝΗΣΕΙ  ΤΟ  ΚΑΜΠΟΤΑΖ ; </a:t>
            </a:r>
          </a:p>
          <a:p>
            <a:pPr algn="ctr"/>
            <a:endParaRPr lang="el-GR" sz="2400" dirty="0"/>
          </a:p>
          <a:p>
            <a:pPr algn="just"/>
            <a:r>
              <a:rPr lang="el-GR" sz="1600" dirty="0"/>
              <a:t>Πριν από την έναρξη των </a:t>
            </a:r>
            <a:r>
              <a:rPr lang="el-GR" sz="1600" dirty="0" err="1"/>
              <a:t>ενδομεταφορών</a:t>
            </a:r>
            <a:r>
              <a:rPr lang="el-GR" sz="1600" dirty="0"/>
              <a:t> σε ένα κράτος-μέλος υποδοχής, </a:t>
            </a:r>
            <a:r>
              <a:rPr lang="el-GR" sz="1600" u="sng" dirty="0"/>
              <a:t>πρέπει να έχει εκφορτωθεί ολόκληρο το φορτίο (όλα τα εμπορεύματα) της εισερχόμενης διεθνούς εμπορευματικής μεταφοράς</a:t>
            </a:r>
            <a:r>
              <a:rPr lang="el-GR" sz="1600" dirty="0"/>
              <a:t>. Η εισερχόμενη διεθνής μεταφορά εμπορευμάτων πρέπει να έχει τερματιστεί στον τόπο παράδοσης που έχει υποδείξει ο παραλήπτης των εμπορευμάτων και αναφέρεται σε φορτωτική ή ισοδύναμο έγγραφο.</a:t>
            </a:r>
          </a:p>
        </p:txBody>
      </p:sp>
      <p:sp>
        <p:nvSpPr>
          <p:cNvPr id="11" name="TextBox 10">
            <a:extLst>
              <a:ext uri="{FF2B5EF4-FFF2-40B4-BE49-F238E27FC236}">
                <a16:creationId xmlns:a16="http://schemas.microsoft.com/office/drawing/2014/main" id="{D65076A1-95D9-1413-DE64-E51A5090B909}"/>
              </a:ext>
            </a:extLst>
          </p:cNvPr>
          <p:cNvSpPr txBox="1"/>
          <p:nvPr/>
        </p:nvSpPr>
        <p:spPr>
          <a:xfrm>
            <a:off x="192028" y="5423015"/>
            <a:ext cx="8854325" cy="1323439"/>
          </a:xfrm>
          <a:prstGeom prst="rect">
            <a:avLst/>
          </a:prstGeom>
          <a:noFill/>
        </p:spPr>
        <p:txBody>
          <a:bodyPr wrap="square">
            <a:spAutoFit/>
          </a:bodyPr>
          <a:lstStyle/>
          <a:p>
            <a:pPr algn="just"/>
            <a:r>
              <a:rPr lang="el-GR" sz="1600" dirty="0"/>
              <a:t>Το παραπάνω σχήμα δείχνει μια  </a:t>
            </a:r>
            <a:r>
              <a:rPr lang="el-GR" sz="1600" b="1" u="sng" dirty="0">
                <a:solidFill>
                  <a:srgbClr val="FF0000"/>
                </a:solidFill>
              </a:rPr>
              <a:t>μη  επιτρεπόμενη  λειτουργία</a:t>
            </a:r>
            <a:r>
              <a:rPr lang="el-GR" sz="1600" b="1" dirty="0"/>
              <a:t>  </a:t>
            </a:r>
            <a:r>
              <a:rPr lang="el-GR" sz="1600" dirty="0"/>
              <a:t>όπου ένας συνδυασμός πολωνικών οχημάτων με 50% φορτίο μεταφέρει εμπορεύματα από την Πολωνία στη Γερμανία και φορτώνει μετά τη διέλευση των συνόρων, πρόσθετα εμπορεύματα στη Γερμανία για προορισμό στη Γερμανία. Κατά τη διάρκεια αυτής της επιχείρησης, τα διεθνή (μπλε βέλος) και τα εμπορεύματα ενδομεταφοράς (κόκκινο βέλος) μεταφέρονται μαζί κατά την ίδια διαδρομή.</a:t>
            </a:r>
          </a:p>
        </p:txBody>
      </p:sp>
    </p:spTree>
    <p:extLst>
      <p:ext uri="{BB962C8B-B14F-4D97-AF65-F5344CB8AC3E}">
        <p14:creationId xmlns:p14="http://schemas.microsoft.com/office/powerpoint/2010/main" val="8976205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193548-E893-FFCC-9134-21346BEBEFC8}"/>
              </a:ext>
            </a:extLst>
          </p:cNvPr>
          <p:cNvSpPr txBox="1"/>
          <p:nvPr/>
        </p:nvSpPr>
        <p:spPr>
          <a:xfrm>
            <a:off x="33738" y="58846"/>
            <a:ext cx="3412672" cy="6740307"/>
          </a:xfrm>
          <a:prstGeom prst="rect">
            <a:avLst/>
          </a:prstGeom>
          <a:noFill/>
        </p:spPr>
        <p:txBody>
          <a:bodyPr wrap="square">
            <a:spAutoFit/>
          </a:bodyPr>
          <a:lstStyle/>
          <a:p>
            <a:pPr algn="ctr"/>
            <a:r>
              <a:rPr lang="el-GR" sz="2400" dirty="0"/>
              <a:t>Οι ενδομεταφορές επιτρέπονται επίσης μετά από ένα διεθνές εισερχόμενο ταξίδι από τρίτη χώρα, υπό την προϋπόθεση ότι το εισερχόμενο ταξίδι είναι έμφορτο. </a:t>
            </a:r>
          </a:p>
          <a:p>
            <a:pPr algn="ctr"/>
            <a:r>
              <a:rPr lang="el-GR" sz="2400" b="1" u="sng" dirty="0">
                <a:solidFill>
                  <a:srgbClr val="FF0000"/>
                </a:solidFill>
              </a:rPr>
              <a:t>Δεν είναι δυνατόν</a:t>
            </a:r>
            <a:r>
              <a:rPr lang="el-GR" sz="2400" dirty="0">
                <a:solidFill>
                  <a:schemeClr val="bg1"/>
                </a:solidFill>
              </a:rPr>
              <a:t> </a:t>
            </a:r>
            <a:r>
              <a:rPr lang="el-GR" sz="2400" dirty="0"/>
              <a:t>να εισέλθει κανείς σε ένα κράτος μέλος υποδοχής κενό από τρίτη χώρα και να πραγματοποιήσει τρεις διαδοχικές ενδομεταφορές είτε στο κράτος μέλος υποδοχής (είτε σε τρία διαφορετικά κράτη μέλη).</a:t>
            </a:r>
          </a:p>
        </p:txBody>
      </p:sp>
      <p:pic>
        <p:nvPicPr>
          <p:cNvPr id="7" name="Εικόνα 6">
            <a:extLst>
              <a:ext uri="{FF2B5EF4-FFF2-40B4-BE49-F238E27FC236}">
                <a16:creationId xmlns:a16="http://schemas.microsoft.com/office/drawing/2014/main" id="{C3DCAA93-B174-2D12-5761-37DA20323422}"/>
              </a:ext>
            </a:extLst>
          </p:cNvPr>
          <p:cNvPicPr>
            <a:picLocks noChangeAspect="1"/>
          </p:cNvPicPr>
          <p:nvPr/>
        </p:nvPicPr>
        <p:blipFill>
          <a:blip r:embed="rId2"/>
          <a:stretch>
            <a:fillRect/>
          </a:stretch>
        </p:blipFill>
        <p:spPr>
          <a:xfrm>
            <a:off x="3507332" y="1025779"/>
            <a:ext cx="5494567" cy="4806443"/>
          </a:xfrm>
          <a:prstGeom prst="rect">
            <a:avLst/>
          </a:prstGeom>
        </p:spPr>
      </p:pic>
      <p:sp>
        <p:nvSpPr>
          <p:cNvPr id="8" name="Βέλος: Δεξιό 7">
            <a:extLst>
              <a:ext uri="{FF2B5EF4-FFF2-40B4-BE49-F238E27FC236}">
                <a16:creationId xmlns:a16="http://schemas.microsoft.com/office/drawing/2014/main" id="{CB57096E-7FF5-AF61-5D1C-C9419C9D607A}"/>
              </a:ext>
            </a:extLst>
          </p:cNvPr>
          <p:cNvSpPr/>
          <p:nvPr/>
        </p:nvSpPr>
        <p:spPr>
          <a:xfrm rot="10800000">
            <a:off x="6359979" y="2016578"/>
            <a:ext cx="1485900" cy="530679"/>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9" name="Βέλος: Κάτω 8">
            <a:extLst>
              <a:ext uri="{FF2B5EF4-FFF2-40B4-BE49-F238E27FC236}">
                <a16:creationId xmlns:a16="http://schemas.microsoft.com/office/drawing/2014/main" id="{030BFE75-D821-3501-0414-26B211E57E7E}"/>
              </a:ext>
            </a:extLst>
          </p:cNvPr>
          <p:cNvSpPr/>
          <p:nvPr/>
        </p:nvSpPr>
        <p:spPr>
          <a:xfrm rot="3815066">
            <a:off x="5212946" y="2090057"/>
            <a:ext cx="416378" cy="62048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10" name="Βέλος: Κάτω 9">
            <a:extLst>
              <a:ext uri="{FF2B5EF4-FFF2-40B4-BE49-F238E27FC236}">
                <a16:creationId xmlns:a16="http://schemas.microsoft.com/office/drawing/2014/main" id="{0C6D0AA0-6DDC-3354-1120-583575DFB967}"/>
              </a:ext>
            </a:extLst>
          </p:cNvPr>
          <p:cNvSpPr/>
          <p:nvPr/>
        </p:nvSpPr>
        <p:spPr>
          <a:xfrm rot="20818876">
            <a:off x="4478116" y="2939142"/>
            <a:ext cx="416378" cy="62048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11" name="Βέλος: Κάτω 10">
            <a:extLst>
              <a:ext uri="{FF2B5EF4-FFF2-40B4-BE49-F238E27FC236}">
                <a16:creationId xmlns:a16="http://schemas.microsoft.com/office/drawing/2014/main" id="{14DEA553-8E5D-846D-49B8-5E9926F0D42F}"/>
              </a:ext>
            </a:extLst>
          </p:cNvPr>
          <p:cNvSpPr/>
          <p:nvPr/>
        </p:nvSpPr>
        <p:spPr>
          <a:xfrm rot="3829662">
            <a:off x="4734073" y="3965284"/>
            <a:ext cx="416378" cy="62048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sz="1350"/>
          </a:p>
        </p:txBody>
      </p:sp>
    </p:spTree>
    <p:extLst>
      <p:ext uri="{BB962C8B-B14F-4D97-AF65-F5344CB8AC3E}">
        <p14:creationId xmlns:p14="http://schemas.microsoft.com/office/powerpoint/2010/main" val="16865587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CCE3CD6C-7B5E-C152-563C-05F2CADAC5E7}"/>
              </a:ext>
            </a:extLst>
          </p:cNvPr>
          <p:cNvPicPr>
            <a:picLocks noChangeAspect="1"/>
          </p:cNvPicPr>
          <p:nvPr/>
        </p:nvPicPr>
        <p:blipFill>
          <a:blip r:embed="rId3"/>
          <a:stretch>
            <a:fillRect/>
          </a:stretch>
        </p:blipFill>
        <p:spPr>
          <a:xfrm>
            <a:off x="827584" y="845949"/>
            <a:ext cx="7272808" cy="2917951"/>
          </a:xfrm>
          <a:prstGeom prst="rect">
            <a:avLst/>
          </a:prstGeom>
        </p:spPr>
      </p:pic>
      <p:pic>
        <p:nvPicPr>
          <p:cNvPr id="7" name="Εικόνα 6">
            <a:extLst>
              <a:ext uri="{FF2B5EF4-FFF2-40B4-BE49-F238E27FC236}">
                <a16:creationId xmlns:a16="http://schemas.microsoft.com/office/drawing/2014/main" id="{43454711-9010-2374-DCA7-A175E7989CE6}"/>
              </a:ext>
            </a:extLst>
          </p:cNvPr>
          <p:cNvPicPr>
            <a:picLocks noChangeAspect="1"/>
          </p:cNvPicPr>
          <p:nvPr/>
        </p:nvPicPr>
        <p:blipFill>
          <a:blip r:embed="rId4"/>
          <a:stretch>
            <a:fillRect/>
          </a:stretch>
        </p:blipFill>
        <p:spPr>
          <a:xfrm>
            <a:off x="827584" y="3897990"/>
            <a:ext cx="7272808" cy="2806436"/>
          </a:xfrm>
          <a:prstGeom prst="rect">
            <a:avLst/>
          </a:prstGeom>
        </p:spPr>
      </p:pic>
      <p:sp>
        <p:nvSpPr>
          <p:cNvPr id="2" name="TextBox 1">
            <a:extLst>
              <a:ext uri="{FF2B5EF4-FFF2-40B4-BE49-F238E27FC236}">
                <a16:creationId xmlns:a16="http://schemas.microsoft.com/office/drawing/2014/main" id="{DA05DDD5-00DE-DE7E-5661-8C63CAD85F2F}"/>
              </a:ext>
            </a:extLst>
          </p:cNvPr>
          <p:cNvSpPr txBox="1"/>
          <p:nvPr/>
        </p:nvSpPr>
        <p:spPr>
          <a:xfrm>
            <a:off x="814466" y="2492896"/>
            <a:ext cx="1656184" cy="523220"/>
          </a:xfrm>
          <a:prstGeom prst="rect">
            <a:avLst/>
          </a:prstGeom>
          <a:noFill/>
        </p:spPr>
        <p:txBody>
          <a:bodyPr wrap="square" rtlCol="0">
            <a:spAutoFit/>
          </a:bodyPr>
          <a:lstStyle/>
          <a:p>
            <a:pPr algn="ctr"/>
            <a:r>
              <a:rPr lang="el-GR" sz="2800" b="1" dirty="0">
                <a:solidFill>
                  <a:srgbClr val="FF0000"/>
                </a:solidFill>
              </a:rPr>
              <a:t>(150</a:t>
            </a:r>
            <a:r>
              <a:rPr lang="en-US" sz="2800" b="1" dirty="0">
                <a:solidFill>
                  <a:srgbClr val="FF0000"/>
                </a:solidFill>
              </a:rPr>
              <a:t>km)</a:t>
            </a:r>
            <a:endParaRPr lang="el-GR" sz="2800" b="1" dirty="0">
              <a:solidFill>
                <a:srgbClr val="FF0000"/>
              </a:solidFill>
            </a:endParaRPr>
          </a:p>
        </p:txBody>
      </p:sp>
      <p:sp>
        <p:nvSpPr>
          <p:cNvPr id="3" name="TextBox 2">
            <a:extLst>
              <a:ext uri="{FF2B5EF4-FFF2-40B4-BE49-F238E27FC236}">
                <a16:creationId xmlns:a16="http://schemas.microsoft.com/office/drawing/2014/main" id="{847BEF7F-67F2-D406-2168-A7C0FDD471E9}"/>
              </a:ext>
            </a:extLst>
          </p:cNvPr>
          <p:cNvSpPr txBox="1"/>
          <p:nvPr/>
        </p:nvSpPr>
        <p:spPr>
          <a:xfrm>
            <a:off x="6465508" y="980728"/>
            <a:ext cx="1656184" cy="523220"/>
          </a:xfrm>
          <a:prstGeom prst="rect">
            <a:avLst/>
          </a:prstGeom>
          <a:noFill/>
        </p:spPr>
        <p:txBody>
          <a:bodyPr wrap="square" rtlCol="0">
            <a:spAutoFit/>
          </a:bodyPr>
          <a:lstStyle/>
          <a:p>
            <a:pPr algn="ctr"/>
            <a:r>
              <a:rPr lang="el-GR" sz="2800" b="1" dirty="0">
                <a:solidFill>
                  <a:srgbClr val="FF0000"/>
                </a:solidFill>
              </a:rPr>
              <a:t>(150</a:t>
            </a:r>
            <a:r>
              <a:rPr lang="en-US" sz="2800" b="1" dirty="0">
                <a:solidFill>
                  <a:srgbClr val="FF0000"/>
                </a:solidFill>
              </a:rPr>
              <a:t>km)</a:t>
            </a:r>
            <a:endParaRPr lang="el-GR" sz="2800" b="1" dirty="0">
              <a:solidFill>
                <a:srgbClr val="FF0000"/>
              </a:solidFill>
            </a:endParaRPr>
          </a:p>
        </p:txBody>
      </p:sp>
      <p:sp>
        <p:nvSpPr>
          <p:cNvPr id="4" name="TextBox 3">
            <a:extLst>
              <a:ext uri="{FF2B5EF4-FFF2-40B4-BE49-F238E27FC236}">
                <a16:creationId xmlns:a16="http://schemas.microsoft.com/office/drawing/2014/main" id="{C64CFA4C-1A72-FE2F-9148-98948438E7D7}"/>
              </a:ext>
            </a:extLst>
          </p:cNvPr>
          <p:cNvSpPr txBox="1"/>
          <p:nvPr/>
        </p:nvSpPr>
        <p:spPr>
          <a:xfrm>
            <a:off x="3275856" y="2132856"/>
            <a:ext cx="1656184" cy="523220"/>
          </a:xfrm>
          <a:prstGeom prst="rect">
            <a:avLst/>
          </a:prstGeom>
          <a:noFill/>
        </p:spPr>
        <p:txBody>
          <a:bodyPr wrap="square" rtlCol="0">
            <a:spAutoFit/>
          </a:bodyPr>
          <a:lstStyle/>
          <a:p>
            <a:pPr algn="ctr"/>
            <a:r>
              <a:rPr lang="el-GR" sz="2800" b="1" dirty="0">
                <a:solidFill>
                  <a:srgbClr val="FF0000"/>
                </a:solidFill>
              </a:rPr>
              <a:t>(1</a:t>
            </a:r>
            <a:r>
              <a:rPr lang="en-US" sz="2800" b="1" dirty="0">
                <a:solidFill>
                  <a:srgbClr val="FF0000"/>
                </a:solidFill>
              </a:rPr>
              <a:t>0</a:t>
            </a:r>
            <a:r>
              <a:rPr lang="el-GR" sz="2800" b="1" dirty="0">
                <a:solidFill>
                  <a:srgbClr val="FF0000"/>
                </a:solidFill>
              </a:rPr>
              <a:t>0</a:t>
            </a:r>
            <a:r>
              <a:rPr lang="en-US" sz="2800" b="1" dirty="0">
                <a:solidFill>
                  <a:srgbClr val="FF0000"/>
                </a:solidFill>
              </a:rPr>
              <a:t>km)</a:t>
            </a:r>
            <a:endParaRPr lang="el-GR" sz="2800" b="1" dirty="0">
              <a:solidFill>
                <a:srgbClr val="FF0000"/>
              </a:solidFill>
            </a:endParaRPr>
          </a:p>
        </p:txBody>
      </p:sp>
      <p:sp>
        <p:nvSpPr>
          <p:cNvPr id="6" name="TextBox 5">
            <a:extLst>
              <a:ext uri="{FF2B5EF4-FFF2-40B4-BE49-F238E27FC236}">
                <a16:creationId xmlns:a16="http://schemas.microsoft.com/office/drawing/2014/main" id="{43247DAB-0D5F-6564-2AD4-8624468F54B9}"/>
              </a:ext>
            </a:extLst>
          </p:cNvPr>
          <p:cNvSpPr txBox="1"/>
          <p:nvPr/>
        </p:nvSpPr>
        <p:spPr>
          <a:xfrm>
            <a:off x="3419872" y="5488831"/>
            <a:ext cx="1656184" cy="523220"/>
          </a:xfrm>
          <a:prstGeom prst="rect">
            <a:avLst/>
          </a:prstGeom>
          <a:noFill/>
        </p:spPr>
        <p:txBody>
          <a:bodyPr wrap="square" rtlCol="0">
            <a:spAutoFit/>
          </a:bodyPr>
          <a:lstStyle/>
          <a:p>
            <a:pPr algn="ctr"/>
            <a:r>
              <a:rPr lang="el-GR" sz="2800" b="1" dirty="0">
                <a:solidFill>
                  <a:srgbClr val="FF0000"/>
                </a:solidFill>
              </a:rPr>
              <a:t>(1</a:t>
            </a:r>
            <a:r>
              <a:rPr lang="en-US" sz="2800" b="1" dirty="0">
                <a:solidFill>
                  <a:srgbClr val="FF0000"/>
                </a:solidFill>
              </a:rPr>
              <a:t>0</a:t>
            </a:r>
            <a:r>
              <a:rPr lang="el-GR" sz="2800" b="1" dirty="0">
                <a:solidFill>
                  <a:srgbClr val="FF0000"/>
                </a:solidFill>
              </a:rPr>
              <a:t>0</a:t>
            </a:r>
            <a:r>
              <a:rPr lang="en-US" sz="2800" b="1" dirty="0">
                <a:solidFill>
                  <a:srgbClr val="FF0000"/>
                </a:solidFill>
              </a:rPr>
              <a:t>km)</a:t>
            </a:r>
            <a:endParaRPr lang="el-GR" sz="2800" b="1" dirty="0">
              <a:solidFill>
                <a:srgbClr val="FF0000"/>
              </a:solidFill>
            </a:endParaRPr>
          </a:p>
        </p:txBody>
      </p:sp>
      <p:sp>
        <p:nvSpPr>
          <p:cNvPr id="8" name="object 3"/>
          <p:cNvSpPr txBox="1"/>
          <p:nvPr/>
        </p:nvSpPr>
        <p:spPr>
          <a:xfrm>
            <a:off x="1115616" y="-2299"/>
            <a:ext cx="7169574" cy="598209"/>
          </a:xfrm>
          <a:prstGeom prst="rect">
            <a:avLst/>
          </a:prstGeom>
        </p:spPr>
        <p:txBody>
          <a:bodyPr vert="horz" wrap="square" lIns="0" tIns="0" rIns="0" bIns="0" rtlCol="0">
            <a:spAutoFit/>
          </a:bodyPr>
          <a:lstStyle/>
          <a:p>
            <a:pPr marL="0" marR="0">
              <a:lnSpc>
                <a:spcPts val="4410"/>
              </a:lnSpc>
              <a:spcBef>
                <a:spcPts val="0"/>
              </a:spcBef>
              <a:spcAft>
                <a:spcPts val="0"/>
              </a:spcAft>
            </a:pPr>
            <a:r>
              <a:rPr sz="4000" spc="-104" dirty="0">
                <a:solidFill>
                  <a:srgbClr val="000000"/>
                </a:solidFill>
                <a:latin typeface="NBOCUP+TimesNewRoman,Bold"/>
                <a:cs typeface="NBOCUP+TimesNewRoman,Bold"/>
              </a:rPr>
              <a:t>ΣΥΝΔΥΑΣΜΕΝΗ</a:t>
            </a:r>
            <a:r>
              <a:rPr sz="4000" spc="1326" dirty="0">
                <a:solidFill>
                  <a:srgbClr val="000000"/>
                </a:solidFill>
                <a:latin typeface="NBOCUP+TimesNewRoman,Bold"/>
                <a:cs typeface="NBOCUP+TimesNewRoman,Bold"/>
              </a:rPr>
              <a:t> </a:t>
            </a:r>
            <a:r>
              <a:rPr sz="4000" spc="-186" dirty="0">
                <a:solidFill>
                  <a:srgbClr val="000000"/>
                </a:solidFill>
                <a:latin typeface="NBOCUP+TimesNewRoman,Bold"/>
                <a:cs typeface="NBOCUP+TimesNewRoman,Bold"/>
              </a:rPr>
              <a:t>ΜΕΤΑΦΟΡΑ</a:t>
            </a:r>
          </a:p>
        </p:txBody>
      </p:sp>
      <p:sp>
        <p:nvSpPr>
          <p:cNvPr id="9" name="object 4">
            <a:extLst>
              <a:ext uri="{FF2B5EF4-FFF2-40B4-BE49-F238E27FC236}">
                <a16:creationId xmlns:a16="http://schemas.microsoft.com/office/drawing/2014/main" id="{6C8B5E35-017D-51AF-1D02-D9AACDA0FC79}"/>
              </a:ext>
            </a:extLst>
          </p:cNvPr>
          <p:cNvSpPr txBox="1"/>
          <p:nvPr/>
        </p:nvSpPr>
        <p:spPr>
          <a:xfrm>
            <a:off x="202008" y="485816"/>
            <a:ext cx="8739983" cy="220188"/>
          </a:xfrm>
          <a:prstGeom prst="rect">
            <a:avLst/>
          </a:prstGeom>
        </p:spPr>
        <p:txBody>
          <a:bodyPr vert="horz" wrap="square" lIns="0" tIns="0" rIns="0" bIns="0" rtlCol="0">
            <a:spAutoFit/>
          </a:bodyPr>
          <a:lstStyle/>
          <a:p>
            <a:pPr algn="ctr">
              <a:lnSpc>
                <a:spcPts val="1746"/>
              </a:lnSpc>
            </a:pPr>
            <a:r>
              <a:rPr lang="el-GR" sz="1600" u="sng" spc="47" dirty="0">
                <a:solidFill>
                  <a:srgbClr val="000000"/>
                </a:solidFill>
                <a:cs typeface="TFSRVM+TimesNewRoman"/>
              </a:rPr>
              <a:t>Π</a:t>
            </a:r>
            <a:r>
              <a:rPr lang="el-GR" sz="1600" u="sng" spc="-25" dirty="0">
                <a:solidFill>
                  <a:srgbClr val="000000"/>
                </a:solidFill>
                <a:cs typeface="JJGKUJ+Times-Roman"/>
              </a:rPr>
              <a:t>.</a:t>
            </a:r>
            <a:r>
              <a:rPr lang="el-GR" sz="1600" u="sng" spc="20" dirty="0">
                <a:solidFill>
                  <a:srgbClr val="000000"/>
                </a:solidFill>
                <a:cs typeface="TFSRVM+TimesNewRoman"/>
              </a:rPr>
              <a:t>Δ</a:t>
            </a:r>
            <a:r>
              <a:rPr lang="el-GR" sz="1600" u="sng" spc="15" dirty="0">
                <a:solidFill>
                  <a:srgbClr val="000000"/>
                </a:solidFill>
                <a:cs typeface="JJGKUJ+Times-Roman"/>
              </a:rPr>
              <a:t>.431/95</a:t>
            </a:r>
            <a:r>
              <a:rPr lang="el-GR" sz="1600" spc="57" dirty="0">
                <a:solidFill>
                  <a:srgbClr val="000000"/>
                </a:solidFill>
                <a:cs typeface="JJGKUJ+Times-Roman"/>
              </a:rPr>
              <a:t> </a:t>
            </a:r>
            <a:r>
              <a:rPr lang="el-GR" sz="1600" dirty="0">
                <a:solidFill>
                  <a:srgbClr val="000000"/>
                </a:solidFill>
                <a:cs typeface="JJGKUJ+Times-Roman"/>
              </a:rPr>
              <a:t>[</a:t>
            </a:r>
            <a:r>
              <a:rPr lang="el-GR" sz="1600" i="1" dirty="0">
                <a:solidFill>
                  <a:srgbClr val="000000"/>
                </a:solidFill>
                <a:cs typeface="BFTJPU+TimesNewRoman,Italic"/>
              </a:rPr>
              <a:t>ΦΕΚ</a:t>
            </a:r>
            <a:r>
              <a:rPr lang="el-GR" sz="1600" i="1" spc="40" dirty="0">
                <a:solidFill>
                  <a:srgbClr val="000000"/>
                </a:solidFill>
                <a:cs typeface="BFTJPU+TimesNewRoman,Italic"/>
              </a:rPr>
              <a:t> </a:t>
            </a:r>
            <a:r>
              <a:rPr lang="el-GR" sz="1600" i="1" spc="-40" dirty="0">
                <a:solidFill>
                  <a:srgbClr val="000000"/>
                </a:solidFill>
                <a:cs typeface="BFTJPU+TimesNewRoman,Italic"/>
              </a:rPr>
              <a:t>Α΄</a:t>
            </a:r>
            <a:r>
              <a:rPr lang="el-GR" sz="1600" i="1" spc="21" dirty="0">
                <a:solidFill>
                  <a:srgbClr val="000000"/>
                </a:solidFill>
                <a:cs typeface="VNMAWR+Times-Italic"/>
              </a:rPr>
              <a:t>245-1995</a:t>
            </a:r>
            <a:r>
              <a:rPr lang="el-GR" sz="1600" i="1" spc="46" dirty="0">
                <a:solidFill>
                  <a:srgbClr val="000000"/>
                </a:solidFill>
                <a:cs typeface="VNMAWR+Times-Italic"/>
              </a:rPr>
              <a:t> </a:t>
            </a:r>
            <a:r>
              <a:rPr lang="el-GR" sz="1600" i="1" spc="-20" dirty="0">
                <a:solidFill>
                  <a:srgbClr val="000000"/>
                </a:solidFill>
                <a:cs typeface="VNMAWR+Times-Italic"/>
              </a:rPr>
              <a:t>(7)</a:t>
            </a:r>
            <a:r>
              <a:rPr lang="el-GR" sz="1600" dirty="0">
                <a:solidFill>
                  <a:srgbClr val="000000"/>
                </a:solidFill>
                <a:cs typeface="JJGKUJ+Times-Roman"/>
              </a:rPr>
              <a:t>] &amp; </a:t>
            </a:r>
            <a:r>
              <a:rPr lang="el-GR" sz="1600" u="sng" spc="-21" dirty="0">
                <a:solidFill>
                  <a:srgbClr val="000000"/>
                </a:solidFill>
                <a:cs typeface="NBOCUP+TimesNewRoman,Bold"/>
              </a:rPr>
              <a:t>Εγκύκλιος</a:t>
            </a:r>
            <a:r>
              <a:rPr sz="1600" u="sng" spc="226" dirty="0">
                <a:solidFill>
                  <a:srgbClr val="000000"/>
                </a:solidFill>
                <a:cs typeface="NBOCUP+TimesNewRoman,Bold"/>
              </a:rPr>
              <a:t> </a:t>
            </a:r>
            <a:r>
              <a:rPr sz="1600" u="sng" spc="15" dirty="0">
                <a:solidFill>
                  <a:srgbClr val="000000"/>
                </a:solidFill>
                <a:cs typeface="NBOCUP+TimesNewRoman,Bold"/>
              </a:rPr>
              <a:t>Φ1/7340/577/07</a:t>
            </a:r>
            <a:r>
              <a:rPr sz="1600" u="sng" dirty="0">
                <a:solidFill>
                  <a:srgbClr val="000000"/>
                </a:solidFill>
                <a:cs typeface="EJHQOT+Times-Bold"/>
              </a:rPr>
              <a:t>-02-</a:t>
            </a:r>
            <a:r>
              <a:rPr sz="1600" u="sng" dirty="0">
                <a:solidFill>
                  <a:srgbClr val="000000"/>
                </a:solidFill>
                <a:cs typeface="NBOCUP+TimesNewRoman,Bold"/>
              </a:rPr>
              <a:t>2005</a:t>
            </a:r>
            <a:r>
              <a:rPr sz="1600" spc="-150" dirty="0">
                <a:solidFill>
                  <a:srgbClr val="000000"/>
                </a:solidFill>
                <a:cs typeface="NBOCUP+TimesNewRoman,Bold"/>
              </a:rPr>
              <a:t> </a:t>
            </a:r>
            <a:r>
              <a:rPr sz="1600" spc="-20" dirty="0">
                <a:solidFill>
                  <a:srgbClr val="000000"/>
                </a:solidFill>
                <a:cs typeface="NBOCUP+TimesNewRoman,Bold"/>
              </a:rPr>
              <a:t>[</a:t>
            </a:r>
            <a:r>
              <a:rPr sz="1600" i="1" spc="-20" dirty="0">
                <a:solidFill>
                  <a:srgbClr val="000000"/>
                </a:solidFill>
                <a:cs typeface="NBOCUP+TimesNewRoman,Bold"/>
              </a:rPr>
              <a:t>ΑΔΑ:</a:t>
            </a:r>
            <a:r>
              <a:rPr sz="1600" i="1" spc="62" dirty="0">
                <a:solidFill>
                  <a:srgbClr val="000000"/>
                </a:solidFill>
                <a:cs typeface="NBOCUP+TimesNewRoman,Bold"/>
              </a:rPr>
              <a:t> </a:t>
            </a:r>
            <a:r>
              <a:rPr sz="1600" i="1" spc="37" dirty="0">
                <a:solidFill>
                  <a:srgbClr val="000000"/>
                </a:solidFill>
                <a:cs typeface="NBOCUP+TimesNewRoman,Bold"/>
              </a:rPr>
              <a:t>Β43Β1</a:t>
            </a:r>
            <a:r>
              <a:rPr sz="1600" i="1" dirty="0">
                <a:solidFill>
                  <a:srgbClr val="000000"/>
                </a:solidFill>
                <a:cs typeface="EJHQOT+Times-Bold"/>
              </a:rPr>
              <a:t>-</a:t>
            </a:r>
            <a:r>
              <a:rPr sz="1600" i="1" dirty="0">
                <a:solidFill>
                  <a:srgbClr val="000000"/>
                </a:solidFill>
                <a:cs typeface="NBOCUP+TimesNewRoman,Bold"/>
              </a:rPr>
              <a:t>ΞΛΚ</a:t>
            </a:r>
            <a:r>
              <a:rPr sz="1600" dirty="0">
                <a:solidFill>
                  <a:srgbClr val="000000"/>
                </a:solidFill>
                <a:cs typeface="NBOCUP+TimesNewRoman,Bold"/>
              </a:rPr>
              <a:t>]</a:t>
            </a:r>
          </a:p>
        </p:txBody>
      </p:sp>
    </p:spTree>
    <p:extLst>
      <p:ext uri="{BB962C8B-B14F-4D97-AF65-F5344CB8AC3E}">
        <p14:creationId xmlns:p14="http://schemas.microsoft.com/office/powerpoint/2010/main" val="24651490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Διπλωμένη γωνία 7"/>
          <p:cNvSpPr/>
          <p:nvPr/>
        </p:nvSpPr>
        <p:spPr>
          <a:xfrm>
            <a:off x="5913085" y="1774697"/>
            <a:ext cx="2952328" cy="3293209"/>
          </a:xfrm>
          <a:prstGeom prst="foldedCorne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object 1"/>
          <p:cNvSpPr/>
          <p:nvPr/>
        </p:nvSpPr>
        <p:spPr>
          <a:xfrm>
            <a:off x="0" y="0"/>
            <a:ext cx="9144000" cy="6857999"/>
          </a:xfrm>
          <a:prstGeom prst="rect">
            <a:avLst/>
          </a:prstGeom>
          <a:blipFill>
            <a:blip r:embed="rId3" cstate="print"/>
            <a:stretch>
              <a:fillRect/>
            </a:stretch>
          </a:blipFill>
        </p:spPr>
        <p:txBody>
          <a:bodyPr wrap="square" lIns="0" tIns="0" rIns="0" bIns="0" rtlCol="0">
            <a:spAutoFit/>
          </a:bodyPr>
          <a:lstStyle/>
          <a:p>
            <a:endParaRPr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728" y="206344"/>
            <a:ext cx="8573686" cy="6429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TextBox 42"/>
          <p:cNvSpPr txBox="1"/>
          <p:nvPr/>
        </p:nvSpPr>
        <p:spPr>
          <a:xfrm>
            <a:off x="291727" y="256985"/>
            <a:ext cx="4439345" cy="1600438"/>
          </a:xfrm>
          <a:prstGeom prst="rect">
            <a:avLst/>
          </a:prstGeom>
          <a:noFill/>
        </p:spPr>
        <p:txBody>
          <a:bodyPr wrap="square" rtlCol="0">
            <a:spAutoFit/>
          </a:bodyPr>
          <a:lstStyle/>
          <a:p>
            <a:pPr algn="ctr"/>
            <a:r>
              <a:rPr lang="el-GR" sz="1400" dirty="0">
                <a:solidFill>
                  <a:schemeClr val="bg1"/>
                </a:solidFill>
                <a:latin typeface="Times New Roman" panose="02020603050405020304" pitchFamily="18" charset="0"/>
                <a:cs typeface="Times New Roman" panose="02020603050405020304" pitchFamily="18" charset="0"/>
              </a:rPr>
              <a:t>Όχημα</a:t>
            </a:r>
            <a:r>
              <a:rPr lang="en-US" sz="1400" dirty="0">
                <a:solidFill>
                  <a:schemeClr val="bg1"/>
                </a:solidFill>
                <a:latin typeface="Times New Roman" panose="02020603050405020304" pitchFamily="18" charset="0"/>
                <a:cs typeface="Times New Roman" panose="02020603050405020304" pitchFamily="18" charset="0"/>
              </a:rPr>
              <a:t>, </a:t>
            </a:r>
            <a:r>
              <a:rPr lang="el-GR" sz="1400" dirty="0">
                <a:solidFill>
                  <a:schemeClr val="bg1"/>
                </a:solidFill>
                <a:latin typeface="Times New Roman" panose="02020603050405020304" pitchFamily="18" charset="0"/>
                <a:cs typeface="Times New Roman" panose="02020603050405020304" pitchFamily="18" charset="0"/>
              </a:rPr>
              <a:t>εταιρείας εγκατεστημένης στην Γερμανία </a:t>
            </a:r>
            <a:r>
              <a:rPr lang="en-US" sz="1400" dirty="0">
                <a:solidFill>
                  <a:schemeClr val="bg1"/>
                </a:solidFill>
                <a:latin typeface="Times New Roman" panose="02020603050405020304" pitchFamily="18" charset="0"/>
                <a:cs typeface="Times New Roman" panose="02020603050405020304" pitchFamily="18" charset="0"/>
              </a:rPr>
              <a:t>(D)</a:t>
            </a:r>
            <a:r>
              <a:rPr lang="el-GR" sz="1400" dirty="0">
                <a:solidFill>
                  <a:schemeClr val="bg1"/>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l-GR" sz="1400" dirty="0" err="1">
                <a:solidFill>
                  <a:schemeClr val="bg1"/>
                </a:solidFill>
                <a:latin typeface="Times New Roman" panose="02020603050405020304" pitchFamily="18" charset="0"/>
                <a:cs typeface="Times New Roman" panose="02020603050405020304" pitchFamily="18" charset="0"/>
              </a:rPr>
              <a:t>Τράκτορας</a:t>
            </a:r>
            <a:r>
              <a:rPr lang="el-GR" sz="1400" dirty="0">
                <a:solidFill>
                  <a:schemeClr val="bg1"/>
                </a:solidFill>
                <a:latin typeface="Times New Roman" panose="02020603050405020304" pitchFamily="18" charset="0"/>
                <a:cs typeface="Times New Roman" panose="02020603050405020304" pitchFamily="18" charset="0"/>
              </a:rPr>
              <a:t> (</a:t>
            </a:r>
            <a:r>
              <a:rPr lang="en-US" sz="1400" dirty="0" err="1">
                <a:solidFill>
                  <a:schemeClr val="bg1"/>
                </a:solidFill>
                <a:latin typeface="Times New Roman" panose="02020603050405020304" pitchFamily="18" charset="0"/>
                <a:cs typeface="Times New Roman" panose="02020603050405020304" pitchFamily="18" charset="0"/>
              </a:rPr>
              <a:t>i</a:t>
            </a:r>
            <a:r>
              <a:rPr lang="en-US" sz="1400" dirty="0">
                <a:solidFill>
                  <a:schemeClr val="bg1"/>
                </a:solidFill>
                <a:latin typeface="Times New Roman" panose="02020603050405020304" pitchFamily="18" charset="0"/>
                <a:cs typeface="Times New Roman" panose="02020603050405020304" pitchFamily="18" charset="0"/>
              </a:rPr>
              <a:t>) </a:t>
            </a:r>
            <a:r>
              <a:rPr lang="el-GR" sz="1400" dirty="0">
                <a:solidFill>
                  <a:schemeClr val="bg1"/>
                </a:solidFill>
                <a:latin typeface="Times New Roman" panose="02020603050405020304" pitchFamily="18" charset="0"/>
                <a:cs typeface="Times New Roman" panose="02020603050405020304" pitchFamily="18" charset="0"/>
              </a:rPr>
              <a:t>μεταφέρει </a:t>
            </a:r>
            <a:r>
              <a:rPr lang="el-GR" sz="1400" dirty="0" err="1">
                <a:solidFill>
                  <a:schemeClr val="bg1"/>
                </a:solidFill>
                <a:latin typeface="Times New Roman" panose="02020603050405020304" pitchFamily="18" charset="0"/>
                <a:cs typeface="Times New Roman" panose="02020603050405020304" pitchFamily="18" charset="0"/>
              </a:rPr>
              <a:t>επικαθήμενο</a:t>
            </a:r>
            <a:r>
              <a:rPr lang="el-GR" sz="1400" dirty="0">
                <a:solidFill>
                  <a:schemeClr val="bg1"/>
                </a:solidFill>
                <a:latin typeface="Times New Roman" panose="02020603050405020304" pitchFamily="18" charset="0"/>
                <a:cs typeface="Times New Roman" panose="02020603050405020304" pitchFamily="18" charset="0"/>
              </a:rPr>
              <a:t> από </a:t>
            </a:r>
            <a:r>
              <a:rPr lang="el-GR" sz="1400" dirty="0" err="1">
                <a:solidFill>
                  <a:schemeClr val="bg1"/>
                </a:solidFill>
                <a:latin typeface="Times New Roman" panose="02020603050405020304" pitchFamily="18" charset="0"/>
                <a:cs typeface="Times New Roman" panose="02020603050405020304" pitchFamily="18" charset="0"/>
              </a:rPr>
              <a:t>Πεσάρο</a:t>
            </a:r>
            <a:r>
              <a:rPr lang="el-GR" sz="1400" dirty="0">
                <a:solidFill>
                  <a:schemeClr val="bg1"/>
                </a:solidFill>
                <a:latin typeface="Times New Roman" panose="02020603050405020304" pitchFamily="18" charset="0"/>
                <a:cs typeface="Times New Roman" panose="02020603050405020304" pitchFamily="18" charset="0"/>
              </a:rPr>
              <a:t> Ιταλίας στην Ανκόνα</a:t>
            </a:r>
          </a:p>
          <a:p>
            <a:pPr marL="285750" indent="-285750">
              <a:buFont typeface="Arial" panose="020B0604020202020204" pitchFamily="34" charset="0"/>
              <a:buChar char="•"/>
            </a:pPr>
            <a:r>
              <a:rPr lang="el-GR" sz="1400" dirty="0" err="1">
                <a:solidFill>
                  <a:schemeClr val="bg1"/>
                </a:solidFill>
                <a:latin typeface="Times New Roman" panose="02020603050405020304" pitchFamily="18" charset="0"/>
                <a:cs typeface="Times New Roman" panose="02020603050405020304" pitchFamily="18" charset="0"/>
              </a:rPr>
              <a:t>Επικαθήμενο</a:t>
            </a:r>
            <a:r>
              <a:rPr lang="el-GR" sz="1400" dirty="0">
                <a:solidFill>
                  <a:schemeClr val="bg1"/>
                </a:solidFill>
                <a:latin typeface="Times New Roman" panose="02020603050405020304" pitchFamily="18" charset="0"/>
                <a:cs typeface="Times New Roman" panose="02020603050405020304" pitchFamily="18" charset="0"/>
              </a:rPr>
              <a:t> ασυνόδευτο φορτώνεται στο πλοίο για Πάτρα</a:t>
            </a:r>
          </a:p>
          <a:p>
            <a:pPr marL="285750" indent="-285750">
              <a:buFont typeface="Arial" panose="020B0604020202020204" pitchFamily="34" charset="0"/>
              <a:buChar char="•"/>
            </a:pPr>
            <a:r>
              <a:rPr lang="el-GR" sz="1400" dirty="0" err="1">
                <a:solidFill>
                  <a:schemeClr val="bg1"/>
                </a:solidFill>
                <a:latin typeface="Times New Roman" panose="02020603050405020304" pitchFamily="18" charset="0"/>
                <a:cs typeface="Times New Roman" panose="02020603050405020304" pitchFamily="18" charset="0"/>
              </a:rPr>
              <a:t>Τράκτορας</a:t>
            </a:r>
            <a:r>
              <a:rPr lang="el-GR" sz="1400" dirty="0">
                <a:solidFill>
                  <a:schemeClr val="bg1"/>
                </a:solidFill>
                <a:latin typeface="Times New Roman" panose="02020603050405020304" pitchFamily="18" charset="0"/>
                <a:cs typeface="Times New Roman" panose="02020603050405020304" pitchFamily="18" charset="0"/>
              </a:rPr>
              <a:t> (</a:t>
            </a:r>
            <a:r>
              <a:rPr lang="en-US" sz="1400" dirty="0">
                <a:solidFill>
                  <a:schemeClr val="bg1"/>
                </a:solidFill>
                <a:latin typeface="Times New Roman" panose="02020603050405020304" pitchFamily="18" charset="0"/>
                <a:cs typeface="Times New Roman" panose="02020603050405020304" pitchFamily="18" charset="0"/>
              </a:rPr>
              <a:t>ii)</a:t>
            </a:r>
            <a:r>
              <a:rPr lang="el-GR" sz="1400" dirty="0">
                <a:solidFill>
                  <a:schemeClr val="bg1"/>
                </a:solidFill>
                <a:latin typeface="Times New Roman" panose="02020603050405020304" pitchFamily="18" charset="0"/>
                <a:cs typeface="Times New Roman" panose="02020603050405020304" pitchFamily="18" charset="0"/>
              </a:rPr>
              <a:t> του ίδιου μεταφορέα παραλαμβάνει το </a:t>
            </a:r>
            <a:r>
              <a:rPr lang="el-GR" sz="1400" dirty="0" err="1">
                <a:solidFill>
                  <a:schemeClr val="bg1"/>
                </a:solidFill>
                <a:latin typeface="Times New Roman" panose="02020603050405020304" pitchFamily="18" charset="0"/>
                <a:cs typeface="Times New Roman" panose="02020603050405020304" pitchFamily="18" charset="0"/>
              </a:rPr>
              <a:t>επικαθήμενο</a:t>
            </a:r>
            <a:r>
              <a:rPr lang="el-GR" sz="1400" dirty="0">
                <a:solidFill>
                  <a:schemeClr val="bg1"/>
                </a:solidFill>
                <a:latin typeface="Times New Roman" panose="02020603050405020304" pitchFamily="18" charset="0"/>
                <a:cs typeface="Times New Roman" panose="02020603050405020304" pitchFamily="18" charset="0"/>
              </a:rPr>
              <a:t> και το μεταφέρει στην Κόρινθο</a:t>
            </a:r>
          </a:p>
        </p:txBody>
      </p:sp>
      <p:cxnSp>
        <p:nvCxnSpPr>
          <p:cNvPr id="21" name="Ευθύγραμμο βέλος σύνδεσης 20"/>
          <p:cNvCxnSpPr/>
          <p:nvPr/>
        </p:nvCxnSpPr>
        <p:spPr>
          <a:xfrm>
            <a:off x="3757634" y="5381420"/>
            <a:ext cx="227813" cy="135812"/>
          </a:xfrm>
          <a:prstGeom prst="straightConnector1">
            <a:avLst/>
          </a:prstGeom>
          <a:ln w="38100">
            <a:solidFill>
              <a:schemeClr val="bg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p:cNvCxnSpPr/>
          <p:nvPr/>
        </p:nvCxnSpPr>
        <p:spPr>
          <a:xfrm>
            <a:off x="4860033" y="6021288"/>
            <a:ext cx="288031" cy="72008"/>
          </a:xfrm>
          <a:prstGeom prst="straightConnector1">
            <a:avLst/>
          </a:prstGeom>
          <a:ln w="38100">
            <a:solidFill>
              <a:schemeClr val="bg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p:cNvCxnSpPr/>
          <p:nvPr/>
        </p:nvCxnSpPr>
        <p:spPr>
          <a:xfrm>
            <a:off x="4067944" y="5517232"/>
            <a:ext cx="663128" cy="43204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2240" y="2957112"/>
            <a:ext cx="1889918" cy="3559346"/>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Εικόνα 3">
            <a:extLst>
              <a:ext uri="{FF2B5EF4-FFF2-40B4-BE49-F238E27FC236}">
                <a16:creationId xmlns:a16="http://schemas.microsoft.com/office/drawing/2014/main" id="{391B0E0F-CBEA-7510-D171-73D6AF8977BE}"/>
              </a:ext>
            </a:extLst>
          </p:cNvPr>
          <p:cNvPicPr>
            <a:picLocks noChangeAspect="1"/>
          </p:cNvPicPr>
          <p:nvPr/>
        </p:nvPicPr>
        <p:blipFill>
          <a:blip r:embed="rId6"/>
          <a:stretch>
            <a:fillRect/>
          </a:stretch>
        </p:blipFill>
        <p:spPr>
          <a:xfrm>
            <a:off x="4939564" y="382647"/>
            <a:ext cx="3759021" cy="2558785"/>
          </a:xfrm>
          <a:prstGeom prst="rect">
            <a:avLst/>
          </a:prstGeom>
          <a:ln w="28575">
            <a:solidFill>
              <a:srgbClr val="FF0000"/>
            </a:solidFill>
          </a:ln>
        </p:spPr>
      </p:pic>
      <p:pic>
        <p:nvPicPr>
          <p:cNvPr id="6" name="Εικόνα 5">
            <a:extLst>
              <a:ext uri="{FF2B5EF4-FFF2-40B4-BE49-F238E27FC236}">
                <a16:creationId xmlns:a16="http://schemas.microsoft.com/office/drawing/2014/main" id="{D9AF0878-32C2-E48D-8629-C1D72C1384EE}"/>
              </a:ext>
            </a:extLst>
          </p:cNvPr>
          <p:cNvPicPr>
            <a:picLocks noChangeAspect="1"/>
          </p:cNvPicPr>
          <p:nvPr/>
        </p:nvPicPr>
        <p:blipFill>
          <a:blip r:embed="rId7"/>
          <a:stretch>
            <a:fillRect/>
          </a:stretch>
        </p:blipFill>
        <p:spPr>
          <a:xfrm>
            <a:off x="7418161" y="398327"/>
            <a:ext cx="1273997" cy="614569"/>
          </a:xfrm>
          <a:prstGeom prst="rect">
            <a:avLst/>
          </a:prstGeom>
        </p:spPr>
      </p:pic>
    </p:spTree>
    <p:extLst>
      <p:ext uri="{BB962C8B-B14F-4D97-AF65-F5344CB8AC3E}">
        <p14:creationId xmlns:p14="http://schemas.microsoft.com/office/powerpoint/2010/main" val="39968296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Διπλωμένη γωνία 7"/>
          <p:cNvSpPr/>
          <p:nvPr/>
        </p:nvSpPr>
        <p:spPr>
          <a:xfrm>
            <a:off x="5913085" y="1774697"/>
            <a:ext cx="2952328" cy="3293209"/>
          </a:xfrm>
          <a:prstGeom prst="foldedCorne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object 1"/>
          <p:cNvSpPr/>
          <p:nvPr/>
        </p:nvSpPr>
        <p:spPr>
          <a:xfrm>
            <a:off x="0" y="0"/>
            <a:ext cx="9144000" cy="6857999"/>
          </a:xfrm>
          <a:prstGeom prst="rect">
            <a:avLst/>
          </a:prstGeom>
          <a:blipFill>
            <a:blip r:embed="rId2" cstate="print"/>
            <a:stretch>
              <a:fillRect/>
            </a:stretch>
          </a:blipFill>
        </p:spPr>
        <p:txBody>
          <a:bodyPr wrap="square" lIns="0" tIns="0" rIns="0" bIns="0" rtlCol="0">
            <a:spAutoFit/>
          </a:bodyPr>
          <a:lstStyle/>
          <a:p>
            <a:endParaRPr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728" y="206344"/>
            <a:ext cx="8573686" cy="6429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TextBox 42"/>
          <p:cNvSpPr txBox="1"/>
          <p:nvPr/>
        </p:nvSpPr>
        <p:spPr>
          <a:xfrm>
            <a:off x="291727" y="256985"/>
            <a:ext cx="4439345" cy="1815882"/>
          </a:xfrm>
          <a:prstGeom prst="rect">
            <a:avLst/>
          </a:prstGeom>
          <a:noFill/>
        </p:spPr>
        <p:txBody>
          <a:bodyPr wrap="square" rtlCol="0">
            <a:spAutoFit/>
          </a:bodyPr>
          <a:lstStyle/>
          <a:p>
            <a:pPr algn="ctr"/>
            <a:r>
              <a:rPr lang="el-GR" sz="1400" dirty="0">
                <a:solidFill>
                  <a:schemeClr val="bg1"/>
                </a:solidFill>
                <a:latin typeface="Times New Roman" panose="02020603050405020304" pitchFamily="18" charset="0"/>
                <a:cs typeface="Times New Roman" panose="02020603050405020304" pitchFamily="18" charset="0"/>
              </a:rPr>
              <a:t>Όχημα</a:t>
            </a:r>
            <a:r>
              <a:rPr lang="en-US" sz="1400" dirty="0">
                <a:solidFill>
                  <a:schemeClr val="bg1"/>
                </a:solidFill>
                <a:latin typeface="Times New Roman" panose="02020603050405020304" pitchFamily="18" charset="0"/>
                <a:cs typeface="Times New Roman" panose="02020603050405020304" pitchFamily="18" charset="0"/>
              </a:rPr>
              <a:t>, </a:t>
            </a:r>
            <a:r>
              <a:rPr lang="el-GR" sz="1400" dirty="0">
                <a:solidFill>
                  <a:schemeClr val="bg1"/>
                </a:solidFill>
                <a:latin typeface="Times New Roman" panose="02020603050405020304" pitchFamily="18" charset="0"/>
                <a:cs typeface="Times New Roman" panose="02020603050405020304" pitchFamily="18" charset="0"/>
              </a:rPr>
              <a:t>εταιρείας εγκατεστημένης στην Γερμανία </a:t>
            </a:r>
            <a:r>
              <a:rPr lang="en-US" sz="1400" dirty="0">
                <a:solidFill>
                  <a:schemeClr val="bg1"/>
                </a:solidFill>
                <a:latin typeface="Times New Roman" panose="02020603050405020304" pitchFamily="18" charset="0"/>
                <a:cs typeface="Times New Roman" panose="02020603050405020304" pitchFamily="18" charset="0"/>
              </a:rPr>
              <a:t>(D)</a:t>
            </a:r>
            <a:r>
              <a:rPr lang="el-GR" sz="1400" dirty="0">
                <a:solidFill>
                  <a:schemeClr val="bg1"/>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l-GR" sz="1400" dirty="0" err="1">
                <a:solidFill>
                  <a:schemeClr val="bg1"/>
                </a:solidFill>
                <a:latin typeface="Times New Roman" panose="02020603050405020304" pitchFamily="18" charset="0"/>
                <a:cs typeface="Times New Roman" panose="02020603050405020304" pitchFamily="18" charset="0"/>
              </a:rPr>
              <a:t>Τράκτορας</a:t>
            </a:r>
            <a:r>
              <a:rPr lang="el-GR" sz="1400" dirty="0">
                <a:solidFill>
                  <a:schemeClr val="bg1"/>
                </a:solidFill>
                <a:latin typeface="Times New Roman" panose="02020603050405020304" pitchFamily="18" charset="0"/>
                <a:cs typeface="Times New Roman" panose="02020603050405020304" pitchFamily="18" charset="0"/>
              </a:rPr>
              <a:t> (</a:t>
            </a:r>
            <a:r>
              <a:rPr lang="en-US" sz="1400" dirty="0" err="1">
                <a:solidFill>
                  <a:schemeClr val="bg1"/>
                </a:solidFill>
                <a:latin typeface="Times New Roman" panose="02020603050405020304" pitchFamily="18" charset="0"/>
                <a:cs typeface="Times New Roman" panose="02020603050405020304" pitchFamily="18" charset="0"/>
              </a:rPr>
              <a:t>i</a:t>
            </a:r>
            <a:r>
              <a:rPr lang="en-US" sz="1400" dirty="0">
                <a:solidFill>
                  <a:schemeClr val="bg1"/>
                </a:solidFill>
                <a:latin typeface="Times New Roman" panose="02020603050405020304" pitchFamily="18" charset="0"/>
                <a:cs typeface="Times New Roman" panose="02020603050405020304" pitchFamily="18" charset="0"/>
              </a:rPr>
              <a:t>) </a:t>
            </a:r>
            <a:r>
              <a:rPr lang="el-GR" sz="1400" dirty="0">
                <a:solidFill>
                  <a:schemeClr val="bg1"/>
                </a:solidFill>
                <a:latin typeface="Times New Roman" panose="02020603050405020304" pitchFamily="18" charset="0"/>
                <a:cs typeface="Times New Roman" panose="02020603050405020304" pitchFamily="18" charset="0"/>
              </a:rPr>
              <a:t>μεταφέρει </a:t>
            </a:r>
            <a:r>
              <a:rPr lang="el-GR" sz="1400" dirty="0" err="1">
                <a:solidFill>
                  <a:schemeClr val="bg1"/>
                </a:solidFill>
                <a:latin typeface="Times New Roman" panose="02020603050405020304" pitchFamily="18" charset="0"/>
                <a:cs typeface="Times New Roman" panose="02020603050405020304" pitchFamily="18" charset="0"/>
              </a:rPr>
              <a:t>επικαθήμενο</a:t>
            </a:r>
            <a:r>
              <a:rPr lang="el-GR" sz="1400" dirty="0">
                <a:solidFill>
                  <a:schemeClr val="bg1"/>
                </a:solidFill>
                <a:latin typeface="Times New Roman" panose="02020603050405020304" pitchFamily="18" charset="0"/>
                <a:cs typeface="Times New Roman" panose="02020603050405020304" pitchFamily="18" charset="0"/>
              </a:rPr>
              <a:t> από </a:t>
            </a:r>
            <a:r>
              <a:rPr lang="el-GR" sz="1400" dirty="0" err="1">
                <a:solidFill>
                  <a:schemeClr val="bg1"/>
                </a:solidFill>
                <a:latin typeface="Times New Roman" panose="02020603050405020304" pitchFamily="18" charset="0"/>
                <a:cs typeface="Times New Roman" panose="02020603050405020304" pitchFamily="18" charset="0"/>
              </a:rPr>
              <a:t>Πεσάρο</a:t>
            </a:r>
            <a:r>
              <a:rPr lang="el-GR" sz="1400" dirty="0">
                <a:solidFill>
                  <a:schemeClr val="bg1"/>
                </a:solidFill>
                <a:latin typeface="Times New Roman" panose="02020603050405020304" pitchFamily="18" charset="0"/>
                <a:cs typeface="Times New Roman" panose="02020603050405020304" pitchFamily="18" charset="0"/>
              </a:rPr>
              <a:t> Ιταλίας στην Ανκόνα</a:t>
            </a:r>
          </a:p>
          <a:p>
            <a:pPr marL="285750" indent="-285750">
              <a:buFont typeface="Arial" panose="020B0604020202020204" pitchFamily="34" charset="0"/>
              <a:buChar char="•"/>
            </a:pPr>
            <a:r>
              <a:rPr lang="el-GR" sz="1400" dirty="0" err="1">
                <a:solidFill>
                  <a:schemeClr val="bg1"/>
                </a:solidFill>
                <a:latin typeface="Times New Roman" panose="02020603050405020304" pitchFamily="18" charset="0"/>
                <a:cs typeface="Times New Roman" panose="02020603050405020304" pitchFamily="18" charset="0"/>
              </a:rPr>
              <a:t>Επικαθήμενο</a:t>
            </a:r>
            <a:r>
              <a:rPr lang="el-GR" sz="1400" dirty="0">
                <a:solidFill>
                  <a:schemeClr val="bg1"/>
                </a:solidFill>
                <a:latin typeface="Times New Roman" panose="02020603050405020304" pitchFamily="18" charset="0"/>
                <a:cs typeface="Times New Roman" panose="02020603050405020304" pitchFamily="18" charset="0"/>
              </a:rPr>
              <a:t> ασυνόδευτο φορτώνεται στο πλοίο για Πάτρα</a:t>
            </a:r>
          </a:p>
          <a:p>
            <a:pPr marL="285750" indent="-285750">
              <a:buFont typeface="Arial" panose="020B0604020202020204" pitchFamily="34" charset="0"/>
              <a:buChar char="•"/>
            </a:pPr>
            <a:r>
              <a:rPr lang="el-GR" sz="1400" dirty="0" err="1">
                <a:solidFill>
                  <a:schemeClr val="bg1"/>
                </a:solidFill>
                <a:latin typeface="Times New Roman" panose="02020603050405020304" pitchFamily="18" charset="0"/>
                <a:cs typeface="Times New Roman" panose="02020603050405020304" pitchFamily="18" charset="0"/>
              </a:rPr>
              <a:t>Τράκτορας</a:t>
            </a:r>
            <a:r>
              <a:rPr lang="el-GR" sz="1400" dirty="0">
                <a:solidFill>
                  <a:schemeClr val="bg1"/>
                </a:solidFill>
                <a:latin typeface="Times New Roman" panose="02020603050405020304" pitchFamily="18" charset="0"/>
                <a:cs typeface="Times New Roman" panose="02020603050405020304" pitchFamily="18" charset="0"/>
              </a:rPr>
              <a:t> (</a:t>
            </a:r>
            <a:r>
              <a:rPr lang="en-US" sz="1400" dirty="0">
                <a:solidFill>
                  <a:schemeClr val="bg1"/>
                </a:solidFill>
                <a:latin typeface="Times New Roman" panose="02020603050405020304" pitchFamily="18" charset="0"/>
                <a:cs typeface="Times New Roman" panose="02020603050405020304" pitchFamily="18" charset="0"/>
              </a:rPr>
              <a:t>ii)</a:t>
            </a:r>
            <a:r>
              <a:rPr lang="el-GR" sz="1400" dirty="0">
                <a:solidFill>
                  <a:schemeClr val="bg1"/>
                </a:solidFill>
                <a:latin typeface="Times New Roman" panose="02020603050405020304" pitchFamily="18" charset="0"/>
                <a:cs typeface="Times New Roman" panose="02020603050405020304" pitchFamily="18" charset="0"/>
              </a:rPr>
              <a:t> του ίδιου μεταφορέα παραλαμβάνει το </a:t>
            </a:r>
            <a:r>
              <a:rPr lang="el-GR" sz="1400" dirty="0" err="1">
                <a:solidFill>
                  <a:schemeClr val="bg1"/>
                </a:solidFill>
                <a:latin typeface="Times New Roman" panose="02020603050405020304" pitchFamily="18" charset="0"/>
                <a:cs typeface="Times New Roman" panose="02020603050405020304" pitchFamily="18" charset="0"/>
              </a:rPr>
              <a:t>επικαθήμενο</a:t>
            </a:r>
            <a:r>
              <a:rPr lang="el-GR" sz="1400" dirty="0">
                <a:solidFill>
                  <a:schemeClr val="bg1"/>
                </a:solidFill>
                <a:latin typeface="Times New Roman" panose="02020603050405020304" pitchFamily="18" charset="0"/>
                <a:cs typeface="Times New Roman" panose="02020603050405020304" pitchFamily="18" charset="0"/>
              </a:rPr>
              <a:t> και το μεταφέρει στ</a:t>
            </a:r>
            <a:r>
              <a:rPr lang="en-US" sz="1400" dirty="0">
                <a:solidFill>
                  <a:schemeClr val="bg1"/>
                </a:solidFill>
                <a:latin typeface="Times New Roman" panose="02020603050405020304" pitchFamily="18" charset="0"/>
                <a:cs typeface="Times New Roman" panose="02020603050405020304" pitchFamily="18" charset="0"/>
              </a:rPr>
              <a:t>o</a:t>
            </a:r>
            <a:r>
              <a:rPr lang="el-GR" sz="1400" dirty="0">
                <a:solidFill>
                  <a:schemeClr val="bg1"/>
                </a:solidFill>
                <a:latin typeface="Times New Roman" panose="02020603050405020304" pitchFamily="18" charset="0"/>
                <a:cs typeface="Times New Roman" panose="02020603050405020304" pitchFamily="18" charset="0"/>
              </a:rPr>
              <a:t>ν Βόλο (</a:t>
            </a:r>
            <a:r>
              <a:rPr lang="el-GR" sz="1400" dirty="0" err="1">
                <a:solidFill>
                  <a:schemeClr val="bg1"/>
                </a:solidFill>
                <a:latin typeface="Times New Roman" panose="02020603050405020304" pitchFamily="18" charset="0"/>
                <a:cs typeface="Times New Roman" panose="02020603050405020304" pitchFamily="18" charset="0"/>
              </a:rPr>
              <a:t>ενδομεταφορά</a:t>
            </a:r>
            <a:r>
              <a:rPr lang="el-GR" sz="1400" dirty="0">
                <a:solidFill>
                  <a:schemeClr val="bg1"/>
                </a:solidFill>
                <a:latin typeface="Times New Roman" panose="02020603050405020304" pitchFamily="18" charset="0"/>
                <a:cs typeface="Times New Roman" panose="02020603050405020304" pitchFamily="18" charset="0"/>
              </a:rPr>
              <a:t> και όχι συνδυασμένη μεταφορά)</a:t>
            </a:r>
          </a:p>
        </p:txBody>
      </p:sp>
      <p:cxnSp>
        <p:nvCxnSpPr>
          <p:cNvPr id="21" name="Ευθύγραμμο βέλος σύνδεσης 20"/>
          <p:cNvCxnSpPr/>
          <p:nvPr/>
        </p:nvCxnSpPr>
        <p:spPr>
          <a:xfrm>
            <a:off x="3757634" y="5381420"/>
            <a:ext cx="227813" cy="135812"/>
          </a:xfrm>
          <a:prstGeom prst="straightConnector1">
            <a:avLst/>
          </a:prstGeom>
          <a:ln w="38100">
            <a:solidFill>
              <a:schemeClr val="bg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p:cNvCxnSpPr/>
          <p:nvPr/>
        </p:nvCxnSpPr>
        <p:spPr>
          <a:xfrm flipV="1">
            <a:off x="4860033" y="5949280"/>
            <a:ext cx="288031" cy="72008"/>
          </a:xfrm>
          <a:prstGeom prst="straightConnector1">
            <a:avLst/>
          </a:prstGeom>
          <a:ln w="38100">
            <a:solidFill>
              <a:schemeClr val="bg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p:cNvCxnSpPr/>
          <p:nvPr/>
        </p:nvCxnSpPr>
        <p:spPr>
          <a:xfrm>
            <a:off x="4067944" y="5517232"/>
            <a:ext cx="663128" cy="43204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6704" y="2924944"/>
            <a:ext cx="1889918" cy="3547098"/>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Εικόνα 5">
            <a:extLst>
              <a:ext uri="{FF2B5EF4-FFF2-40B4-BE49-F238E27FC236}">
                <a16:creationId xmlns:a16="http://schemas.microsoft.com/office/drawing/2014/main" id="{54B692BE-BC25-06A1-2AB8-BDA42F0E9123}"/>
              </a:ext>
            </a:extLst>
          </p:cNvPr>
          <p:cNvPicPr>
            <a:picLocks noChangeAspect="1"/>
          </p:cNvPicPr>
          <p:nvPr/>
        </p:nvPicPr>
        <p:blipFill>
          <a:blip r:embed="rId5"/>
          <a:stretch>
            <a:fillRect/>
          </a:stretch>
        </p:blipFill>
        <p:spPr>
          <a:xfrm>
            <a:off x="4917728" y="363601"/>
            <a:ext cx="3788894" cy="2519744"/>
          </a:xfrm>
          <a:prstGeom prst="rect">
            <a:avLst/>
          </a:prstGeom>
          <a:ln w="28575">
            <a:solidFill>
              <a:srgbClr val="FF0000"/>
            </a:solidFill>
          </a:ln>
        </p:spPr>
      </p:pic>
      <p:pic>
        <p:nvPicPr>
          <p:cNvPr id="9" name="Εικόνα 8">
            <a:extLst>
              <a:ext uri="{FF2B5EF4-FFF2-40B4-BE49-F238E27FC236}">
                <a16:creationId xmlns:a16="http://schemas.microsoft.com/office/drawing/2014/main" id="{24AFB346-6877-B5E9-8B78-C8A778EAB741}"/>
              </a:ext>
            </a:extLst>
          </p:cNvPr>
          <p:cNvPicPr>
            <a:picLocks noChangeAspect="1"/>
          </p:cNvPicPr>
          <p:nvPr/>
        </p:nvPicPr>
        <p:blipFill>
          <a:blip r:embed="rId6"/>
          <a:stretch>
            <a:fillRect/>
          </a:stretch>
        </p:blipFill>
        <p:spPr>
          <a:xfrm>
            <a:off x="7445719" y="362113"/>
            <a:ext cx="1260903" cy="621380"/>
          </a:xfrm>
          <a:prstGeom prst="rect">
            <a:avLst/>
          </a:prstGeom>
        </p:spPr>
      </p:pic>
    </p:spTree>
    <p:extLst>
      <p:ext uri="{BB962C8B-B14F-4D97-AF65-F5344CB8AC3E}">
        <p14:creationId xmlns:p14="http://schemas.microsoft.com/office/powerpoint/2010/main" val="29251304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2022864" y="90263"/>
            <a:ext cx="5866139" cy="906432"/>
          </a:xfrm>
          <a:prstGeom prst="rect">
            <a:avLst/>
          </a:prstGeom>
        </p:spPr>
        <p:txBody>
          <a:bodyPr vert="horz" wrap="square" lIns="0" tIns="0" rIns="0" bIns="0" rtlCol="0">
            <a:spAutoFit/>
          </a:bodyPr>
          <a:lstStyle/>
          <a:p>
            <a:pPr marL="2125981" marR="0">
              <a:lnSpc>
                <a:spcPts val="4407"/>
              </a:lnSpc>
              <a:spcBef>
                <a:spcPts val="0"/>
              </a:spcBef>
              <a:spcAft>
                <a:spcPts val="0"/>
              </a:spcAft>
            </a:pPr>
            <a:r>
              <a:rPr sz="4000" spc="-185" dirty="0">
                <a:solidFill>
                  <a:srgbClr val="000000"/>
                </a:solidFill>
                <a:latin typeface="RAPVSA+1"/>
                <a:cs typeface="RAPVSA+1"/>
              </a:rPr>
              <a:t>ΕΔΥΜ</a:t>
            </a:r>
          </a:p>
          <a:p>
            <a:pPr marL="0" marR="0">
              <a:lnSpc>
                <a:spcPts val="2245"/>
              </a:lnSpc>
              <a:spcBef>
                <a:spcPts val="184"/>
              </a:spcBef>
              <a:spcAft>
                <a:spcPts val="0"/>
              </a:spcAft>
            </a:pPr>
            <a:r>
              <a:rPr sz="2050" spc="-25" dirty="0">
                <a:solidFill>
                  <a:srgbClr val="000000"/>
                </a:solidFill>
                <a:latin typeface="RAPVSA+1"/>
                <a:cs typeface="RAPVSA+1"/>
              </a:rPr>
              <a:t>[Ευρωπαϊκή</a:t>
            </a:r>
            <a:r>
              <a:rPr sz="2050" spc="-142" dirty="0">
                <a:solidFill>
                  <a:srgbClr val="000000"/>
                </a:solidFill>
                <a:latin typeface="RAPVSA+1"/>
                <a:cs typeface="RAPVSA+1"/>
              </a:rPr>
              <a:t> </a:t>
            </a:r>
            <a:r>
              <a:rPr sz="2050" spc="-15" dirty="0">
                <a:solidFill>
                  <a:srgbClr val="000000"/>
                </a:solidFill>
                <a:latin typeface="RAPVSA+1"/>
                <a:cs typeface="RAPVSA+1"/>
              </a:rPr>
              <a:t>Διάσκεψη</a:t>
            </a:r>
            <a:r>
              <a:rPr sz="2050" spc="-75" dirty="0">
                <a:solidFill>
                  <a:srgbClr val="000000"/>
                </a:solidFill>
                <a:latin typeface="RAPVSA+1"/>
                <a:cs typeface="RAPVSA+1"/>
              </a:rPr>
              <a:t> </a:t>
            </a:r>
            <a:r>
              <a:rPr sz="2050" dirty="0">
                <a:solidFill>
                  <a:srgbClr val="000000"/>
                </a:solidFill>
                <a:latin typeface="RAPVSA+1"/>
                <a:cs typeface="RAPVSA+1"/>
              </a:rPr>
              <a:t>Υπουργών</a:t>
            </a:r>
            <a:r>
              <a:rPr sz="2050" spc="-126" dirty="0">
                <a:solidFill>
                  <a:srgbClr val="000000"/>
                </a:solidFill>
                <a:latin typeface="RAPVSA+1"/>
                <a:cs typeface="RAPVSA+1"/>
              </a:rPr>
              <a:t> </a:t>
            </a:r>
            <a:r>
              <a:rPr sz="2050" spc="-11" dirty="0">
                <a:solidFill>
                  <a:srgbClr val="000000"/>
                </a:solidFill>
                <a:latin typeface="RAPVSA+1"/>
                <a:cs typeface="RAPVSA+1"/>
              </a:rPr>
              <a:t>Μεταφορών:1953</a:t>
            </a:r>
          </a:p>
        </p:txBody>
      </p:sp>
      <p:sp>
        <p:nvSpPr>
          <p:cNvPr id="4" name="object 4"/>
          <p:cNvSpPr txBox="1"/>
          <p:nvPr/>
        </p:nvSpPr>
        <p:spPr>
          <a:xfrm>
            <a:off x="1506157" y="963834"/>
            <a:ext cx="6899554" cy="323604"/>
          </a:xfrm>
          <a:prstGeom prst="rect">
            <a:avLst/>
          </a:prstGeom>
        </p:spPr>
        <p:txBody>
          <a:bodyPr vert="horz" wrap="square" lIns="0" tIns="0" rIns="0" bIns="0" rtlCol="0">
            <a:spAutoFit/>
          </a:bodyPr>
          <a:lstStyle/>
          <a:p>
            <a:pPr marL="0" marR="0">
              <a:lnSpc>
                <a:spcPts val="2248"/>
              </a:lnSpc>
              <a:spcBef>
                <a:spcPts val="0"/>
              </a:spcBef>
              <a:spcAft>
                <a:spcPts val="0"/>
              </a:spcAft>
            </a:pPr>
            <a:r>
              <a:rPr sz="2050" spc="-15" dirty="0">
                <a:solidFill>
                  <a:srgbClr val="000000"/>
                </a:solidFill>
                <a:latin typeface="RAPVSA+1"/>
                <a:cs typeface="RAPVSA+1"/>
              </a:rPr>
              <a:t>μετονομάστηκε</a:t>
            </a:r>
            <a:r>
              <a:rPr sz="2050" spc="-150" dirty="0">
                <a:solidFill>
                  <a:srgbClr val="000000"/>
                </a:solidFill>
                <a:latin typeface="RAPVSA+1"/>
                <a:cs typeface="RAPVSA+1"/>
              </a:rPr>
              <a:t> </a:t>
            </a:r>
            <a:r>
              <a:rPr sz="2050" spc="10" dirty="0">
                <a:solidFill>
                  <a:srgbClr val="000000"/>
                </a:solidFill>
                <a:latin typeface="RAPVSA+1"/>
                <a:cs typeface="RAPVSA+1"/>
              </a:rPr>
              <a:t>σε</a:t>
            </a:r>
            <a:r>
              <a:rPr sz="2050" spc="-195" dirty="0">
                <a:solidFill>
                  <a:srgbClr val="000000"/>
                </a:solidFill>
                <a:latin typeface="RAPVSA+1"/>
                <a:cs typeface="RAPVSA+1"/>
              </a:rPr>
              <a:t> </a:t>
            </a:r>
            <a:r>
              <a:rPr sz="2050" dirty="0">
                <a:solidFill>
                  <a:srgbClr val="000000"/>
                </a:solidFill>
                <a:latin typeface="RAPVSA+1"/>
                <a:cs typeface="RAPVSA+1"/>
              </a:rPr>
              <a:t>Διεθνές</a:t>
            </a:r>
            <a:r>
              <a:rPr sz="2050" spc="-10" dirty="0">
                <a:solidFill>
                  <a:srgbClr val="000000"/>
                </a:solidFill>
                <a:latin typeface="RAPVSA+1"/>
                <a:cs typeface="RAPVSA+1"/>
              </a:rPr>
              <a:t> </a:t>
            </a:r>
            <a:r>
              <a:rPr sz="2050" spc="-12" dirty="0">
                <a:solidFill>
                  <a:srgbClr val="000000"/>
                </a:solidFill>
                <a:latin typeface="RAPVSA+1"/>
                <a:cs typeface="RAPVSA+1"/>
              </a:rPr>
              <a:t>Φόρουμ</a:t>
            </a:r>
            <a:r>
              <a:rPr sz="2050" spc="-75" dirty="0">
                <a:solidFill>
                  <a:srgbClr val="000000"/>
                </a:solidFill>
                <a:latin typeface="RAPVSA+1"/>
                <a:cs typeface="RAPVSA+1"/>
              </a:rPr>
              <a:t> </a:t>
            </a:r>
            <a:r>
              <a:rPr sz="2050" spc="-25" dirty="0">
                <a:solidFill>
                  <a:srgbClr val="000000"/>
                </a:solidFill>
                <a:latin typeface="RAPVSA+1"/>
                <a:cs typeface="RAPVSA+1"/>
              </a:rPr>
              <a:t>Μεταφορών</a:t>
            </a:r>
            <a:r>
              <a:rPr sz="2050" spc="40" dirty="0">
                <a:solidFill>
                  <a:srgbClr val="000000"/>
                </a:solidFill>
                <a:latin typeface="RAPVSA+1"/>
                <a:cs typeface="RAPVSA+1"/>
              </a:rPr>
              <a:t> </a:t>
            </a:r>
            <a:r>
              <a:rPr sz="2050" dirty="0">
                <a:solidFill>
                  <a:srgbClr val="000000"/>
                </a:solidFill>
                <a:latin typeface="RAPVSA+1"/>
                <a:cs typeface="RAPVSA+1"/>
              </a:rPr>
              <a:t>(ΔΦΜ):2006]</a:t>
            </a:r>
          </a:p>
        </p:txBody>
      </p:sp>
      <p:sp>
        <p:nvSpPr>
          <p:cNvPr id="5" name="object 5"/>
          <p:cNvSpPr txBox="1"/>
          <p:nvPr/>
        </p:nvSpPr>
        <p:spPr>
          <a:xfrm>
            <a:off x="488000" y="1265042"/>
            <a:ext cx="8399171" cy="877855"/>
          </a:xfrm>
          <a:prstGeom prst="rect">
            <a:avLst/>
          </a:prstGeom>
        </p:spPr>
        <p:txBody>
          <a:bodyPr vert="horz" wrap="square" lIns="0" tIns="0" rIns="0" bIns="0" rtlCol="0">
            <a:spAutoFit/>
          </a:bodyPr>
          <a:lstStyle/>
          <a:p>
            <a:pPr marL="0" marR="0">
              <a:lnSpc>
                <a:spcPts val="1580"/>
              </a:lnSpc>
              <a:spcBef>
                <a:spcPts val="0"/>
              </a:spcBef>
              <a:spcAft>
                <a:spcPts val="0"/>
              </a:spcAft>
            </a:pPr>
            <a:r>
              <a:rPr sz="1450" dirty="0">
                <a:solidFill>
                  <a:srgbClr val="000000"/>
                </a:solidFill>
                <a:latin typeface="EAVPVC+3"/>
                <a:cs typeface="EAVPVC+3"/>
              </a:rPr>
              <a:t>Από</a:t>
            </a:r>
            <a:r>
              <a:rPr sz="1450" spc="-40" dirty="0">
                <a:solidFill>
                  <a:srgbClr val="000000"/>
                </a:solidFill>
                <a:latin typeface="EAVPVC+3"/>
                <a:cs typeface="EAVPVC+3"/>
              </a:rPr>
              <a:t> </a:t>
            </a:r>
            <a:r>
              <a:rPr sz="1450" spc="17" dirty="0">
                <a:solidFill>
                  <a:srgbClr val="000000"/>
                </a:solidFill>
                <a:latin typeface="EAVPVC+3"/>
                <a:cs typeface="EAVPVC+3"/>
              </a:rPr>
              <a:t>τη</a:t>
            </a:r>
            <a:r>
              <a:rPr sz="1450" spc="-12" dirty="0">
                <a:solidFill>
                  <a:srgbClr val="000000"/>
                </a:solidFill>
                <a:latin typeface="EAVPVC+3"/>
                <a:cs typeface="EAVPVC+3"/>
              </a:rPr>
              <a:t> </a:t>
            </a:r>
            <a:r>
              <a:rPr sz="1450" spc="-21" dirty="0">
                <a:solidFill>
                  <a:srgbClr val="000000"/>
                </a:solidFill>
                <a:latin typeface="EAVPVC+3"/>
                <a:cs typeface="EAVPVC+3"/>
              </a:rPr>
              <a:t>σύσταση</a:t>
            </a:r>
            <a:r>
              <a:rPr sz="1450" spc="36" dirty="0">
                <a:solidFill>
                  <a:srgbClr val="000000"/>
                </a:solidFill>
                <a:latin typeface="EAVPVC+3"/>
                <a:cs typeface="EAVPVC+3"/>
              </a:rPr>
              <a:t> </a:t>
            </a:r>
            <a:r>
              <a:rPr sz="1450" dirty="0">
                <a:solidFill>
                  <a:srgbClr val="000000"/>
                </a:solidFill>
                <a:latin typeface="EAVPVC+3"/>
                <a:cs typeface="EAVPVC+3"/>
              </a:rPr>
              <a:t>της</a:t>
            </a:r>
            <a:r>
              <a:rPr sz="1450" spc="-30" dirty="0">
                <a:solidFill>
                  <a:srgbClr val="000000"/>
                </a:solidFill>
                <a:latin typeface="EAVPVC+3"/>
                <a:cs typeface="EAVPVC+3"/>
              </a:rPr>
              <a:t> </a:t>
            </a:r>
            <a:r>
              <a:rPr sz="1450" spc="17" dirty="0">
                <a:solidFill>
                  <a:srgbClr val="000000"/>
                </a:solidFill>
                <a:latin typeface="EAVPVC+3"/>
                <a:cs typeface="EAVPVC+3"/>
              </a:rPr>
              <a:t>το</a:t>
            </a:r>
            <a:r>
              <a:rPr sz="1450" spc="20" dirty="0">
                <a:solidFill>
                  <a:srgbClr val="000000"/>
                </a:solidFill>
                <a:latin typeface="EAVPVC+3"/>
                <a:cs typeface="EAVPVC+3"/>
              </a:rPr>
              <a:t> </a:t>
            </a:r>
            <a:r>
              <a:rPr sz="1450" spc="-125" dirty="0">
                <a:solidFill>
                  <a:srgbClr val="000000"/>
                </a:solidFill>
                <a:latin typeface="DFEEEK+2"/>
                <a:cs typeface="DFEEEK+2"/>
              </a:rPr>
              <a:t>1953</a:t>
            </a:r>
            <a:r>
              <a:rPr sz="1450" spc="393" dirty="0">
                <a:solidFill>
                  <a:srgbClr val="000000"/>
                </a:solidFill>
                <a:latin typeface="DFEEEK+2"/>
                <a:cs typeface="DFEEEK+2"/>
              </a:rPr>
              <a:t> </a:t>
            </a:r>
            <a:r>
              <a:rPr sz="1450" dirty="0">
                <a:solidFill>
                  <a:srgbClr val="000000"/>
                </a:solidFill>
                <a:latin typeface="EAVPVC+3"/>
                <a:cs typeface="EAVPVC+3"/>
              </a:rPr>
              <a:t>η Ευρωπαϊκή</a:t>
            </a:r>
            <a:r>
              <a:rPr sz="1450" spc="-134" dirty="0">
                <a:solidFill>
                  <a:srgbClr val="000000"/>
                </a:solidFill>
                <a:latin typeface="EAVPVC+3"/>
                <a:cs typeface="EAVPVC+3"/>
              </a:rPr>
              <a:t> </a:t>
            </a:r>
            <a:r>
              <a:rPr sz="1450" spc="-23" dirty="0">
                <a:solidFill>
                  <a:srgbClr val="000000"/>
                </a:solidFill>
                <a:latin typeface="EAVPVC+3"/>
                <a:cs typeface="EAVPVC+3"/>
              </a:rPr>
              <a:t>Διάσκεψη</a:t>
            </a:r>
            <a:r>
              <a:rPr sz="1450" spc="33" dirty="0">
                <a:solidFill>
                  <a:srgbClr val="000000"/>
                </a:solidFill>
                <a:latin typeface="EAVPVC+3"/>
                <a:cs typeface="EAVPVC+3"/>
              </a:rPr>
              <a:t> </a:t>
            </a:r>
            <a:r>
              <a:rPr sz="1450" spc="-56" dirty="0">
                <a:solidFill>
                  <a:srgbClr val="000000"/>
                </a:solidFill>
                <a:latin typeface="EAVPVC+3"/>
                <a:cs typeface="EAVPVC+3"/>
              </a:rPr>
              <a:t>των</a:t>
            </a:r>
            <a:r>
              <a:rPr sz="1450" spc="162" dirty="0">
                <a:solidFill>
                  <a:srgbClr val="000000"/>
                </a:solidFill>
                <a:latin typeface="EAVPVC+3"/>
                <a:cs typeface="EAVPVC+3"/>
              </a:rPr>
              <a:t> </a:t>
            </a:r>
            <a:r>
              <a:rPr sz="1450" spc="-28" dirty="0">
                <a:solidFill>
                  <a:srgbClr val="000000"/>
                </a:solidFill>
                <a:latin typeface="EAVPVC+3"/>
                <a:cs typeface="EAVPVC+3"/>
              </a:rPr>
              <a:t>Υπουρ</a:t>
            </a:r>
            <a:r>
              <a:rPr sz="1450" spc="-260" dirty="0">
                <a:solidFill>
                  <a:srgbClr val="000000"/>
                </a:solidFill>
                <a:latin typeface="EAVPVC+3"/>
                <a:cs typeface="EAVPVC+3"/>
              </a:rPr>
              <a:t> </a:t>
            </a:r>
            <a:r>
              <a:rPr sz="1450" dirty="0">
                <a:solidFill>
                  <a:srgbClr val="000000"/>
                </a:solidFill>
                <a:latin typeface="EAVPVC+3"/>
                <a:cs typeface="EAVPVC+3"/>
              </a:rPr>
              <a:t>γών</a:t>
            </a:r>
            <a:r>
              <a:rPr sz="1450" spc="-31" dirty="0">
                <a:solidFill>
                  <a:srgbClr val="000000"/>
                </a:solidFill>
                <a:latin typeface="EAVPVC+3"/>
                <a:cs typeface="EAVPVC+3"/>
              </a:rPr>
              <a:t> </a:t>
            </a:r>
            <a:r>
              <a:rPr sz="1450" spc="-14" dirty="0">
                <a:solidFill>
                  <a:srgbClr val="000000"/>
                </a:solidFill>
                <a:latin typeface="EAVPVC+3"/>
                <a:cs typeface="EAVPVC+3"/>
              </a:rPr>
              <a:t>Μεταφορών</a:t>
            </a:r>
            <a:r>
              <a:rPr sz="1450" spc="-15" dirty="0">
                <a:solidFill>
                  <a:srgbClr val="000000"/>
                </a:solidFill>
                <a:latin typeface="EAVPVC+3"/>
                <a:cs typeface="EAVPVC+3"/>
              </a:rPr>
              <a:t> </a:t>
            </a:r>
            <a:r>
              <a:rPr sz="1450" spc="-12" dirty="0">
                <a:solidFill>
                  <a:srgbClr val="000000"/>
                </a:solidFill>
                <a:latin typeface="EAVPVC+3"/>
                <a:cs typeface="EAVPVC+3"/>
              </a:rPr>
              <a:t>αποσκοπεί</a:t>
            </a:r>
            <a:r>
              <a:rPr sz="1450" spc="-50" dirty="0">
                <a:solidFill>
                  <a:srgbClr val="000000"/>
                </a:solidFill>
                <a:latin typeface="EAVPVC+3"/>
                <a:cs typeface="EAVPVC+3"/>
              </a:rPr>
              <a:t> </a:t>
            </a:r>
            <a:r>
              <a:rPr sz="1450" dirty="0">
                <a:solidFill>
                  <a:srgbClr val="000000"/>
                </a:solidFill>
                <a:latin typeface="EAVPVC+3"/>
                <a:cs typeface="EAVPVC+3"/>
              </a:rPr>
              <a:t>στο</a:t>
            </a:r>
            <a:r>
              <a:rPr sz="1450" spc="-99" dirty="0">
                <a:solidFill>
                  <a:srgbClr val="000000"/>
                </a:solidFill>
                <a:latin typeface="EAVPVC+3"/>
                <a:cs typeface="EAVPVC+3"/>
              </a:rPr>
              <a:t> </a:t>
            </a:r>
            <a:r>
              <a:rPr sz="1450" spc="10" dirty="0">
                <a:solidFill>
                  <a:srgbClr val="000000"/>
                </a:solidFill>
                <a:latin typeface="EAVPVC+3"/>
                <a:cs typeface="EAVPVC+3"/>
              </a:rPr>
              <a:t>να</a:t>
            </a:r>
            <a:r>
              <a:rPr sz="1450" spc="-147" dirty="0">
                <a:solidFill>
                  <a:srgbClr val="000000"/>
                </a:solidFill>
                <a:latin typeface="EAVPVC+3"/>
                <a:cs typeface="EAVPVC+3"/>
              </a:rPr>
              <a:t> </a:t>
            </a:r>
            <a:r>
              <a:rPr sz="1450" dirty="0">
                <a:solidFill>
                  <a:srgbClr val="000000"/>
                </a:solidFill>
                <a:latin typeface="EAVPVC+3"/>
                <a:cs typeface="EAVPVC+3"/>
              </a:rPr>
              <a:t>διευκολύνει</a:t>
            </a:r>
          </a:p>
          <a:p>
            <a:pPr marL="6" marR="0">
              <a:lnSpc>
                <a:spcPts val="1578"/>
              </a:lnSpc>
              <a:spcBef>
                <a:spcPts val="145"/>
              </a:spcBef>
              <a:spcAft>
                <a:spcPts val="0"/>
              </a:spcAft>
            </a:pPr>
            <a:r>
              <a:rPr sz="1450" dirty="0" err="1">
                <a:solidFill>
                  <a:srgbClr val="000000"/>
                </a:solidFill>
                <a:latin typeface="EAVPVC+3"/>
                <a:cs typeface="EAVPVC+3"/>
              </a:rPr>
              <a:t>τις</a:t>
            </a:r>
            <a:r>
              <a:rPr sz="1450" spc="-37" dirty="0">
                <a:solidFill>
                  <a:srgbClr val="000000"/>
                </a:solidFill>
                <a:latin typeface="EAVPVC+3"/>
                <a:cs typeface="EAVPVC+3"/>
              </a:rPr>
              <a:t> </a:t>
            </a:r>
            <a:r>
              <a:rPr sz="1450" dirty="0" err="1">
                <a:solidFill>
                  <a:srgbClr val="000000"/>
                </a:solidFill>
                <a:latin typeface="EAVPVC+3"/>
                <a:cs typeface="EAVPVC+3"/>
              </a:rPr>
              <a:t>διεθνείς</a:t>
            </a:r>
            <a:r>
              <a:rPr sz="1450" spc="-30" dirty="0">
                <a:solidFill>
                  <a:srgbClr val="000000"/>
                </a:solidFill>
                <a:latin typeface="EAVPVC+3"/>
                <a:cs typeface="EAVPVC+3"/>
              </a:rPr>
              <a:t> </a:t>
            </a:r>
            <a:r>
              <a:rPr sz="1450" dirty="0">
                <a:solidFill>
                  <a:srgbClr val="000000"/>
                </a:solidFill>
                <a:latin typeface="EAVPVC+3"/>
                <a:cs typeface="EAVPVC+3"/>
              </a:rPr>
              <a:t>και</a:t>
            </a:r>
            <a:r>
              <a:rPr sz="1450" spc="-147" dirty="0">
                <a:solidFill>
                  <a:srgbClr val="000000"/>
                </a:solidFill>
                <a:latin typeface="EAVPVC+3"/>
                <a:cs typeface="EAVPVC+3"/>
              </a:rPr>
              <a:t> </a:t>
            </a:r>
            <a:r>
              <a:rPr sz="1450" dirty="0">
                <a:solidFill>
                  <a:srgbClr val="000000"/>
                </a:solidFill>
                <a:latin typeface="EAVPVC+3"/>
                <a:cs typeface="EAVPVC+3"/>
              </a:rPr>
              <a:t>εσωτερικές</a:t>
            </a:r>
            <a:r>
              <a:rPr sz="1450" spc="-94" dirty="0">
                <a:solidFill>
                  <a:srgbClr val="000000"/>
                </a:solidFill>
                <a:latin typeface="EAVPVC+3"/>
                <a:cs typeface="EAVPVC+3"/>
              </a:rPr>
              <a:t> </a:t>
            </a:r>
            <a:r>
              <a:rPr sz="1450" spc="-10" dirty="0">
                <a:solidFill>
                  <a:srgbClr val="000000"/>
                </a:solidFill>
                <a:latin typeface="EAVPVC+3"/>
                <a:cs typeface="EAVPVC+3"/>
              </a:rPr>
              <a:t>μεταφορές</a:t>
            </a:r>
            <a:r>
              <a:rPr sz="1450" spc="-87" dirty="0">
                <a:solidFill>
                  <a:srgbClr val="000000"/>
                </a:solidFill>
                <a:latin typeface="EAVPVC+3"/>
                <a:cs typeface="EAVPVC+3"/>
              </a:rPr>
              <a:t> </a:t>
            </a:r>
            <a:r>
              <a:rPr sz="1450" dirty="0">
                <a:solidFill>
                  <a:srgbClr val="000000"/>
                </a:solidFill>
                <a:latin typeface="EAVPVC+3"/>
                <a:cs typeface="EAVPVC+3"/>
              </a:rPr>
              <a:t>και</a:t>
            </a:r>
            <a:r>
              <a:rPr sz="1450" spc="-145" dirty="0">
                <a:solidFill>
                  <a:srgbClr val="000000"/>
                </a:solidFill>
                <a:latin typeface="EAVPVC+3"/>
                <a:cs typeface="EAVPVC+3"/>
              </a:rPr>
              <a:t> </a:t>
            </a:r>
            <a:r>
              <a:rPr sz="1450" spc="10" dirty="0">
                <a:solidFill>
                  <a:srgbClr val="000000"/>
                </a:solidFill>
                <a:latin typeface="EAVPVC+3"/>
                <a:cs typeface="EAVPVC+3"/>
              </a:rPr>
              <a:t>να</a:t>
            </a:r>
            <a:r>
              <a:rPr sz="1450" dirty="0">
                <a:solidFill>
                  <a:srgbClr val="000000"/>
                </a:solidFill>
                <a:latin typeface="EAVPVC+3"/>
                <a:cs typeface="EAVPVC+3"/>
              </a:rPr>
              <a:t> ενσωματώσει</a:t>
            </a:r>
            <a:r>
              <a:rPr sz="1450" spc="-126" dirty="0">
                <a:solidFill>
                  <a:srgbClr val="000000"/>
                </a:solidFill>
                <a:latin typeface="EAVPVC+3"/>
                <a:cs typeface="EAVPVC+3"/>
              </a:rPr>
              <a:t> </a:t>
            </a:r>
            <a:r>
              <a:rPr sz="1450" dirty="0">
                <a:solidFill>
                  <a:srgbClr val="000000"/>
                </a:solidFill>
                <a:latin typeface="EAVPVC+3"/>
                <a:cs typeface="EAVPVC+3"/>
              </a:rPr>
              <a:t>τις</a:t>
            </a:r>
            <a:r>
              <a:rPr sz="1450" spc="-37" dirty="0">
                <a:solidFill>
                  <a:srgbClr val="000000"/>
                </a:solidFill>
                <a:latin typeface="EAVPVC+3"/>
                <a:cs typeface="EAVPVC+3"/>
              </a:rPr>
              <a:t> </a:t>
            </a:r>
            <a:r>
              <a:rPr sz="1450" dirty="0">
                <a:solidFill>
                  <a:srgbClr val="000000"/>
                </a:solidFill>
                <a:latin typeface="EAVPVC+3"/>
                <a:cs typeface="EAVPVC+3"/>
              </a:rPr>
              <a:t>ενδιαφερόμενες</a:t>
            </a:r>
            <a:r>
              <a:rPr sz="1450" spc="-10" dirty="0">
                <a:solidFill>
                  <a:srgbClr val="000000"/>
                </a:solidFill>
                <a:latin typeface="EAVPVC+3"/>
                <a:cs typeface="EAVPVC+3"/>
              </a:rPr>
              <a:t> </a:t>
            </a:r>
            <a:r>
              <a:rPr sz="1450" dirty="0">
                <a:solidFill>
                  <a:srgbClr val="000000"/>
                </a:solidFill>
                <a:latin typeface="EAVPVC+3"/>
                <a:cs typeface="EAVPVC+3"/>
              </a:rPr>
              <a:t>αγορές</a:t>
            </a:r>
            <a:r>
              <a:rPr sz="1450" dirty="0">
                <a:solidFill>
                  <a:srgbClr val="000000"/>
                </a:solidFill>
                <a:latin typeface="DFEEEK+2"/>
                <a:cs typeface="DFEEEK+2"/>
              </a:rPr>
              <a:t>.</a:t>
            </a:r>
            <a:r>
              <a:rPr sz="1450" spc="-125" dirty="0">
                <a:solidFill>
                  <a:srgbClr val="000000"/>
                </a:solidFill>
                <a:latin typeface="DFEEEK+2"/>
                <a:cs typeface="DFEEEK+2"/>
              </a:rPr>
              <a:t> </a:t>
            </a:r>
            <a:r>
              <a:rPr sz="1450" dirty="0">
                <a:solidFill>
                  <a:srgbClr val="000000"/>
                </a:solidFill>
                <a:latin typeface="EAVPVC+3"/>
                <a:cs typeface="EAVPVC+3"/>
              </a:rPr>
              <a:t>Ο</a:t>
            </a:r>
            <a:r>
              <a:rPr sz="1450" spc="-132" dirty="0">
                <a:solidFill>
                  <a:srgbClr val="000000"/>
                </a:solidFill>
                <a:latin typeface="EAVPVC+3"/>
                <a:cs typeface="EAVPVC+3"/>
              </a:rPr>
              <a:t> </a:t>
            </a:r>
            <a:r>
              <a:rPr sz="1450" dirty="0">
                <a:solidFill>
                  <a:srgbClr val="000000"/>
                </a:solidFill>
                <a:latin typeface="EAVPVC+3"/>
                <a:cs typeface="EAVPVC+3"/>
              </a:rPr>
              <a:t>πολυμερής</a:t>
            </a:r>
            <a:r>
              <a:rPr sz="1450" spc="-20" dirty="0">
                <a:solidFill>
                  <a:srgbClr val="000000"/>
                </a:solidFill>
                <a:latin typeface="EAVPVC+3"/>
                <a:cs typeface="EAVPVC+3"/>
              </a:rPr>
              <a:t> </a:t>
            </a:r>
            <a:r>
              <a:rPr sz="1450" dirty="0">
                <a:solidFill>
                  <a:srgbClr val="000000"/>
                </a:solidFill>
                <a:latin typeface="EAVPVC+3"/>
                <a:cs typeface="EAVPVC+3"/>
              </a:rPr>
              <a:t>χαρακτήρας</a:t>
            </a:r>
          </a:p>
          <a:p>
            <a:pPr marL="12" marR="0">
              <a:lnSpc>
                <a:spcPts val="1578"/>
              </a:lnSpc>
              <a:spcBef>
                <a:spcPts val="146"/>
              </a:spcBef>
              <a:spcAft>
                <a:spcPts val="0"/>
              </a:spcAft>
            </a:pPr>
            <a:r>
              <a:rPr sz="1450" spc="17" dirty="0">
                <a:solidFill>
                  <a:srgbClr val="000000"/>
                </a:solidFill>
                <a:latin typeface="EAVPVC+3"/>
                <a:cs typeface="EAVPVC+3"/>
              </a:rPr>
              <a:t>των</a:t>
            </a:r>
            <a:r>
              <a:rPr sz="1450" spc="245" dirty="0">
                <a:solidFill>
                  <a:srgbClr val="000000"/>
                </a:solidFill>
                <a:latin typeface="EAVPVC+3"/>
                <a:cs typeface="EAVPVC+3"/>
              </a:rPr>
              <a:t> </a:t>
            </a:r>
            <a:r>
              <a:rPr sz="1450" spc="10" dirty="0">
                <a:solidFill>
                  <a:srgbClr val="000000"/>
                </a:solidFill>
                <a:latin typeface="EAVPVC+3"/>
                <a:cs typeface="EAVPVC+3"/>
              </a:rPr>
              <a:t>αδειών</a:t>
            </a:r>
            <a:r>
              <a:rPr sz="1450" spc="28" dirty="0">
                <a:solidFill>
                  <a:srgbClr val="000000"/>
                </a:solidFill>
                <a:latin typeface="EAVPVC+3"/>
                <a:cs typeface="EAVPVC+3"/>
              </a:rPr>
              <a:t> </a:t>
            </a:r>
            <a:r>
              <a:rPr sz="1450" dirty="0">
                <a:solidFill>
                  <a:srgbClr val="000000"/>
                </a:solidFill>
                <a:latin typeface="EAVPVC+3"/>
                <a:cs typeface="EAVPVC+3"/>
              </a:rPr>
              <a:t>εξυπηρετεί</a:t>
            </a:r>
            <a:r>
              <a:rPr sz="1450" spc="88" dirty="0">
                <a:solidFill>
                  <a:srgbClr val="000000"/>
                </a:solidFill>
                <a:latin typeface="EAVPVC+3"/>
                <a:cs typeface="EAVPVC+3"/>
              </a:rPr>
              <a:t> </a:t>
            </a:r>
            <a:r>
              <a:rPr sz="1450" dirty="0">
                <a:solidFill>
                  <a:srgbClr val="000000"/>
                </a:solidFill>
                <a:latin typeface="EAVPVC+3"/>
                <a:cs typeface="EAVPVC+3"/>
              </a:rPr>
              <a:t>την</a:t>
            </a:r>
            <a:r>
              <a:rPr sz="1450" spc="185" dirty="0">
                <a:solidFill>
                  <a:srgbClr val="000000"/>
                </a:solidFill>
                <a:latin typeface="EAVPVC+3"/>
                <a:cs typeface="EAVPVC+3"/>
              </a:rPr>
              <a:t> </a:t>
            </a:r>
            <a:r>
              <a:rPr sz="1450" dirty="0">
                <a:solidFill>
                  <a:srgbClr val="000000"/>
                </a:solidFill>
                <a:latin typeface="EAVPVC+3"/>
                <a:cs typeface="EAVPVC+3"/>
              </a:rPr>
              <a:t>ορθολογική</a:t>
            </a:r>
            <a:r>
              <a:rPr sz="1450" spc="163" dirty="0">
                <a:solidFill>
                  <a:srgbClr val="000000"/>
                </a:solidFill>
                <a:latin typeface="EAVPVC+3"/>
                <a:cs typeface="EAVPVC+3"/>
              </a:rPr>
              <a:t> </a:t>
            </a:r>
            <a:r>
              <a:rPr sz="1450" spc="-58" dirty="0">
                <a:solidFill>
                  <a:srgbClr val="000000"/>
                </a:solidFill>
                <a:latin typeface="EAVPVC+3"/>
                <a:cs typeface="EAVPVC+3"/>
              </a:rPr>
              <a:t>χρ</a:t>
            </a:r>
            <a:r>
              <a:rPr sz="1450" spc="-333" dirty="0">
                <a:solidFill>
                  <a:srgbClr val="000000"/>
                </a:solidFill>
                <a:latin typeface="EAVPVC+3"/>
                <a:cs typeface="EAVPVC+3"/>
              </a:rPr>
              <a:t> </a:t>
            </a:r>
            <a:r>
              <a:rPr sz="1450" spc="-14" dirty="0">
                <a:solidFill>
                  <a:srgbClr val="000000"/>
                </a:solidFill>
                <a:latin typeface="EAVPVC+3"/>
                <a:cs typeface="EAVPVC+3"/>
              </a:rPr>
              <a:t>ήση</a:t>
            </a:r>
            <a:r>
              <a:rPr sz="1450" spc="249" dirty="0">
                <a:solidFill>
                  <a:srgbClr val="000000"/>
                </a:solidFill>
                <a:latin typeface="EAVPVC+3"/>
                <a:cs typeface="EAVPVC+3"/>
              </a:rPr>
              <a:t> </a:t>
            </a:r>
            <a:r>
              <a:rPr sz="1450" spc="17" dirty="0">
                <a:solidFill>
                  <a:srgbClr val="000000"/>
                </a:solidFill>
                <a:latin typeface="EAVPVC+3"/>
                <a:cs typeface="EAVPVC+3"/>
              </a:rPr>
              <a:t>των</a:t>
            </a:r>
            <a:r>
              <a:rPr sz="1450" spc="171" dirty="0">
                <a:solidFill>
                  <a:srgbClr val="000000"/>
                </a:solidFill>
                <a:latin typeface="EAVPVC+3"/>
                <a:cs typeface="EAVPVC+3"/>
              </a:rPr>
              <a:t> </a:t>
            </a:r>
            <a:r>
              <a:rPr sz="1450" dirty="0">
                <a:solidFill>
                  <a:srgbClr val="000000"/>
                </a:solidFill>
                <a:latin typeface="EAVPVC+3"/>
                <a:cs typeface="EAVPVC+3"/>
              </a:rPr>
              <a:t>οχημάτων</a:t>
            </a:r>
            <a:r>
              <a:rPr sz="1450" spc="127" dirty="0">
                <a:solidFill>
                  <a:srgbClr val="000000"/>
                </a:solidFill>
                <a:latin typeface="EAVPVC+3"/>
                <a:cs typeface="EAVPVC+3"/>
              </a:rPr>
              <a:t> </a:t>
            </a:r>
            <a:r>
              <a:rPr sz="1450" dirty="0">
                <a:solidFill>
                  <a:srgbClr val="000000"/>
                </a:solidFill>
                <a:latin typeface="EAVPVC+3"/>
                <a:cs typeface="EAVPVC+3"/>
              </a:rPr>
              <a:t>μειώνοντας</a:t>
            </a:r>
            <a:r>
              <a:rPr sz="1450" spc="52" dirty="0">
                <a:solidFill>
                  <a:srgbClr val="000000"/>
                </a:solidFill>
                <a:latin typeface="EAVPVC+3"/>
                <a:cs typeface="EAVPVC+3"/>
              </a:rPr>
              <a:t> </a:t>
            </a:r>
            <a:r>
              <a:rPr sz="1450" spc="-51" dirty="0">
                <a:solidFill>
                  <a:srgbClr val="000000"/>
                </a:solidFill>
                <a:latin typeface="EAVPVC+3"/>
                <a:cs typeface="EAVPVC+3"/>
              </a:rPr>
              <a:t>τον</a:t>
            </a:r>
            <a:r>
              <a:rPr sz="1450" spc="383" dirty="0">
                <a:solidFill>
                  <a:srgbClr val="000000"/>
                </a:solidFill>
                <a:latin typeface="EAVPVC+3"/>
                <a:cs typeface="EAVPVC+3"/>
              </a:rPr>
              <a:t> </a:t>
            </a:r>
            <a:r>
              <a:rPr sz="1450" dirty="0">
                <a:solidFill>
                  <a:srgbClr val="000000"/>
                </a:solidFill>
                <a:latin typeface="EAVPVC+3"/>
                <a:cs typeface="EAVPVC+3"/>
              </a:rPr>
              <a:t>αριθμό</a:t>
            </a:r>
            <a:r>
              <a:rPr sz="1450" spc="125" dirty="0">
                <a:solidFill>
                  <a:srgbClr val="000000"/>
                </a:solidFill>
                <a:latin typeface="EAVPVC+3"/>
                <a:cs typeface="EAVPVC+3"/>
              </a:rPr>
              <a:t> </a:t>
            </a:r>
            <a:r>
              <a:rPr sz="1450" spc="10" dirty="0">
                <a:solidFill>
                  <a:srgbClr val="000000"/>
                </a:solidFill>
                <a:latin typeface="EAVPVC+3"/>
                <a:cs typeface="EAVPVC+3"/>
              </a:rPr>
              <a:t>κενών</a:t>
            </a:r>
            <a:r>
              <a:rPr sz="1450" spc="176" dirty="0">
                <a:solidFill>
                  <a:srgbClr val="000000"/>
                </a:solidFill>
                <a:latin typeface="EAVPVC+3"/>
                <a:cs typeface="EAVPVC+3"/>
              </a:rPr>
              <a:t> </a:t>
            </a:r>
            <a:r>
              <a:rPr sz="1450" dirty="0">
                <a:solidFill>
                  <a:srgbClr val="000000"/>
                </a:solidFill>
                <a:latin typeface="EAVPVC+3"/>
                <a:cs typeface="EAVPVC+3"/>
              </a:rPr>
              <a:t>αποστολών</a:t>
            </a:r>
            <a:r>
              <a:rPr sz="1450" spc="49" dirty="0">
                <a:solidFill>
                  <a:srgbClr val="000000"/>
                </a:solidFill>
                <a:latin typeface="EAVPVC+3"/>
                <a:cs typeface="EAVPVC+3"/>
              </a:rPr>
              <a:t> </a:t>
            </a:r>
            <a:r>
              <a:rPr sz="1450" dirty="0">
                <a:solidFill>
                  <a:srgbClr val="000000"/>
                </a:solidFill>
                <a:latin typeface="EAVPVC+3"/>
                <a:cs typeface="EAVPVC+3"/>
              </a:rPr>
              <a:t>και</a:t>
            </a:r>
          </a:p>
          <a:p>
            <a:pPr marL="19" marR="0">
              <a:lnSpc>
                <a:spcPts val="1577"/>
              </a:lnSpc>
              <a:spcBef>
                <a:spcPts val="0"/>
              </a:spcBef>
              <a:spcAft>
                <a:spcPts val="0"/>
              </a:spcAft>
            </a:pPr>
            <a:r>
              <a:rPr sz="1450" spc="-18" dirty="0">
                <a:solidFill>
                  <a:srgbClr val="000000"/>
                </a:solidFill>
                <a:latin typeface="EAVPVC+3"/>
                <a:cs typeface="EAVPVC+3"/>
              </a:rPr>
              <a:t>ενισχύει</a:t>
            </a:r>
            <a:r>
              <a:rPr sz="1450" spc="246" dirty="0">
                <a:solidFill>
                  <a:srgbClr val="000000"/>
                </a:solidFill>
                <a:latin typeface="EAVPVC+3"/>
                <a:cs typeface="EAVPVC+3"/>
              </a:rPr>
              <a:t> </a:t>
            </a:r>
            <a:r>
              <a:rPr sz="1450" spc="17" dirty="0">
                <a:solidFill>
                  <a:srgbClr val="000000"/>
                </a:solidFill>
                <a:latin typeface="EAVPVC+3"/>
                <a:cs typeface="EAVPVC+3"/>
              </a:rPr>
              <a:t>τη</a:t>
            </a:r>
            <a:r>
              <a:rPr sz="1450" spc="61" dirty="0">
                <a:solidFill>
                  <a:srgbClr val="000000"/>
                </a:solidFill>
                <a:latin typeface="EAVPVC+3"/>
                <a:cs typeface="EAVPVC+3"/>
              </a:rPr>
              <a:t> </a:t>
            </a:r>
            <a:r>
              <a:rPr sz="1450" spc="-15" dirty="0">
                <a:solidFill>
                  <a:srgbClr val="000000"/>
                </a:solidFill>
                <a:latin typeface="EAVPVC+3"/>
                <a:cs typeface="EAVPVC+3"/>
              </a:rPr>
              <a:t>χρήση</a:t>
            </a:r>
            <a:r>
              <a:rPr sz="1450" spc="103" dirty="0">
                <a:solidFill>
                  <a:srgbClr val="000000"/>
                </a:solidFill>
                <a:latin typeface="EAVPVC+3"/>
                <a:cs typeface="EAVPVC+3"/>
              </a:rPr>
              <a:t> </a:t>
            </a:r>
            <a:r>
              <a:rPr sz="1450" dirty="0">
                <a:solidFill>
                  <a:srgbClr val="000000"/>
                </a:solidFill>
                <a:latin typeface="EAVPVC+3"/>
                <a:cs typeface="EAVPVC+3"/>
              </a:rPr>
              <a:t>οχημάτων</a:t>
            </a:r>
            <a:r>
              <a:rPr sz="1450" spc="-20" dirty="0">
                <a:solidFill>
                  <a:srgbClr val="000000"/>
                </a:solidFill>
                <a:latin typeface="EAVPVC+3"/>
                <a:cs typeface="EAVPVC+3"/>
              </a:rPr>
              <a:t> </a:t>
            </a:r>
            <a:r>
              <a:rPr sz="1450" spc="20" dirty="0">
                <a:solidFill>
                  <a:srgbClr val="000000"/>
                </a:solidFill>
                <a:latin typeface="EAVPVC+3"/>
                <a:cs typeface="EAVPVC+3"/>
              </a:rPr>
              <a:t>που</a:t>
            </a:r>
            <a:r>
              <a:rPr sz="1450" spc="31" dirty="0">
                <a:solidFill>
                  <a:srgbClr val="000000"/>
                </a:solidFill>
                <a:latin typeface="EAVPVC+3"/>
                <a:cs typeface="EAVPVC+3"/>
              </a:rPr>
              <a:t> </a:t>
            </a:r>
            <a:r>
              <a:rPr sz="1450" dirty="0">
                <a:solidFill>
                  <a:srgbClr val="000000"/>
                </a:solidFill>
                <a:latin typeface="EAVPVC+3"/>
                <a:cs typeface="EAVPVC+3"/>
              </a:rPr>
              <a:t>είναι</a:t>
            </a:r>
            <a:r>
              <a:rPr sz="1450" spc="81" dirty="0">
                <a:solidFill>
                  <a:srgbClr val="000000"/>
                </a:solidFill>
                <a:latin typeface="EAVPVC+3"/>
                <a:cs typeface="EAVPVC+3"/>
              </a:rPr>
              <a:t> </a:t>
            </a:r>
            <a:r>
              <a:rPr sz="1450" spc="-10" dirty="0">
                <a:solidFill>
                  <a:srgbClr val="000000"/>
                </a:solidFill>
                <a:latin typeface="EAVPVC+3"/>
                <a:cs typeface="EAVPVC+3"/>
              </a:rPr>
              <a:t>φιλικά</a:t>
            </a:r>
            <a:r>
              <a:rPr sz="1450" spc="17" dirty="0">
                <a:solidFill>
                  <a:srgbClr val="000000"/>
                </a:solidFill>
                <a:latin typeface="EAVPVC+3"/>
                <a:cs typeface="EAVPVC+3"/>
              </a:rPr>
              <a:t> </a:t>
            </a:r>
            <a:r>
              <a:rPr sz="1450" spc="-81" dirty="0">
                <a:solidFill>
                  <a:srgbClr val="000000"/>
                </a:solidFill>
                <a:latin typeface="EAVPVC+3"/>
                <a:cs typeface="EAVPVC+3"/>
              </a:rPr>
              <a:t>στο</a:t>
            </a:r>
            <a:r>
              <a:rPr sz="1450" spc="269" dirty="0">
                <a:solidFill>
                  <a:srgbClr val="000000"/>
                </a:solidFill>
                <a:latin typeface="EAVPVC+3"/>
                <a:cs typeface="EAVPVC+3"/>
              </a:rPr>
              <a:t> </a:t>
            </a:r>
            <a:r>
              <a:rPr sz="1450" dirty="0">
                <a:solidFill>
                  <a:srgbClr val="000000"/>
                </a:solidFill>
                <a:latin typeface="EAVPVC+3"/>
                <a:cs typeface="EAVPVC+3"/>
              </a:rPr>
              <a:t>περιβάλλον</a:t>
            </a:r>
            <a:r>
              <a:rPr sz="1450" spc="-28" dirty="0">
                <a:solidFill>
                  <a:srgbClr val="000000"/>
                </a:solidFill>
                <a:latin typeface="EAVPVC+3"/>
                <a:cs typeface="EAVPVC+3"/>
              </a:rPr>
              <a:t> </a:t>
            </a:r>
            <a:r>
              <a:rPr sz="1450" dirty="0">
                <a:solidFill>
                  <a:srgbClr val="000000"/>
                </a:solidFill>
                <a:latin typeface="EAVPVC+3"/>
                <a:cs typeface="EAVPVC+3"/>
              </a:rPr>
              <a:t>και</a:t>
            </a:r>
            <a:r>
              <a:rPr sz="1450" spc="77" dirty="0">
                <a:solidFill>
                  <a:srgbClr val="000000"/>
                </a:solidFill>
                <a:latin typeface="EAVPVC+3"/>
                <a:cs typeface="EAVPVC+3"/>
              </a:rPr>
              <a:t> </a:t>
            </a:r>
            <a:r>
              <a:rPr sz="1450" spc="-17" dirty="0">
                <a:solidFill>
                  <a:srgbClr val="000000"/>
                </a:solidFill>
                <a:latin typeface="EAVPVC+3"/>
                <a:cs typeface="EAVPVC+3"/>
              </a:rPr>
              <a:t>ασφαλή,</a:t>
            </a:r>
            <a:r>
              <a:rPr sz="1450" spc="198" dirty="0">
                <a:solidFill>
                  <a:srgbClr val="000000"/>
                </a:solidFill>
                <a:latin typeface="EAVPVC+3"/>
                <a:cs typeface="EAVPVC+3"/>
              </a:rPr>
              <a:t> </a:t>
            </a:r>
            <a:r>
              <a:rPr sz="1450" spc="-10" dirty="0">
                <a:solidFill>
                  <a:srgbClr val="000000"/>
                </a:solidFill>
                <a:latin typeface="EAVPVC+3"/>
                <a:cs typeface="EAVPVC+3"/>
              </a:rPr>
              <a:t>συμβάλλοντας</a:t>
            </a:r>
            <a:r>
              <a:rPr sz="1450" spc="-86" dirty="0">
                <a:solidFill>
                  <a:srgbClr val="000000"/>
                </a:solidFill>
                <a:latin typeface="EAVPVC+3"/>
                <a:cs typeface="EAVPVC+3"/>
              </a:rPr>
              <a:t> </a:t>
            </a:r>
            <a:r>
              <a:rPr sz="1450" spc="-27" dirty="0">
                <a:solidFill>
                  <a:srgbClr val="000000"/>
                </a:solidFill>
                <a:latin typeface="EAVPVC+3"/>
                <a:cs typeface="EAVPVC+3"/>
              </a:rPr>
              <a:t>με</a:t>
            </a:r>
            <a:r>
              <a:rPr sz="1450" spc="183" dirty="0">
                <a:solidFill>
                  <a:srgbClr val="000000"/>
                </a:solidFill>
                <a:latin typeface="EAVPVC+3"/>
                <a:cs typeface="EAVPVC+3"/>
              </a:rPr>
              <a:t> </a:t>
            </a:r>
            <a:r>
              <a:rPr sz="1450" spc="15" dirty="0">
                <a:solidFill>
                  <a:srgbClr val="000000"/>
                </a:solidFill>
                <a:latin typeface="EAVPVC+3"/>
                <a:cs typeface="EAVPVC+3"/>
              </a:rPr>
              <a:t>αυτόν</a:t>
            </a:r>
            <a:r>
              <a:rPr sz="1450" spc="-123" dirty="0">
                <a:solidFill>
                  <a:srgbClr val="000000"/>
                </a:solidFill>
                <a:latin typeface="EAVPVC+3"/>
                <a:cs typeface="EAVPVC+3"/>
              </a:rPr>
              <a:t> </a:t>
            </a:r>
            <a:r>
              <a:rPr sz="1450" spc="18" dirty="0">
                <a:solidFill>
                  <a:srgbClr val="000000"/>
                </a:solidFill>
                <a:latin typeface="EAVPVC+3"/>
                <a:cs typeface="EAVPVC+3"/>
              </a:rPr>
              <a:t>τον </a:t>
            </a:r>
            <a:r>
              <a:rPr sz="1450" spc="20" dirty="0">
                <a:solidFill>
                  <a:srgbClr val="000000"/>
                </a:solidFill>
                <a:latin typeface="EAVPVC+3"/>
                <a:cs typeface="EAVPVC+3"/>
              </a:rPr>
              <a:t>τρόπο</a:t>
            </a:r>
          </a:p>
        </p:txBody>
      </p:sp>
      <p:sp>
        <p:nvSpPr>
          <p:cNvPr id="6" name="object 6"/>
          <p:cNvSpPr txBox="1"/>
          <p:nvPr/>
        </p:nvSpPr>
        <p:spPr>
          <a:xfrm>
            <a:off x="488025" y="2132961"/>
            <a:ext cx="3439333" cy="205184"/>
          </a:xfrm>
          <a:prstGeom prst="rect">
            <a:avLst/>
          </a:prstGeom>
        </p:spPr>
        <p:txBody>
          <a:bodyPr vert="horz" wrap="square" lIns="0" tIns="0" rIns="0" bIns="0" rtlCol="0">
            <a:spAutoFit/>
          </a:bodyPr>
          <a:lstStyle/>
          <a:p>
            <a:pPr marL="0" marR="0">
              <a:lnSpc>
                <a:spcPts val="1580"/>
              </a:lnSpc>
              <a:spcBef>
                <a:spcPts val="0"/>
              </a:spcBef>
              <a:spcAft>
                <a:spcPts val="0"/>
              </a:spcAft>
            </a:pPr>
            <a:r>
              <a:rPr sz="1450" dirty="0">
                <a:solidFill>
                  <a:srgbClr val="000000"/>
                </a:solidFill>
                <a:latin typeface="EAVPVC+3"/>
                <a:cs typeface="EAVPVC+3"/>
              </a:rPr>
              <a:t>στη</a:t>
            </a:r>
            <a:r>
              <a:rPr sz="1450" spc="-57" dirty="0">
                <a:solidFill>
                  <a:srgbClr val="000000"/>
                </a:solidFill>
                <a:latin typeface="EAVPVC+3"/>
                <a:cs typeface="EAVPVC+3"/>
              </a:rPr>
              <a:t> </a:t>
            </a:r>
            <a:r>
              <a:rPr sz="1450" dirty="0">
                <a:solidFill>
                  <a:srgbClr val="000000"/>
                </a:solidFill>
                <a:latin typeface="EAVPVC+3"/>
                <a:cs typeface="EAVPVC+3"/>
              </a:rPr>
              <a:t>διασφάλιση</a:t>
            </a:r>
            <a:r>
              <a:rPr sz="1450" spc="15" dirty="0">
                <a:solidFill>
                  <a:srgbClr val="000000"/>
                </a:solidFill>
                <a:latin typeface="EAVPVC+3"/>
                <a:cs typeface="EAVPVC+3"/>
              </a:rPr>
              <a:t> </a:t>
            </a:r>
            <a:r>
              <a:rPr sz="1450" dirty="0" err="1">
                <a:solidFill>
                  <a:srgbClr val="000000"/>
                </a:solidFill>
                <a:latin typeface="EAVPVC+3"/>
                <a:cs typeface="EAVPVC+3"/>
              </a:rPr>
              <a:t>της</a:t>
            </a:r>
            <a:r>
              <a:rPr sz="1450" spc="-105" dirty="0">
                <a:solidFill>
                  <a:srgbClr val="000000"/>
                </a:solidFill>
                <a:latin typeface="EAVPVC+3"/>
                <a:cs typeface="EAVPVC+3"/>
              </a:rPr>
              <a:t> </a:t>
            </a:r>
            <a:r>
              <a:rPr sz="1450" spc="14" dirty="0">
                <a:solidFill>
                  <a:srgbClr val="000000"/>
                </a:solidFill>
                <a:latin typeface="EAVPVC+3"/>
                <a:cs typeface="EAVPVC+3"/>
              </a:rPr>
              <a:t>δια</a:t>
            </a:r>
            <a:r>
              <a:rPr sz="1450" spc="14" dirty="0" err="1">
                <a:solidFill>
                  <a:srgbClr val="000000"/>
                </a:solidFill>
                <a:latin typeface="EAVPVC+3"/>
                <a:cs typeface="EAVPVC+3"/>
              </a:rPr>
              <a:t>ρκούς</a:t>
            </a:r>
            <a:r>
              <a:rPr lang="en-US" sz="1450" spc="14" dirty="0">
                <a:solidFill>
                  <a:srgbClr val="000000"/>
                </a:solidFill>
                <a:latin typeface="EAVPVC+3"/>
                <a:cs typeface="EAVPVC+3"/>
              </a:rPr>
              <a:t> </a:t>
            </a:r>
            <a:r>
              <a:rPr sz="1450" spc="14" dirty="0" err="1">
                <a:solidFill>
                  <a:srgbClr val="000000"/>
                </a:solidFill>
                <a:latin typeface="EAVPVC+3"/>
                <a:cs typeface="EAVPVC+3"/>
              </a:rPr>
              <a:t>κινητικότητ</a:t>
            </a:r>
            <a:r>
              <a:rPr sz="1450" spc="14" dirty="0">
                <a:solidFill>
                  <a:srgbClr val="000000"/>
                </a:solidFill>
                <a:latin typeface="EAVPVC+3"/>
                <a:cs typeface="EAVPVC+3"/>
              </a:rPr>
              <a:t>ας</a:t>
            </a:r>
            <a:r>
              <a:rPr sz="1450" dirty="0">
                <a:solidFill>
                  <a:srgbClr val="000000"/>
                </a:solidFill>
                <a:latin typeface="DFEEEK+2"/>
                <a:cs typeface="DFEEEK+2"/>
              </a:rPr>
              <a:t>.</a:t>
            </a:r>
          </a:p>
        </p:txBody>
      </p:sp>
      <p:sp>
        <p:nvSpPr>
          <p:cNvPr id="7" name="object 7"/>
          <p:cNvSpPr txBox="1"/>
          <p:nvPr/>
        </p:nvSpPr>
        <p:spPr>
          <a:xfrm>
            <a:off x="488021" y="2549644"/>
            <a:ext cx="8386451" cy="1051570"/>
          </a:xfrm>
          <a:prstGeom prst="rect">
            <a:avLst/>
          </a:prstGeom>
        </p:spPr>
        <p:txBody>
          <a:bodyPr vert="horz" wrap="square" lIns="0" tIns="0" rIns="0" bIns="0" rtlCol="0">
            <a:spAutoFit/>
          </a:bodyPr>
          <a:lstStyle/>
          <a:p>
            <a:pPr marL="0" marR="0">
              <a:lnSpc>
                <a:spcPts val="1580"/>
              </a:lnSpc>
              <a:spcBef>
                <a:spcPts val="0"/>
              </a:spcBef>
              <a:spcAft>
                <a:spcPts val="0"/>
              </a:spcAft>
            </a:pPr>
            <a:r>
              <a:rPr sz="1450" dirty="0">
                <a:solidFill>
                  <a:srgbClr val="000000"/>
                </a:solidFill>
                <a:latin typeface="EAVPVC+3"/>
                <a:cs typeface="EAVPVC+3"/>
              </a:rPr>
              <a:t>Αλβανία,</a:t>
            </a:r>
            <a:r>
              <a:rPr sz="1450" spc="266" dirty="0">
                <a:solidFill>
                  <a:srgbClr val="000000"/>
                </a:solidFill>
                <a:latin typeface="EAVPVC+3"/>
                <a:cs typeface="EAVPVC+3"/>
              </a:rPr>
              <a:t> </a:t>
            </a:r>
            <a:r>
              <a:rPr sz="1450" dirty="0">
                <a:solidFill>
                  <a:srgbClr val="000000"/>
                </a:solidFill>
                <a:latin typeface="EAVPVC+3"/>
                <a:cs typeface="EAVPVC+3"/>
              </a:rPr>
              <a:t>Αρμενία,</a:t>
            </a:r>
            <a:r>
              <a:rPr sz="1450" spc="187" dirty="0">
                <a:solidFill>
                  <a:srgbClr val="000000"/>
                </a:solidFill>
                <a:latin typeface="EAVPVC+3"/>
                <a:cs typeface="EAVPVC+3"/>
              </a:rPr>
              <a:t> </a:t>
            </a:r>
            <a:r>
              <a:rPr sz="1450" dirty="0">
                <a:solidFill>
                  <a:srgbClr val="000000"/>
                </a:solidFill>
                <a:latin typeface="EAVPVC+3"/>
                <a:cs typeface="EAVPVC+3"/>
              </a:rPr>
              <a:t>Αυ</a:t>
            </a:r>
            <a:r>
              <a:rPr sz="1450" spc="-251" dirty="0">
                <a:solidFill>
                  <a:srgbClr val="000000"/>
                </a:solidFill>
                <a:latin typeface="EAVPVC+3"/>
                <a:cs typeface="EAVPVC+3"/>
              </a:rPr>
              <a:t> </a:t>
            </a:r>
            <a:r>
              <a:rPr sz="1450" dirty="0">
                <a:solidFill>
                  <a:srgbClr val="000000"/>
                </a:solidFill>
                <a:latin typeface="EAVPVC+3"/>
                <a:cs typeface="EAVPVC+3"/>
              </a:rPr>
              <a:t>στρ</a:t>
            </a:r>
            <a:r>
              <a:rPr sz="1450" spc="-255" dirty="0">
                <a:solidFill>
                  <a:srgbClr val="000000"/>
                </a:solidFill>
                <a:latin typeface="EAVPVC+3"/>
                <a:cs typeface="EAVPVC+3"/>
              </a:rPr>
              <a:t> </a:t>
            </a:r>
            <a:r>
              <a:rPr sz="1450" spc="-34" dirty="0">
                <a:solidFill>
                  <a:srgbClr val="000000"/>
                </a:solidFill>
                <a:latin typeface="EAVPVC+3"/>
                <a:cs typeface="EAVPVC+3"/>
              </a:rPr>
              <a:t>ία,</a:t>
            </a:r>
            <a:r>
              <a:rPr sz="1450" spc="210" dirty="0">
                <a:solidFill>
                  <a:srgbClr val="000000"/>
                </a:solidFill>
                <a:latin typeface="EAVPVC+3"/>
                <a:cs typeface="EAVPVC+3"/>
              </a:rPr>
              <a:t> </a:t>
            </a:r>
            <a:r>
              <a:rPr sz="1450" dirty="0">
                <a:solidFill>
                  <a:srgbClr val="000000"/>
                </a:solidFill>
                <a:latin typeface="EAVPVC+3"/>
                <a:cs typeface="EAVPVC+3"/>
              </a:rPr>
              <a:t>Αζερμπαϊτζάν,</a:t>
            </a:r>
            <a:r>
              <a:rPr sz="1450" spc="50" dirty="0">
                <a:solidFill>
                  <a:srgbClr val="000000"/>
                </a:solidFill>
                <a:latin typeface="EAVPVC+3"/>
                <a:cs typeface="EAVPVC+3"/>
              </a:rPr>
              <a:t> </a:t>
            </a:r>
            <a:r>
              <a:rPr sz="1450" dirty="0">
                <a:solidFill>
                  <a:srgbClr val="000000"/>
                </a:solidFill>
                <a:latin typeface="EAVPVC+3"/>
                <a:cs typeface="EAVPVC+3"/>
              </a:rPr>
              <a:t>Λευκορωσία,</a:t>
            </a:r>
            <a:r>
              <a:rPr sz="1450" spc="342" dirty="0">
                <a:solidFill>
                  <a:srgbClr val="000000"/>
                </a:solidFill>
                <a:latin typeface="EAVPVC+3"/>
                <a:cs typeface="EAVPVC+3"/>
              </a:rPr>
              <a:t> </a:t>
            </a:r>
            <a:r>
              <a:rPr sz="1450" spc="-23" dirty="0">
                <a:solidFill>
                  <a:srgbClr val="000000"/>
                </a:solidFill>
                <a:latin typeface="EAVPVC+3"/>
                <a:cs typeface="EAVPVC+3"/>
              </a:rPr>
              <a:t>Βέλγιο,</a:t>
            </a:r>
            <a:r>
              <a:rPr sz="1450" spc="206" dirty="0">
                <a:solidFill>
                  <a:srgbClr val="000000"/>
                </a:solidFill>
                <a:latin typeface="EAVPVC+3"/>
                <a:cs typeface="EAVPVC+3"/>
              </a:rPr>
              <a:t> </a:t>
            </a:r>
            <a:r>
              <a:rPr sz="1450" dirty="0">
                <a:solidFill>
                  <a:srgbClr val="000000"/>
                </a:solidFill>
                <a:latin typeface="EAVPVC+3"/>
                <a:cs typeface="EAVPVC+3"/>
              </a:rPr>
              <a:t>Βοσνία</a:t>
            </a:r>
            <a:r>
              <a:rPr sz="1450" spc="-33" dirty="0">
                <a:solidFill>
                  <a:srgbClr val="000000"/>
                </a:solidFill>
                <a:latin typeface="DFEEEK+2"/>
                <a:cs typeface="DFEEEK+2"/>
              </a:rPr>
              <a:t>-</a:t>
            </a:r>
            <a:r>
              <a:rPr sz="1450" spc="-20" dirty="0">
                <a:solidFill>
                  <a:srgbClr val="000000"/>
                </a:solidFill>
                <a:latin typeface="EAVPVC+3"/>
                <a:cs typeface="EAVPVC+3"/>
              </a:rPr>
              <a:t>Ερζεγοβίνη,</a:t>
            </a:r>
            <a:r>
              <a:rPr sz="1450" spc="135" dirty="0">
                <a:solidFill>
                  <a:srgbClr val="000000"/>
                </a:solidFill>
                <a:latin typeface="EAVPVC+3"/>
                <a:cs typeface="EAVPVC+3"/>
              </a:rPr>
              <a:t> </a:t>
            </a:r>
            <a:r>
              <a:rPr sz="1450" dirty="0">
                <a:solidFill>
                  <a:srgbClr val="000000"/>
                </a:solidFill>
                <a:latin typeface="EAVPVC+3"/>
                <a:cs typeface="EAVPVC+3"/>
              </a:rPr>
              <a:t>Βουλγαρία,</a:t>
            </a:r>
            <a:r>
              <a:rPr sz="1450" spc="194" dirty="0">
                <a:solidFill>
                  <a:srgbClr val="000000"/>
                </a:solidFill>
                <a:latin typeface="EAVPVC+3"/>
                <a:cs typeface="EAVPVC+3"/>
              </a:rPr>
              <a:t> </a:t>
            </a:r>
            <a:r>
              <a:rPr sz="1450" dirty="0">
                <a:solidFill>
                  <a:srgbClr val="000000"/>
                </a:solidFill>
                <a:latin typeface="EAVPVC+3"/>
                <a:cs typeface="EAVPVC+3"/>
              </a:rPr>
              <a:t>Κροατία,</a:t>
            </a:r>
          </a:p>
          <a:p>
            <a:pPr marL="4" marR="0">
              <a:lnSpc>
                <a:spcPts val="1580"/>
              </a:lnSpc>
              <a:spcBef>
                <a:spcPts val="143"/>
              </a:spcBef>
              <a:spcAft>
                <a:spcPts val="0"/>
              </a:spcAft>
            </a:pPr>
            <a:r>
              <a:rPr sz="1450" spc="-15" dirty="0">
                <a:solidFill>
                  <a:srgbClr val="000000"/>
                </a:solidFill>
                <a:latin typeface="EAVPVC+3"/>
                <a:cs typeface="EAVPVC+3"/>
              </a:rPr>
              <a:t>Τσεχία,</a:t>
            </a:r>
            <a:r>
              <a:rPr sz="1450" spc="198" dirty="0">
                <a:solidFill>
                  <a:srgbClr val="000000"/>
                </a:solidFill>
                <a:latin typeface="EAVPVC+3"/>
                <a:cs typeface="EAVPVC+3"/>
              </a:rPr>
              <a:t> </a:t>
            </a:r>
            <a:r>
              <a:rPr sz="1450" spc="-10" dirty="0">
                <a:solidFill>
                  <a:srgbClr val="000000"/>
                </a:solidFill>
                <a:latin typeface="EAVPVC+3"/>
                <a:cs typeface="EAVPVC+3"/>
              </a:rPr>
              <a:t>Δανία,</a:t>
            </a:r>
            <a:r>
              <a:rPr sz="1450" spc="114" dirty="0">
                <a:solidFill>
                  <a:srgbClr val="000000"/>
                </a:solidFill>
                <a:latin typeface="EAVPVC+3"/>
                <a:cs typeface="EAVPVC+3"/>
              </a:rPr>
              <a:t> </a:t>
            </a:r>
            <a:r>
              <a:rPr sz="1450" dirty="0">
                <a:solidFill>
                  <a:srgbClr val="000000"/>
                </a:solidFill>
                <a:latin typeface="EAVPVC+3"/>
                <a:cs typeface="EAVPVC+3"/>
              </a:rPr>
              <a:t>Εσθονία,</a:t>
            </a:r>
            <a:r>
              <a:rPr sz="1450" spc="191" dirty="0">
                <a:solidFill>
                  <a:srgbClr val="000000"/>
                </a:solidFill>
                <a:latin typeface="EAVPVC+3"/>
                <a:cs typeface="EAVPVC+3"/>
              </a:rPr>
              <a:t> </a:t>
            </a:r>
            <a:r>
              <a:rPr sz="1450" dirty="0">
                <a:solidFill>
                  <a:srgbClr val="000000"/>
                </a:solidFill>
                <a:latin typeface="EAVPVC+3"/>
                <a:cs typeface="EAVPVC+3"/>
              </a:rPr>
              <a:t>Φιλανδία,</a:t>
            </a:r>
            <a:r>
              <a:rPr sz="1450" spc="185" dirty="0">
                <a:solidFill>
                  <a:srgbClr val="000000"/>
                </a:solidFill>
                <a:latin typeface="EAVPVC+3"/>
                <a:cs typeface="EAVPVC+3"/>
              </a:rPr>
              <a:t> </a:t>
            </a:r>
            <a:r>
              <a:rPr sz="1450" spc="-17" dirty="0">
                <a:solidFill>
                  <a:srgbClr val="000000"/>
                </a:solidFill>
                <a:latin typeface="EAVPVC+3"/>
                <a:cs typeface="EAVPVC+3"/>
              </a:rPr>
              <a:t>Γαλλία,</a:t>
            </a:r>
            <a:r>
              <a:rPr sz="1450" spc="46" dirty="0">
                <a:solidFill>
                  <a:srgbClr val="000000"/>
                </a:solidFill>
                <a:latin typeface="EAVPVC+3"/>
                <a:cs typeface="EAVPVC+3"/>
              </a:rPr>
              <a:t> </a:t>
            </a:r>
            <a:r>
              <a:rPr sz="1450" dirty="0">
                <a:solidFill>
                  <a:srgbClr val="000000"/>
                </a:solidFill>
                <a:latin typeface="EAVPVC+3"/>
                <a:cs typeface="EAVPVC+3"/>
              </a:rPr>
              <a:t>Σκόπια,</a:t>
            </a:r>
            <a:r>
              <a:rPr sz="1450" spc="34" dirty="0">
                <a:solidFill>
                  <a:srgbClr val="000000"/>
                </a:solidFill>
                <a:latin typeface="EAVPVC+3"/>
                <a:cs typeface="EAVPVC+3"/>
              </a:rPr>
              <a:t> </a:t>
            </a:r>
            <a:r>
              <a:rPr sz="1450" dirty="0">
                <a:solidFill>
                  <a:srgbClr val="000000"/>
                </a:solidFill>
                <a:latin typeface="EAVPVC+3"/>
                <a:cs typeface="EAVPVC+3"/>
              </a:rPr>
              <a:t>Γεωργία,</a:t>
            </a:r>
            <a:r>
              <a:rPr sz="1450" spc="117" dirty="0">
                <a:solidFill>
                  <a:srgbClr val="000000"/>
                </a:solidFill>
                <a:latin typeface="EAVPVC+3"/>
                <a:cs typeface="EAVPVC+3"/>
              </a:rPr>
              <a:t> </a:t>
            </a:r>
            <a:r>
              <a:rPr sz="1450" dirty="0">
                <a:solidFill>
                  <a:srgbClr val="000000"/>
                </a:solidFill>
                <a:latin typeface="EAVPVC+3"/>
                <a:cs typeface="EAVPVC+3"/>
              </a:rPr>
              <a:t>Γερμανία,</a:t>
            </a:r>
            <a:r>
              <a:rPr sz="1450" spc="189" dirty="0">
                <a:solidFill>
                  <a:srgbClr val="000000"/>
                </a:solidFill>
                <a:latin typeface="EAVPVC+3"/>
                <a:cs typeface="EAVPVC+3"/>
              </a:rPr>
              <a:t> </a:t>
            </a:r>
            <a:r>
              <a:rPr sz="1450" spc="-10" dirty="0">
                <a:solidFill>
                  <a:srgbClr val="000000"/>
                </a:solidFill>
                <a:latin typeface="EAVPVC+3"/>
                <a:cs typeface="EAVPVC+3"/>
              </a:rPr>
              <a:t>Ελλάδ</a:t>
            </a:r>
            <a:r>
              <a:rPr sz="1450" spc="-211" dirty="0">
                <a:solidFill>
                  <a:srgbClr val="000000"/>
                </a:solidFill>
                <a:latin typeface="EAVPVC+3"/>
                <a:cs typeface="EAVPVC+3"/>
              </a:rPr>
              <a:t> </a:t>
            </a:r>
            <a:r>
              <a:rPr sz="1450" spc="-41" dirty="0">
                <a:solidFill>
                  <a:srgbClr val="000000"/>
                </a:solidFill>
                <a:latin typeface="EAVPVC+3"/>
                <a:cs typeface="EAVPVC+3"/>
              </a:rPr>
              <a:t>α,</a:t>
            </a:r>
            <a:r>
              <a:rPr sz="1450" spc="67" dirty="0">
                <a:solidFill>
                  <a:srgbClr val="000000"/>
                </a:solidFill>
                <a:latin typeface="EAVPVC+3"/>
                <a:cs typeface="EAVPVC+3"/>
              </a:rPr>
              <a:t> </a:t>
            </a:r>
            <a:r>
              <a:rPr sz="1450" dirty="0">
                <a:solidFill>
                  <a:srgbClr val="000000"/>
                </a:solidFill>
                <a:latin typeface="EAVPVC+3"/>
                <a:cs typeface="EAVPVC+3"/>
              </a:rPr>
              <a:t>Ουγγαρία,</a:t>
            </a:r>
            <a:r>
              <a:rPr sz="1450" spc="121" dirty="0">
                <a:solidFill>
                  <a:srgbClr val="000000"/>
                </a:solidFill>
                <a:latin typeface="EAVPVC+3"/>
                <a:cs typeface="EAVPVC+3"/>
              </a:rPr>
              <a:t> </a:t>
            </a:r>
            <a:r>
              <a:rPr sz="1450" dirty="0">
                <a:solidFill>
                  <a:srgbClr val="000000"/>
                </a:solidFill>
                <a:latin typeface="EAVPVC+3"/>
                <a:cs typeface="EAVPVC+3"/>
              </a:rPr>
              <a:t>Ιρλανδ</a:t>
            </a:r>
            <a:r>
              <a:rPr sz="1450" spc="-208" dirty="0">
                <a:solidFill>
                  <a:srgbClr val="000000"/>
                </a:solidFill>
                <a:latin typeface="EAVPVC+3"/>
                <a:cs typeface="EAVPVC+3"/>
              </a:rPr>
              <a:t> </a:t>
            </a:r>
            <a:r>
              <a:rPr sz="1450" dirty="0">
                <a:solidFill>
                  <a:srgbClr val="000000"/>
                </a:solidFill>
                <a:latin typeface="EAVPVC+3"/>
                <a:cs typeface="EAVPVC+3"/>
              </a:rPr>
              <a:t>ία,</a:t>
            </a:r>
            <a:r>
              <a:rPr sz="1450" spc="33" dirty="0">
                <a:solidFill>
                  <a:srgbClr val="000000"/>
                </a:solidFill>
                <a:latin typeface="EAVPVC+3"/>
                <a:cs typeface="EAVPVC+3"/>
              </a:rPr>
              <a:t> </a:t>
            </a:r>
            <a:r>
              <a:rPr sz="1450" spc="-12" dirty="0">
                <a:solidFill>
                  <a:srgbClr val="000000"/>
                </a:solidFill>
                <a:latin typeface="EAVPVC+3"/>
                <a:cs typeface="EAVPVC+3"/>
              </a:rPr>
              <a:t>Ιταλία,</a:t>
            </a:r>
          </a:p>
          <a:p>
            <a:pPr marL="9" marR="0">
              <a:lnSpc>
                <a:spcPts val="1580"/>
              </a:lnSpc>
              <a:spcBef>
                <a:spcPts val="146"/>
              </a:spcBef>
              <a:spcAft>
                <a:spcPts val="0"/>
              </a:spcAft>
            </a:pPr>
            <a:r>
              <a:rPr sz="1450" dirty="0">
                <a:solidFill>
                  <a:srgbClr val="000000"/>
                </a:solidFill>
                <a:latin typeface="EAVPVC+3"/>
                <a:cs typeface="EAVPVC+3"/>
              </a:rPr>
              <a:t>Λετονία,</a:t>
            </a:r>
            <a:r>
              <a:rPr sz="1450" spc="258" dirty="0">
                <a:solidFill>
                  <a:srgbClr val="000000"/>
                </a:solidFill>
                <a:latin typeface="EAVPVC+3"/>
                <a:cs typeface="EAVPVC+3"/>
              </a:rPr>
              <a:t> </a:t>
            </a:r>
            <a:r>
              <a:rPr sz="1450" dirty="0">
                <a:solidFill>
                  <a:srgbClr val="000000"/>
                </a:solidFill>
                <a:latin typeface="EAVPVC+3"/>
                <a:cs typeface="EAVPVC+3"/>
              </a:rPr>
              <a:t>Λιχτενστάιν,</a:t>
            </a:r>
            <a:r>
              <a:rPr sz="1450" spc="268" dirty="0">
                <a:solidFill>
                  <a:srgbClr val="000000"/>
                </a:solidFill>
                <a:latin typeface="EAVPVC+3"/>
                <a:cs typeface="EAVPVC+3"/>
              </a:rPr>
              <a:t> </a:t>
            </a:r>
            <a:r>
              <a:rPr sz="1450" dirty="0">
                <a:solidFill>
                  <a:srgbClr val="000000"/>
                </a:solidFill>
                <a:latin typeface="EAVPVC+3"/>
                <a:cs typeface="EAVPVC+3"/>
              </a:rPr>
              <a:t>Λιθουανία,</a:t>
            </a:r>
            <a:r>
              <a:rPr sz="1450" spc="264" dirty="0">
                <a:solidFill>
                  <a:srgbClr val="000000"/>
                </a:solidFill>
                <a:latin typeface="EAVPVC+3"/>
                <a:cs typeface="EAVPVC+3"/>
              </a:rPr>
              <a:t> </a:t>
            </a:r>
            <a:r>
              <a:rPr sz="1450" dirty="0">
                <a:solidFill>
                  <a:srgbClr val="000000"/>
                </a:solidFill>
                <a:latin typeface="EAVPVC+3"/>
                <a:cs typeface="EAVPVC+3"/>
              </a:rPr>
              <a:t>Λουξεμβούργο,</a:t>
            </a:r>
            <a:r>
              <a:rPr sz="1450" spc="279" dirty="0">
                <a:solidFill>
                  <a:srgbClr val="000000"/>
                </a:solidFill>
                <a:latin typeface="EAVPVC+3"/>
                <a:cs typeface="EAVPVC+3"/>
              </a:rPr>
              <a:t> </a:t>
            </a:r>
            <a:r>
              <a:rPr sz="1450" spc="-10" dirty="0">
                <a:solidFill>
                  <a:srgbClr val="000000"/>
                </a:solidFill>
                <a:latin typeface="EAVPVC+3"/>
                <a:cs typeface="EAVPVC+3"/>
              </a:rPr>
              <a:t>Μάλτα,</a:t>
            </a:r>
            <a:r>
              <a:rPr sz="1450" spc="347" dirty="0">
                <a:solidFill>
                  <a:srgbClr val="000000"/>
                </a:solidFill>
                <a:latin typeface="EAVPVC+3"/>
                <a:cs typeface="EAVPVC+3"/>
              </a:rPr>
              <a:t> </a:t>
            </a:r>
            <a:r>
              <a:rPr sz="1450" spc="-60" dirty="0">
                <a:solidFill>
                  <a:srgbClr val="000000"/>
                </a:solidFill>
                <a:latin typeface="EAVPVC+3"/>
                <a:cs typeface="EAVPVC+3"/>
              </a:rPr>
              <a:t>Μολδ</a:t>
            </a:r>
            <a:r>
              <a:rPr sz="1450" spc="-216" dirty="0">
                <a:solidFill>
                  <a:srgbClr val="000000"/>
                </a:solidFill>
                <a:latin typeface="EAVPVC+3"/>
                <a:cs typeface="EAVPVC+3"/>
              </a:rPr>
              <a:t> </a:t>
            </a:r>
            <a:r>
              <a:rPr sz="1450" dirty="0">
                <a:solidFill>
                  <a:srgbClr val="000000"/>
                </a:solidFill>
                <a:latin typeface="EAVPVC+3"/>
                <a:cs typeface="EAVPVC+3"/>
              </a:rPr>
              <a:t>αβία,</a:t>
            </a:r>
            <a:r>
              <a:rPr sz="1450" spc="409" dirty="0">
                <a:solidFill>
                  <a:srgbClr val="000000"/>
                </a:solidFill>
                <a:latin typeface="EAVPVC+3"/>
                <a:cs typeface="EAVPVC+3"/>
              </a:rPr>
              <a:t> </a:t>
            </a:r>
            <a:r>
              <a:rPr sz="1450" dirty="0">
                <a:solidFill>
                  <a:srgbClr val="000000"/>
                </a:solidFill>
                <a:latin typeface="EAVPVC+3"/>
                <a:cs typeface="EAVPVC+3"/>
              </a:rPr>
              <a:t>Μαυροβούνιο,</a:t>
            </a:r>
            <a:r>
              <a:rPr sz="1450" spc="203" dirty="0">
                <a:solidFill>
                  <a:srgbClr val="000000"/>
                </a:solidFill>
                <a:latin typeface="EAVPVC+3"/>
                <a:cs typeface="EAVPVC+3"/>
              </a:rPr>
              <a:t> </a:t>
            </a:r>
            <a:r>
              <a:rPr sz="1450" dirty="0">
                <a:solidFill>
                  <a:srgbClr val="000000"/>
                </a:solidFill>
                <a:latin typeface="EAVPVC+3"/>
                <a:cs typeface="EAVPVC+3"/>
              </a:rPr>
              <a:t>Ολλανδία,</a:t>
            </a:r>
            <a:r>
              <a:rPr lang="el-GR" sz="1450" dirty="0">
                <a:solidFill>
                  <a:srgbClr val="000000"/>
                </a:solidFill>
                <a:latin typeface="EAVPVC+3"/>
                <a:cs typeface="EAVPVC+3"/>
              </a:rPr>
              <a:t> </a:t>
            </a:r>
            <a:r>
              <a:rPr sz="1450" dirty="0" err="1">
                <a:solidFill>
                  <a:srgbClr val="000000"/>
                </a:solidFill>
                <a:latin typeface="EAVPVC+3"/>
                <a:cs typeface="EAVPVC+3"/>
              </a:rPr>
              <a:t>Νορ</a:t>
            </a:r>
            <a:r>
              <a:rPr sz="1450" dirty="0">
                <a:solidFill>
                  <a:srgbClr val="000000"/>
                </a:solidFill>
                <a:latin typeface="EAVPVC+3"/>
                <a:cs typeface="EAVPVC+3"/>
              </a:rPr>
              <a:t>βηγία,</a:t>
            </a:r>
            <a:r>
              <a:rPr lang="el-GR" sz="1450" dirty="0">
                <a:solidFill>
                  <a:srgbClr val="000000"/>
                </a:solidFill>
                <a:latin typeface="EAVPVC+3"/>
                <a:cs typeface="EAVPVC+3"/>
              </a:rPr>
              <a:t> </a:t>
            </a:r>
            <a:r>
              <a:rPr sz="1450" dirty="0" err="1">
                <a:solidFill>
                  <a:srgbClr val="000000"/>
                </a:solidFill>
                <a:latin typeface="EAVPVC+3"/>
                <a:cs typeface="EAVPVC+3"/>
              </a:rPr>
              <a:t>Πολωνί</a:t>
            </a:r>
            <a:r>
              <a:rPr sz="1450" dirty="0">
                <a:solidFill>
                  <a:srgbClr val="000000"/>
                </a:solidFill>
                <a:latin typeface="EAVPVC+3"/>
                <a:cs typeface="EAVPVC+3"/>
              </a:rPr>
              <a:t>α,</a:t>
            </a:r>
            <a:r>
              <a:rPr sz="1450" spc="267" dirty="0">
                <a:solidFill>
                  <a:srgbClr val="000000"/>
                </a:solidFill>
                <a:latin typeface="EAVPVC+3"/>
                <a:cs typeface="EAVPVC+3"/>
              </a:rPr>
              <a:t> </a:t>
            </a:r>
            <a:r>
              <a:rPr sz="1450" dirty="0">
                <a:solidFill>
                  <a:srgbClr val="000000"/>
                </a:solidFill>
                <a:latin typeface="EAVPVC+3"/>
                <a:cs typeface="EAVPVC+3"/>
              </a:rPr>
              <a:t>Πορτογαλία,</a:t>
            </a:r>
            <a:r>
              <a:rPr sz="1450" spc="124" dirty="0">
                <a:solidFill>
                  <a:srgbClr val="000000"/>
                </a:solidFill>
                <a:latin typeface="EAVPVC+3"/>
                <a:cs typeface="EAVPVC+3"/>
              </a:rPr>
              <a:t> </a:t>
            </a:r>
            <a:r>
              <a:rPr sz="1450" dirty="0">
                <a:solidFill>
                  <a:srgbClr val="000000"/>
                </a:solidFill>
                <a:latin typeface="EAVPVC+3"/>
                <a:cs typeface="EAVPVC+3"/>
              </a:rPr>
              <a:t>Ρουμανία,</a:t>
            </a:r>
            <a:r>
              <a:rPr sz="1450" spc="188" dirty="0">
                <a:solidFill>
                  <a:srgbClr val="000000"/>
                </a:solidFill>
                <a:latin typeface="EAVPVC+3"/>
                <a:cs typeface="EAVPVC+3"/>
              </a:rPr>
              <a:t> </a:t>
            </a:r>
            <a:r>
              <a:rPr sz="1450" dirty="0">
                <a:solidFill>
                  <a:srgbClr val="000000"/>
                </a:solidFill>
                <a:latin typeface="EAVPVC+3"/>
                <a:cs typeface="EAVPVC+3"/>
              </a:rPr>
              <a:t>Ρωσία,</a:t>
            </a:r>
            <a:r>
              <a:rPr sz="1450" spc="187" dirty="0">
                <a:solidFill>
                  <a:srgbClr val="000000"/>
                </a:solidFill>
                <a:latin typeface="EAVPVC+3"/>
                <a:cs typeface="EAVPVC+3"/>
              </a:rPr>
              <a:t> </a:t>
            </a:r>
            <a:r>
              <a:rPr sz="1450" dirty="0">
                <a:solidFill>
                  <a:srgbClr val="000000"/>
                </a:solidFill>
                <a:latin typeface="EAVPVC+3"/>
                <a:cs typeface="EAVPVC+3"/>
              </a:rPr>
              <a:t>Σερβία,</a:t>
            </a:r>
            <a:r>
              <a:rPr sz="1450" spc="187" dirty="0">
                <a:solidFill>
                  <a:srgbClr val="000000"/>
                </a:solidFill>
                <a:latin typeface="EAVPVC+3"/>
                <a:cs typeface="EAVPVC+3"/>
              </a:rPr>
              <a:t> </a:t>
            </a:r>
            <a:r>
              <a:rPr sz="1450" dirty="0">
                <a:solidFill>
                  <a:srgbClr val="000000"/>
                </a:solidFill>
                <a:latin typeface="EAVPVC+3"/>
                <a:cs typeface="EAVPVC+3"/>
              </a:rPr>
              <a:t>Σλοβακία,</a:t>
            </a:r>
            <a:r>
              <a:rPr sz="1450" spc="191" dirty="0">
                <a:solidFill>
                  <a:srgbClr val="000000"/>
                </a:solidFill>
                <a:latin typeface="EAVPVC+3"/>
                <a:cs typeface="EAVPVC+3"/>
              </a:rPr>
              <a:t> </a:t>
            </a:r>
            <a:r>
              <a:rPr sz="1450" dirty="0">
                <a:solidFill>
                  <a:srgbClr val="000000"/>
                </a:solidFill>
                <a:latin typeface="EAVPVC+3"/>
                <a:cs typeface="EAVPVC+3"/>
              </a:rPr>
              <a:t>Σλοβενία,</a:t>
            </a:r>
            <a:r>
              <a:rPr sz="1450" spc="113" dirty="0">
                <a:solidFill>
                  <a:srgbClr val="000000"/>
                </a:solidFill>
                <a:latin typeface="EAVPVC+3"/>
                <a:cs typeface="EAVPVC+3"/>
              </a:rPr>
              <a:t> </a:t>
            </a:r>
            <a:r>
              <a:rPr sz="1450" spc="-10" dirty="0">
                <a:solidFill>
                  <a:srgbClr val="000000"/>
                </a:solidFill>
                <a:latin typeface="EAVPVC+3"/>
                <a:cs typeface="EAVPVC+3"/>
              </a:rPr>
              <a:t>Ισπανία,</a:t>
            </a:r>
            <a:r>
              <a:rPr sz="1450" spc="346" dirty="0">
                <a:solidFill>
                  <a:srgbClr val="000000"/>
                </a:solidFill>
                <a:latin typeface="EAVPVC+3"/>
                <a:cs typeface="EAVPVC+3"/>
              </a:rPr>
              <a:t> </a:t>
            </a:r>
            <a:r>
              <a:rPr sz="1450" spc="-47" dirty="0">
                <a:solidFill>
                  <a:srgbClr val="000000"/>
                </a:solidFill>
                <a:latin typeface="EAVPVC+3"/>
                <a:cs typeface="EAVPVC+3"/>
              </a:rPr>
              <a:t>Σου</a:t>
            </a:r>
            <a:r>
              <a:rPr sz="1450" spc="-327" dirty="0">
                <a:solidFill>
                  <a:srgbClr val="000000"/>
                </a:solidFill>
                <a:latin typeface="EAVPVC+3"/>
                <a:cs typeface="EAVPVC+3"/>
              </a:rPr>
              <a:t> </a:t>
            </a:r>
            <a:r>
              <a:rPr sz="1450" spc="-41" dirty="0">
                <a:solidFill>
                  <a:srgbClr val="000000"/>
                </a:solidFill>
                <a:latin typeface="EAVPVC+3"/>
                <a:cs typeface="EAVPVC+3"/>
              </a:rPr>
              <a:t>ηδ</a:t>
            </a:r>
            <a:r>
              <a:rPr sz="1450" spc="-293" dirty="0">
                <a:solidFill>
                  <a:srgbClr val="000000"/>
                </a:solidFill>
                <a:latin typeface="EAVPVC+3"/>
                <a:cs typeface="EAVPVC+3"/>
              </a:rPr>
              <a:t> </a:t>
            </a:r>
            <a:r>
              <a:rPr sz="1450" dirty="0">
                <a:solidFill>
                  <a:srgbClr val="000000"/>
                </a:solidFill>
                <a:latin typeface="EAVPVC+3"/>
                <a:cs typeface="EAVPVC+3"/>
              </a:rPr>
              <a:t>ία,</a:t>
            </a:r>
            <a:r>
              <a:rPr sz="1450" spc="259" dirty="0">
                <a:solidFill>
                  <a:srgbClr val="000000"/>
                </a:solidFill>
                <a:latin typeface="EAVPVC+3"/>
                <a:cs typeface="EAVPVC+3"/>
              </a:rPr>
              <a:t> </a:t>
            </a:r>
            <a:r>
              <a:rPr sz="1450" dirty="0">
                <a:solidFill>
                  <a:srgbClr val="000000"/>
                </a:solidFill>
                <a:latin typeface="EAVPVC+3"/>
                <a:cs typeface="EAVPVC+3"/>
              </a:rPr>
              <a:t>Ελβετία,</a:t>
            </a:r>
            <a:r>
              <a:rPr sz="1450" spc="115" dirty="0">
                <a:solidFill>
                  <a:srgbClr val="000000"/>
                </a:solidFill>
                <a:latin typeface="EAVPVC+3"/>
                <a:cs typeface="EAVPVC+3"/>
              </a:rPr>
              <a:t> </a:t>
            </a:r>
            <a:r>
              <a:rPr sz="1450" dirty="0">
                <a:solidFill>
                  <a:srgbClr val="000000"/>
                </a:solidFill>
                <a:latin typeface="EAVPVC+3"/>
                <a:cs typeface="EAVPVC+3"/>
              </a:rPr>
              <a:t>Τουρκία,</a:t>
            </a:r>
          </a:p>
          <a:p>
            <a:pPr marL="20" marR="0">
              <a:lnSpc>
                <a:spcPts val="1577"/>
              </a:lnSpc>
              <a:spcBef>
                <a:spcPts val="0"/>
              </a:spcBef>
              <a:spcAft>
                <a:spcPts val="0"/>
              </a:spcAft>
            </a:pPr>
            <a:r>
              <a:rPr sz="1450" dirty="0" err="1">
                <a:solidFill>
                  <a:srgbClr val="000000"/>
                </a:solidFill>
                <a:latin typeface="EAVPVC+3"/>
                <a:cs typeface="EAVPVC+3"/>
              </a:rPr>
              <a:t>Ουκρ</a:t>
            </a:r>
            <a:r>
              <a:rPr sz="1450" dirty="0">
                <a:solidFill>
                  <a:srgbClr val="000000"/>
                </a:solidFill>
                <a:latin typeface="EAVPVC+3"/>
                <a:cs typeface="EAVPVC+3"/>
              </a:rPr>
              <a:t>ανία</a:t>
            </a:r>
            <a:r>
              <a:rPr lang="el-GR" sz="1450" spc="-208" dirty="0">
                <a:solidFill>
                  <a:srgbClr val="000000"/>
                </a:solidFill>
                <a:latin typeface="EAVPVC+3"/>
                <a:cs typeface="EAVPVC+3"/>
              </a:rPr>
              <a:t> και   </a:t>
            </a:r>
            <a:r>
              <a:rPr sz="1450" dirty="0" err="1">
                <a:solidFill>
                  <a:srgbClr val="000000"/>
                </a:solidFill>
                <a:latin typeface="EAVPVC+3"/>
                <a:cs typeface="EAVPVC+3"/>
              </a:rPr>
              <a:t>Ηνωμένο</a:t>
            </a:r>
            <a:r>
              <a:rPr sz="1450" spc="-104" dirty="0">
                <a:solidFill>
                  <a:srgbClr val="000000"/>
                </a:solidFill>
                <a:latin typeface="EAVPVC+3"/>
                <a:cs typeface="EAVPVC+3"/>
              </a:rPr>
              <a:t> </a:t>
            </a:r>
            <a:r>
              <a:rPr sz="1450" spc="-14" dirty="0">
                <a:solidFill>
                  <a:srgbClr val="000000"/>
                </a:solidFill>
                <a:latin typeface="EAVPVC+3"/>
                <a:cs typeface="EAVPVC+3"/>
              </a:rPr>
              <a:t>Βα</a:t>
            </a:r>
            <a:r>
              <a:rPr sz="1450" spc="-14" dirty="0" err="1">
                <a:solidFill>
                  <a:srgbClr val="000000"/>
                </a:solidFill>
                <a:latin typeface="EAVPVC+3"/>
                <a:cs typeface="EAVPVC+3"/>
              </a:rPr>
              <a:t>σίλειο</a:t>
            </a:r>
            <a:endParaRPr sz="1450" spc="-14" dirty="0">
              <a:solidFill>
                <a:srgbClr val="000000"/>
              </a:solidFill>
              <a:latin typeface="EAVPVC+3"/>
              <a:cs typeface="EAVPVC+3"/>
            </a:endParaRPr>
          </a:p>
        </p:txBody>
      </p:sp>
      <p:sp>
        <p:nvSpPr>
          <p:cNvPr id="8" name="object 8"/>
          <p:cNvSpPr txBox="1"/>
          <p:nvPr/>
        </p:nvSpPr>
        <p:spPr>
          <a:xfrm>
            <a:off x="488042" y="3848506"/>
            <a:ext cx="7048576" cy="1087573"/>
          </a:xfrm>
          <a:prstGeom prst="rect">
            <a:avLst/>
          </a:prstGeom>
        </p:spPr>
        <p:txBody>
          <a:bodyPr vert="horz" wrap="square" lIns="0" tIns="0" rIns="0" bIns="0" rtlCol="0">
            <a:spAutoFit/>
          </a:bodyPr>
          <a:lstStyle/>
          <a:p>
            <a:pPr marL="4" marR="0">
              <a:lnSpc>
                <a:spcPts val="1578"/>
              </a:lnSpc>
              <a:spcBef>
                <a:spcPts val="0"/>
              </a:spcBef>
              <a:spcAft>
                <a:spcPts val="0"/>
              </a:spcAft>
            </a:pPr>
            <a:r>
              <a:rPr sz="1450" dirty="0">
                <a:solidFill>
                  <a:srgbClr val="000000"/>
                </a:solidFill>
                <a:latin typeface="EAVPVC+3"/>
                <a:cs typeface="EAVPVC+3"/>
              </a:rPr>
              <a:t>Οι</a:t>
            </a:r>
            <a:r>
              <a:rPr sz="1450" spc="-81" dirty="0">
                <a:solidFill>
                  <a:srgbClr val="000000"/>
                </a:solidFill>
                <a:latin typeface="EAVPVC+3"/>
                <a:cs typeface="EAVPVC+3"/>
              </a:rPr>
              <a:t> </a:t>
            </a:r>
            <a:r>
              <a:rPr sz="1450" dirty="0">
                <a:solidFill>
                  <a:srgbClr val="000000"/>
                </a:solidFill>
                <a:latin typeface="EAVPVC+3"/>
                <a:cs typeface="EAVPVC+3"/>
              </a:rPr>
              <a:t>άδειες</a:t>
            </a:r>
            <a:r>
              <a:rPr sz="1450" spc="-110" dirty="0">
                <a:solidFill>
                  <a:srgbClr val="000000"/>
                </a:solidFill>
                <a:latin typeface="EAVPVC+3"/>
                <a:cs typeface="EAVPVC+3"/>
              </a:rPr>
              <a:t> </a:t>
            </a:r>
            <a:r>
              <a:rPr sz="1450" spc="-79" dirty="0">
                <a:solidFill>
                  <a:srgbClr val="000000"/>
                </a:solidFill>
                <a:latin typeface="EAVPVC+3"/>
                <a:cs typeface="EAVPVC+3"/>
              </a:rPr>
              <a:t>ΕΔΥΜ</a:t>
            </a:r>
            <a:r>
              <a:rPr sz="1450" spc="76" dirty="0">
                <a:solidFill>
                  <a:srgbClr val="000000"/>
                </a:solidFill>
                <a:latin typeface="EAVPVC+3"/>
                <a:cs typeface="EAVPVC+3"/>
              </a:rPr>
              <a:t> </a:t>
            </a:r>
            <a:r>
              <a:rPr sz="1450" dirty="0">
                <a:solidFill>
                  <a:srgbClr val="000000"/>
                </a:solidFill>
                <a:latin typeface="EAVPVC+3"/>
                <a:cs typeface="EAVPVC+3"/>
              </a:rPr>
              <a:t>παρέχουν</a:t>
            </a:r>
            <a:r>
              <a:rPr sz="1450" spc="-179" dirty="0">
                <a:solidFill>
                  <a:srgbClr val="000000"/>
                </a:solidFill>
                <a:latin typeface="EAVPVC+3"/>
                <a:cs typeface="EAVPVC+3"/>
              </a:rPr>
              <a:t> </a:t>
            </a:r>
            <a:r>
              <a:rPr sz="1450" dirty="0">
                <a:solidFill>
                  <a:srgbClr val="000000"/>
                </a:solidFill>
                <a:latin typeface="EAVPVC+3"/>
                <a:cs typeface="EAVPVC+3"/>
              </a:rPr>
              <a:t>το</a:t>
            </a:r>
            <a:r>
              <a:rPr sz="1450" spc="-186" dirty="0">
                <a:solidFill>
                  <a:srgbClr val="000000"/>
                </a:solidFill>
                <a:latin typeface="EAVPVC+3"/>
                <a:cs typeface="EAVPVC+3"/>
              </a:rPr>
              <a:t> </a:t>
            </a:r>
            <a:r>
              <a:rPr sz="1450" dirty="0">
                <a:solidFill>
                  <a:srgbClr val="000000"/>
                </a:solidFill>
                <a:latin typeface="EAVPVC+3"/>
                <a:cs typeface="EAVPVC+3"/>
              </a:rPr>
              <a:t>δικαίωμα</a:t>
            </a:r>
            <a:r>
              <a:rPr sz="1450" spc="-140" dirty="0">
                <a:solidFill>
                  <a:srgbClr val="000000"/>
                </a:solidFill>
                <a:latin typeface="EAVPVC+3"/>
                <a:cs typeface="EAVPVC+3"/>
              </a:rPr>
              <a:t> </a:t>
            </a:r>
            <a:r>
              <a:rPr sz="1450" spc="-18" dirty="0">
                <a:solidFill>
                  <a:srgbClr val="000000"/>
                </a:solidFill>
                <a:latin typeface="EAVPVC+3"/>
                <a:cs typeface="EAVPVC+3"/>
              </a:rPr>
              <a:t>για</a:t>
            </a:r>
            <a:r>
              <a:rPr sz="1450" spc="-146" dirty="0">
                <a:solidFill>
                  <a:srgbClr val="000000"/>
                </a:solidFill>
                <a:latin typeface="EAVPVC+3"/>
                <a:cs typeface="EAVPVC+3"/>
              </a:rPr>
              <a:t> </a:t>
            </a:r>
            <a:r>
              <a:rPr sz="1450" dirty="0">
                <a:solidFill>
                  <a:srgbClr val="000000"/>
                </a:solidFill>
                <a:latin typeface="EAVPVC+3"/>
                <a:cs typeface="EAVPVC+3"/>
              </a:rPr>
              <a:t>τη</a:t>
            </a:r>
            <a:r>
              <a:rPr sz="1450" spc="-80" dirty="0">
                <a:solidFill>
                  <a:srgbClr val="000000"/>
                </a:solidFill>
                <a:latin typeface="EAVPVC+3"/>
                <a:cs typeface="EAVPVC+3"/>
              </a:rPr>
              <a:t> </a:t>
            </a:r>
            <a:r>
              <a:rPr sz="1450" dirty="0">
                <a:solidFill>
                  <a:srgbClr val="000000"/>
                </a:solidFill>
                <a:latin typeface="EAVPVC+3"/>
                <a:cs typeface="EAVPVC+3"/>
              </a:rPr>
              <a:t>διενέργεια</a:t>
            </a:r>
            <a:r>
              <a:rPr sz="1450" spc="-136" dirty="0">
                <a:solidFill>
                  <a:srgbClr val="000000"/>
                </a:solidFill>
                <a:latin typeface="EAVPVC+3"/>
                <a:cs typeface="EAVPVC+3"/>
              </a:rPr>
              <a:t> </a:t>
            </a:r>
            <a:r>
              <a:rPr sz="1450" spc="21" dirty="0">
                <a:solidFill>
                  <a:srgbClr val="000000"/>
                </a:solidFill>
                <a:latin typeface="EAVPVC+3"/>
                <a:cs typeface="EAVPVC+3"/>
              </a:rPr>
              <a:t>οδικών</a:t>
            </a:r>
            <a:r>
              <a:rPr sz="1450" spc="-128" dirty="0">
                <a:solidFill>
                  <a:srgbClr val="000000"/>
                </a:solidFill>
                <a:latin typeface="EAVPVC+3"/>
                <a:cs typeface="EAVPVC+3"/>
              </a:rPr>
              <a:t> </a:t>
            </a:r>
            <a:r>
              <a:rPr sz="1450" spc="-12" dirty="0">
                <a:solidFill>
                  <a:srgbClr val="000000"/>
                </a:solidFill>
                <a:latin typeface="EAVPVC+3"/>
                <a:cs typeface="EAVPVC+3"/>
              </a:rPr>
              <a:t>εμπορευματικών</a:t>
            </a:r>
            <a:r>
              <a:rPr sz="1450" spc="-88" dirty="0">
                <a:solidFill>
                  <a:srgbClr val="000000"/>
                </a:solidFill>
                <a:latin typeface="EAVPVC+3"/>
                <a:cs typeface="EAVPVC+3"/>
              </a:rPr>
              <a:t> </a:t>
            </a:r>
            <a:r>
              <a:rPr sz="1450" dirty="0">
                <a:solidFill>
                  <a:srgbClr val="000000"/>
                </a:solidFill>
                <a:latin typeface="EAVPVC+3"/>
                <a:cs typeface="EAVPVC+3"/>
              </a:rPr>
              <a:t>μεταφορών:</a:t>
            </a:r>
          </a:p>
          <a:p>
            <a:pPr marL="0" marR="0">
              <a:lnSpc>
                <a:spcPts val="1501"/>
              </a:lnSpc>
              <a:spcBef>
                <a:spcPts val="0"/>
              </a:spcBef>
              <a:spcAft>
                <a:spcPts val="0"/>
              </a:spcAft>
            </a:pPr>
            <a:r>
              <a:rPr sz="1450" spc="-10" dirty="0">
                <a:solidFill>
                  <a:srgbClr val="000000"/>
                </a:solidFill>
                <a:latin typeface="EAVPVC+3"/>
                <a:cs typeface="EAVPVC+3"/>
              </a:rPr>
              <a:t>α) </a:t>
            </a:r>
            <a:r>
              <a:rPr sz="1450" dirty="0">
                <a:solidFill>
                  <a:srgbClr val="000000"/>
                </a:solidFill>
                <a:latin typeface="EAVPVC+3"/>
                <a:cs typeface="EAVPVC+3"/>
              </a:rPr>
              <a:t>από</a:t>
            </a:r>
            <a:r>
              <a:rPr sz="1450" spc="-110" dirty="0">
                <a:solidFill>
                  <a:srgbClr val="000000"/>
                </a:solidFill>
                <a:latin typeface="EAVPVC+3"/>
                <a:cs typeface="EAVPVC+3"/>
              </a:rPr>
              <a:t> </a:t>
            </a:r>
            <a:r>
              <a:rPr sz="1450" dirty="0">
                <a:solidFill>
                  <a:srgbClr val="000000"/>
                </a:solidFill>
                <a:latin typeface="EAVPVC+3"/>
                <a:cs typeface="EAVPVC+3"/>
              </a:rPr>
              <a:t>την</a:t>
            </a:r>
            <a:r>
              <a:rPr sz="1450" spc="-112" dirty="0">
                <a:solidFill>
                  <a:srgbClr val="000000"/>
                </a:solidFill>
                <a:latin typeface="EAVPVC+3"/>
                <a:cs typeface="EAVPVC+3"/>
              </a:rPr>
              <a:t> </a:t>
            </a:r>
            <a:r>
              <a:rPr sz="1450" dirty="0">
                <a:solidFill>
                  <a:srgbClr val="000000"/>
                </a:solidFill>
                <a:latin typeface="EAVPVC+3"/>
                <a:cs typeface="EAVPVC+3"/>
              </a:rPr>
              <a:t>Ελλάδα</a:t>
            </a:r>
            <a:r>
              <a:rPr sz="1450" spc="-139" dirty="0">
                <a:solidFill>
                  <a:srgbClr val="000000"/>
                </a:solidFill>
                <a:latin typeface="EAVPVC+3"/>
                <a:cs typeface="EAVPVC+3"/>
              </a:rPr>
              <a:t> </a:t>
            </a:r>
            <a:r>
              <a:rPr sz="1450" spc="20" dirty="0">
                <a:solidFill>
                  <a:srgbClr val="000000"/>
                </a:solidFill>
                <a:latin typeface="EAVPVC+3"/>
                <a:cs typeface="EAVPVC+3"/>
              </a:rPr>
              <a:t>προς</a:t>
            </a:r>
            <a:r>
              <a:rPr sz="1450" spc="-124" dirty="0">
                <a:solidFill>
                  <a:srgbClr val="000000"/>
                </a:solidFill>
                <a:latin typeface="EAVPVC+3"/>
                <a:cs typeface="EAVPVC+3"/>
              </a:rPr>
              <a:t> </a:t>
            </a:r>
            <a:r>
              <a:rPr sz="1450" spc="17" dirty="0">
                <a:solidFill>
                  <a:srgbClr val="000000"/>
                </a:solidFill>
                <a:latin typeface="EAVPVC+3"/>
                <a:cs typeface="EAVPVC+3"/>
              </a:rPr>
              <a:t>τα</a:t>
            </a:r>
            <a:r>
              <a:rPr sz="1450" spc="-161" dirty="0">
                <a:solidFill>
                  <a:srgbClr val="000000"/>
                </a:solidFill>
                <a:latin typeface="EAVPVC+3"/>
                <a:cs typeface="EAVPVC+3"/>
              </a:rPr>
              <a:t> </a:t>
            </a:r>
            <a:r>
              <a:rPr sz="1450" spc="-21" dirty="0">
                <a:solidFill>
                  <a:srgbClr val="000000"/>
                </a:solidFill>
                <a:latin typeface="EAVPVC+3"/>
                <a:cs typeface="EAVPVC+3"/>
              </a:rPr>
              <a:t>άλλα</a:t>
            </a:r>
            <a:r>
              <a:rPr sz="1450" spc="27" dirty="0">
                <a:solidFill>
                  <a:srgbClr val="000000"/>
                </a:solidFill>
                <a:latin typeface="EAVPVC+3"/>
                <a:cs typeface="EAVPVC+3"/>
              </a:rPr>
              <a:t> </a:t>
            </a:r>
            <a:r>
              <a:rPr sz="1450" spc="-68" dirty="0">
                <a:solidFill>
                  <a:srgbClr val="000000"/>
                </a:solidFill>
                <a:latin typeface="EAVPVC+3"/>
                <a:cs typeface="EAVPVC+3"/>
              </a:rPr>
              <a:t>Κ</a:t>
            </a:r>
            <a:r>
              <a:rPr sz="1450" spc="-33" dirty="0">
                <a:solidFill>
                  <a:srgbClr val="000000"/>
                </a:solidFill>
                <a:latin typeface="DFEEEK+2"/>
                <a:cs typeface="DFEEEK+2"/>
              </a:rPr>
              <a:t>-</a:t>
            </a:r>
            <a:r>
              <a:rPr sz="1450" dirty="0">
                <a:solidFill>
                  <a:srgbClr val="000000"/>
                </a:solidFill>
                <a:latin typeface="EAVPVC+3"/>
                <a:cs typeface="EAVPVC+3"/>
              </a:rPr>
              <a:t>Μ της</a:t>
            </a:r>
            <a:r>
              <a:rPr sz="1450" spc="-25" dirty="0">
                <a:solidFill>
                  <a:srgbClr val="000000"/>
                </a:solidFill>
                <a:latin typeface="EAVPVC+3"/>
                <a:cs typeface="EAVPVC+3"/>
              </a:rPr>
              <a:t> </a:t>
            </a:r>
            <a:r>
              <a:rPr sz="1450" spc="-80" dirty="0">
                <a:solidFill>
                  <a:srgbClr val="000000"/>
                </a:solidFill>
                <a:latin typeface="EAVPVC+3"/>
                <a:cs typeface="EAVPVC+3"/>
              </a:rPr>
              <a:t>ΕΔΥΜ</a:t>
            </a:r>
            <a:r>
              <a:rPr sz="1450" spc="81" dirty="0">
                <a:solidFill>
                  <a:srgbClr val="000000"/>
                </a:solidFill>
                <a:latin typeface="EAVPVC+3"/>
                <a:cs typeface="EAVPVC+3"/>
              </a:rPr>
              <a:t> </a:t>
            </a:r>
            <a:r>
              <a:rPr sz="1450" dirty="0">
                <a:solidFill>
                  <a:srgbClr val="000000"/>
                </a:solidFill>
                <a:latin typeface="EAVPVC+3"/>
                <a:cs typeface="EAVPVC+3"/>
              </a:rPr>
              <a:t>και</a:t>
            </a:r>
            <a:r>
              <a:rPr sz="1450" spc="-73" dirty="0">
                <a:solidFill>
                  <a:srgbClr val="000000"/>
                </a:solidFill>
                <a:latin typeface="EAVPVC+3"/>
                <a:cs typeface="EAVPVC+3"/>
              </a:rPr>
              <a:t> </a:t>
            </a:r>
            <a:r>
              <a:rPr sz="1450" dirty="0">
                <a:solidFill>
                  <a:srgbClr val="000000"/>
                </a:solidFill>
                <a:latin typeface="EAVPVC+3"/>
                <a:cs typeface="EAVPVC+3"/>
              </a:rPr>
              <a:t>αντίστροφα</a:t>
            </a:r>
          </a:p>
          <a:p>
            <a:pPr marL="0" marR="0">
              <a:lnSpc>
                <a:spcPts val="1580"/>
              </a:lnSpc>
              <a:spcBef>
                <a:spcPts val="218"/>
              </a:spcBef>
              <a:spcAft>
                <a:spcPts val="0"/>
              </a:spcAft>
            </a:pPr>
            <a:r>
              <a:rPr sz="1450" spc="11" dirty="0">
                <a:solidFill>
                  <a:srgbClr val="000000"/>
                </a:solidFill>
                <a:latin typeface="EAVPVC+3"/>
                <a:cs typeface="EAVPVC+3"/>
              </a:rPr>
              <a:t>β)</a:t>
            </a:r>
            <a:r>
              <a:rPr sz="1450" spc="-108" dirty="0">
                <a:solidFill>
                  <a:srgbClr val="000000"/>
                </a:solidFill>
                <a:latin typeface="EAVPVC+3"/>
                <a:cs typeface="EAVPVC+3"/>
              </a:rPr>
              <a:t> </a:t>
            </a:r>
            <a:r>
              <a:rPr sz="1450" dirty="0">
                <a:solidFill>
                  <a:srgbClr val="000000"/>
                </a:solidFill>
                <a:latin typeface="EAVPVC+3"/>
                <a:cs typeface="EAVPVC+3"/>
              </a:rPr>
              <a:t>διαμέσου</a:t>
            </a:r>
            <a:r>
              <a:rPr sz="1450" spc="-95" dirty="0">
                <a:solidFill>
                  <a:srgbClr val="000000"/>
                </a:solidFill>
                <a:latin typeface="EAVPVC+3"/>
                <a:cs typeface="EAVPVC+3"/>
              </a:rPr>
              <a:t> </a:t>
            </a:r>
            <a:r>
              <a:rPr sz="1450" spc="-72" dirty="0">
                <a:solidFill>
                  <a:srgbClr val="000000"/>
                </a:solidFill>
                <a:latin typeface="EAVPVC+3"/>
                <a:cs typeface="EAVPVC+3"/>
              </a:rPr>
              <a:t>Κ</a:t>
            </a:r>
            <a:r>
              <a:rPr sz="1450" spc="-33" dirty="0">
                <a:solidFill>
                  <a:srgbClr val="000000"/>
                </a:solidFill>
                <a:latin typeface="DFEEEK+2"/>
                <a:cs typeface="DFEEEK+2"/>
              </a:rPr>
              <a:t>-</a:t>
            </a:r>
            <a:r>
              <a:rPr sz="1450" dirty="0">
                <a:solidFill>
                  <a:srgbClr val="000000"/>
                </a:solidFill>
                <a:latin typeface="EAVPVC+3"/>
                <a:cs typeface="EAVPVC+3"/>
              </a:rPr>
              <a:t>Μ</a:t>
            </a:r>
            <a:r>
              <a:rPr sz="1450" spc="-75" dirty="0">
                <a:solidFill>
                  <a:srgbClr val="000000"/>
                </a:solidFill>
                <a:latin typeface="EAVPVC+3"/>
                <a:cs typeface="EAVPVC+3"/>
              </a:rPr>
              <a:t> </a:t>
            </a:r>
            <a:r>
              <a:rPr sz="1450" dirty="0">
                <a:solidFill>
                  <a:srgbClr val="000000"/>
                </a:solidFill>
                <a:latin typeface="EAVPVC+3"/>
                <a:cs typeface="EAVPVC+3"/>
              </a:rPr>
              <a:t>της</a:t>
            </a:r>
            <a:r>
              <a:rPr sz="1450" spc="-104" dirty="0">
                <a:solidFill>
                  <a:srgbClr val="000000"/>
                </a:solidFill>
                <a:latin typeface="EAVPVC+3"/>
                <a:cs typeface="EAVPVC+3"/>
              </a:rPr>
              <a:t> </a:t>
            </a:r>
            <a:r>
              <a:rPr sz="1450" spc="-80" dirty="0">
                <a:solidFill>
                  <a:srgbClr val="000000"/>
                </a:solidFill>
                <a:latin typeface="EAVPVC+3"/>
                <a:cs typeface="EAVPVC+3"/>
              </a:rPr>
              <a:t>ΕΔΥΜ</a:t>
            </a:r>
            <a:r>
              <a:rPr sz="1450" spc="228" dirty="0">
                <a:solidFill>
                  <a:srgbClr val="000000"/>
                </a:solidFill>
                <a:latin typeface="EAVPVC+3"/>
                <a:cs typeface="EAVPVC+3"/>
              </a:rPr>
              <a:t> </a:t>
            </a:r>
            <a:r>
              <a:rPr sz="1450" spc="-104" dirty="0">
                <a:solidFill>
                  <a:srgbClr val="000000"/>
                </a:solidFill>
                <a:latin typeface="EAVPVC+3"/>
                <a:cs typeface="EAVPVC+3"/>
              </a:rPr>
              <a:t>(</a:t>
            </a:r>
            <a:r>
              <a:rPr sz="1450" spc="-34" dirty="0">
                <a:solidFill>
                  <a:srgbClr val="000000"/>
                </a:solidFill>
                <a:latin typeface="DFEEEK+2"/>
                <a:cs typeface="DFEEEK+2"/>
              </a:rPr>
              <a:t>transit)</a:t>
            </a:r>
          </a:p>
          <a:p>
            <a:pPr marL="4" marR="0">
              <a:lnSpc>
                <a:spcPts val="1580"/>
              </a:lnSpc>
              <a:spcBef>
                <a:spcPts val="19"/>
              </a:spcBef>
              <a:spcAft>
                <a:spcPts val="0"/>
              </a:spcAft>
            </a:pPr>
            <a:r>
              <a:rPr sz="1450" spc="-40" dirty="0">
                <a:solidFill>
                  <a:srgbClr val="000000"/>
                </a:solidFill>
                <a:latin typeface="EAVPVC+3"/>
                <a:cs typeface="EAVPVC+3"/>
              </a:rPr>
              <a:t>γ)</a:t>
            </a:r>
            <a:r>
              <a:rPr sz="1450" spc="20" dirty="0">
                <a:solidFill>
                  <a:srgbClr val="000000"/>
                </a:solidFill>
                <a:latin typeface="EAVPVC+3"/>
                <a:cs typeface="EAVPVC+3"/>
              </a:rPr>
              <a:t> </a:t>
            </a:r>
            <a:r>
              <a:rPr sz="1450" dirty="0">
                <a:solidFill>
                  <a:srgbClr val="000000"/>
                </a:solidFill>
                <a:latin typeface="EAVPVC+3"/>
                <a:cs typeface="EAVPVC+3"/>
              </a:rPr>
              <a:t>από</a:t>
            </a:r>
            <a:r>
              <a:rPr sz="1450" spc="-110" dirty="0">
                <a:solidFill>
                  <a:srgbClr val="000000"/>
                </a:solidFill>
                <a:latin typeface="EAVPVC+3"/>
                <a:cs typeface="EAVPVC+3"/>
              </a:rPr>
              <a:t> </a:t>
            </a:r>
            <a:r>
              <a:rPr sz="1450" spc="17" dirty="0">
                <a:solidFill>
                  <a:srgbClr val="000000"/>
                </a:solidFill>
                <a:latin typeface="EAVPVC+3"/>
                <a:cs typeface="EAVPVC+3"/>
              </a:rPr>
              <a:t>οποιοδήποτε</a:t>
            </a:r>
            <a:r>
              <a:rPr sz="1450" spc="-200" dirty="0">
                <a:solidFill>
                  <a:srgbClr val="000000"/>
                </a:solidFill>
                <a:latin typeface="EAVPVC+3"/>
                <a:cs typeface="EAVPVC+3"/>
              </a:rPr>
              <a:t> </a:t>
            </a:r>
            <a:r>
              <a:rPr sz="1450" dirty="0">
                <a:solidFill>
                  <a:srgbClr val="000000"/>
                </a:solidFill>
                <a:latin typeface="EAVPVC+3"/>
                <a:cs typeface="EAVPVC+3"/>
              </a:rPr>
              <a:t>Κ</a:t>
            </a:r>
            <a:r>
              <a:rPr sz="1450" spc="-33" dirty="0">
                <a:solidFill>
                  <a:srgbClr val="000000"/>
                </a:solidFill>
                <a:latin typeface="DFEEEK+2"/>
                <a:cs typeface="DFEEEK+2"/>
              </a:rPr>
              <a:t>-</a:t>
            </a:r>
            <a:r>
              <a:rPr sz="1450" dirty="0">
                <a:solidFill>
                  <a:srgbClr val="000000"/>
                </a:solidFill>
                <a:latin typeface="EAVPVC+3"/>
                <a:cs typeface="EAVPVC+3"/>
              </a:rPr>
              <a:t>Μ</a:t>
            </a:r>
            <a:r>
              <a:rPr sz="1450" spc="-224" dirty="0">
                <a:solidFill>
                  <a:srgbClr val="000000"/>
                </a:solidFill>
                <a:latin typeface="EAVPVC+3"/>
                <a:cs typeface="EAVPVC+3"/>
              </a:rPr>
              <a:t> </a:t>
            </a:r>
            <a:r>
              <a:rPr sz="1450" dirty="0">
                <a:solidFill>
                  <a:srgbClr val="000000"/>
                </a:solidFill>
                <a:latin typeface="EAVPVC+3"/>
                <a:cs typeface="EAVPVC+3"/>
              </a:rPr>
              <a:t>της</a:t>
            </a:r>
            <a:r>
              <a:rPr sz="1450" spc="-33" dirty="0">
                <a:solidFill>
                  <a:srgbClr val="000000"/>
                </a:solidFill>
                <a:latin typeface="EAVPVC+3"/>
                <a:cs typeface="EAVPVC+3"/>
              </a:rPr>
              <a:t> </a:t>
            </a:r>
            <a:r>
              <a:rPr sz="1450" spc="-80" dirty="0">
                <a:solidFill>
                  <a:srgbClr val="000000"/>
                </a:solidFill>
                <a:latin typeface="EAVPVC+3"/>
                <a:cs typeface="EAVPVC+3"/>
              </a:rPr>
              <a:t>ΕΔΥΜ</a:t>
            </a:r>
            <a:r>
              <a:rPr sz="1450" spc="81" dirty="0">
                <a:solidFill>
                  <a:srgbClr val="000000"/>
                </a:solidFill>
                <a:latin typeface="EAVPVC+3"/>
                <a:cs typeface="EAVPVC+3"/>
              </a:rPr>
              <a:t> </a:t>
            </a:r>
            <a:r>
              <a:rPr sz="1450" spc="20" dirty="0">
                <a:solidFill>
                  <a:srgbClr val="000000"/>
                </a:solidFill>
                <a:latin typeface="EAVPVC+3"/>
                <a:cs typeface="EAVPVC+3"/>
              </a:rPr>
              <a:t>προς</a:t>
            </a:r>
            <a:r>
              <a:rPr sz="1450" spc="-125" dirty="0">
                <a:solidFill>
                  <a:srgbClr val="000000"/>
                </a:solidFill>
                <a:latin typeface="EAVPVC+3"/>
                <a:cs typeface="EAVPVC+3"/>
              </a:rPr>
              <a:t> </a:t>
            </a:r>
            <a:r>
              <a:rPr sz="1450" spc="20" dirty="0">
                <a:solidFill>
                  <a:srgbClr val="000000"/>
                </a:solidFill>
                <a:latin typeface="EAVPVC+3"/>
                <a:cs typeface="EAVPVC+3"/>
              </a:rPr>
              <a:t>οποιοδήποτε</a:t>
            </a:r>
            <a:r>
              <a:rPr lang="el-GR" sz="1450" spc="20" dirty="0">
                <a:solidFill>
                  <a:srgbClr val="000000"/>
                </a:solidFill>
                <a:latin typeface="EAVPVC+3"/>
                <a:cs typeface="EAVPVC+3"/>
              </a:rPr>
              <a:t> </a:t>
            </a:r>
            <a:r>
              <a:rPr sz="1450" spc="20" dirty="0" err="1">
                <a:solidFill>
                  <a:srgbClr val="000000"/>
                </a:solidFill>
                <a:latin typeface="EAVPVC+3"/>
                <a:cs typeface="EAVPVC+3"/>
              </a:rPr>
              <a:t>άλλο</a:t>
            </a:r>
            <a:r>
              <a:rPr sz="1450" spc="-129" dirty="0">
                <a:solidFill>
                  <a:srgbClr val="000000"/>
                </a:solidFill>
                <a:latin typeface="EAVPVC+3"/>
                <a:cs typeface="EAVPVC+3"/>
              </a:rPr>
              <a:t> </a:t>
            </a:r>
            <a:r>
              <a:rPr sz="1450" spc="14" dirty="0">
                <a:solidFill>
                  <a:srgbClr val="000000"/>
                </a:solidFill>
                <a:latin typeface="EAVPVC+3"/>
                <a:cs typeface="EAVPVC+3"/>
              </a:rPr>
              <a:t>και</a:t>
            </a:r>
            <a:r>
              <a:rPr lang="el-GR" sz="1450" spc="14" dirty="0">
                <a:solidFill>
                  <a:srgbClr val="000000"/>
                </a:solidFill>
                <a:latin typeface="EAVPVC+3"/>
                <a:cs typeface="EAVPVC+3"/>
              </a:rPr>
              <a:t> </a:t>
            </a:r>
            <a:r>
              <a:rPr sz="1450" spc="14" dirty="0">
                <a:solidFill>
                  <a:srgbClr val="000000"/>
                </a:solidFill>
                <a:latin typeface="EAVPVC+3"/>
                <a:cs typeface="EAVPVC+3"/>
              </a:rPr>
              <a:t>α</a:t>
            </a:r>
            <a:r>
              <a:rPr sz="1450" spc="14" dirty="0" err="1">
                <a:solidFill>
                  <a:srgbClr val="000000"/>
                </a:solidFill>
                <a:latin typeface="EAVPVC+3"/>
                <a:cs typeface="EAVPVC+3"/>
              </a:rPr>
              <a:t>ντίστροφ</a:t>
            </a:r>
            <a:r>
              <a:rPr sz="1450" spc="14" dirty="0">
                <a:solidFill>
                  <a:srgbClr val="000000"/>
                </a:solidFill>
                <a:latin typeface="EAVPVC+3"/>
                <a:cs typeface="EAVPVC+3"/>
              </a:rPr>
              <a:t>α</a:t>
            </a:r>
          </a:p>
          <a:p>
            <a:pPr marL="0" marR="0">
              <a:lnSpc>
                <a:spcPts val="1580"/>
              </a:lnSpc>
              <a:spcBef>
                <a:spcPts val="194"/>
              </a:spcBef>
              <a:spcAft>
                <a:spcPts val="0"/>
              </a:spcAft>
            </a:pPr>
            <a:r>
              <a:rPr sz="1450" u="sng" spc="-83" dirty="0">
                <a:solidFill>
                  <a:srgbClr val="000000"/>
                </a:solidFill>
                <a:latin typeface="EAVPVC+3"/>
                <a:cs typeface="EAVPVC+3"/>
              </a:rPr>
              <a:t>ΔΕΝ</a:t>
            </a:r>
            <a:r>
              <a:rPr sz="1450" u="sng" spc="101" dirty="0">
                <a:solidFill>
                  <a:srgbClr val="000000"/>
                </a:solidFill>
                <a:latin typeface="EAVPVC+3"/>
                <a:cs typeface="EAVPVC+3"/>
              </a:rPr>
              <a:t> </a:t>
            </a:r>
            <a:r>
              <a:rPr sz="1450" u="sng" spc="-81" dirty="0">
                <a:solidFill>
                  <a:srgbClr val="000000"/>
                </a:solidFill>
                <a:latin typeface="EAVPVC+3"/>
                <a:cs typeface="EAVPVC+3"/>
              </a:rPr>
              <a:t>ΙΣΧΥΟΥΝ</a:t>
            </a:r>
            <a:r>
              <a:rPr sz="1450" u="sng" spc="321" dirty="0">
                <a:solidFill>
                  <a:srgbClr val="000000"/>
                </a:solidFill>
                <a:latin typeface="EAVPVC+3"/>
                <a:cs typeface="EAVPVC+3"/>
              </a:rPr>
              <a:t> </a:t>
            </a:r>
            <a:r>
              <a:rPr sz="1450" u="sng" spc="-27" dirty="0">
                <a:solidFill>
                  <a:srgbClr val="000000"/>
                </a:solidFill>
                <a:latin typeface="EAVPVC+3"/>
                <a:cs typeface="EAVPVC+3"/>
              </a:rPr>
              <a:t>για</a:t>
            </a:r>
            <a:r>
              <a:rPr sz="1450" u="sng" spc="28" dirty="0">
                <a:solidFill>
                  <a:srgbClr val="000000"/>
                </a:solidFill>
                <a:latin typeface="EAVPVC+3"/>
                <a:cs typeface="EAVPVC+3"/>
              </a:rPr>
              <a:t> </a:t>
            </a:r>
            <a:r>
              <a:rPr sz="1450" u="sng" dirty="0">
                <a:solidFill>
                  <a:srgbClr val="000000"/>
                </a:solidFill>
                <a:latin typeface="EAVPVC+3"/>
                <a:cs typeface="EAVPVC+3"/>
              </a:rPr>
              <a:t>μεταφορές</a:t>
            </a:r>
            <a:r>
              <a:rPr sz="1450" u="sng" spc="-94" dirty="0">
                <a:solidFill>
                  <a:srgbClr val="000000"/>
                </a:solidFill>
                <a:latin typeface="EAVPVC+3"/>
                <a:cs typeface="EAVPVC+3"/>
              </a:rPr>
              <a:t> </a:t>
            </a:r>
            <a:r>
              <a:rPr sz="1450" u="sng" spc="-15" dirty="0">
                <a:solidFill>
                  <a:srgbClr val="000000"/>
                </a:solidFill>
                <a:latin typeface="EAVPVC+3"/>
                <a:cs typeface="EAVPVC+3"/>
              </a:rPr>
              <a:t>μεταξύ</a:t>
            </a:r>
            <a:r>
              <a:rPr sz="1450" u="sng" dirty="0">
                <a:solidFill>
                  <a:srgbClr val="000000"/>
                </a:solidFill>
                <a:latin typeface="EAVPVC+3"/>
                <a:cs typeface="EAVPVC+3"/>
              </a:rPr>
              <a:t> </a:t>
            </a:r>
            <a:r>
              <a:rPr sz="1450" u="sng" spc="10" dirty="0">
                <a:solidFill>
                  <a:srgbClr val="000000"/>
                </a:solidFill>
                <a:latin typeface="EAVPVC+3"/>
                <a:cs typeface="EAVPVC+3"/>
              </a:rPr>
              <a:t>ενός</a:t>
            </a:r>
            <a:r>
              <a:rPr sz="1450" u="sng" spc="-116" dirty="0">
                <a:solidFill>
                  <a:srgbClr val="000000"/>
                </a:solidFill>
                <a:latin typeface="EAVPVC+3"/>
                <a:cs typeface="EAVPVC+3"/>
              </a:rPr>
              <a:t> </a:t>
            </a:r>
            <a:r>
              <a:rPr sz="1450" u="sng" dirty="0">
                <a:solidFill>
                  <a:srgbClr val="000000"/>
                </a:solidFill>
                <a:latin typeface="EAVPVC+3"/>
                <a:cs typeface="EAVPVC+3"/>
              </a:rPr>
              <a:t>ΚΜ</a:t>
            </a:r>
            <a:r>
              <a:rPr sz="1450" u="sng" spc="-224" dirty="0">
                <a:solidFill>
                  <a:srgbClr val="000000"/>
                </a:solidFill>
                <a:latin typeface="EAVPVC+3"/>
                <a:cs typeface="EAVPVC+3"/>
              </a:rPr>
              <a:t> </a:t>
            </a:r>
            <a:r>
              <a:rPr sz="1450" u="sng" dirty="0">
                <a:solidFill>
                  <a:srgbClr val="000000"/>
                </a:solidFill>
                <a:latin typeface="EAVPVC+3"/>
                <a:cs typeface="EAVPVC+3"/>
              </a:rPr>
              <a:t>και</a:t>
            </a:r>
            <a:r>
              <a:rPr sz="1450" u="sng" spc="-73" dirty="0">
                <a:solidFill>
                  <a:srgbClr val="000000"/>
                </a:solidFill>
                <a:latin typeface="EAVPVC+3"/>
                <a:cs typeface="EAVPVC+3"/>
              </a:rPr>
              <a:t> </a:t>
            </a:r>
            <a:r>
              <a:rPr sz="1450" u="sng" spc="12" dirty="0">
                <a:solidFill>
                  <a:srgbClr val="000000"/>
                </a:solidFill>
                <a:latin typeface="EAVPVC+3"/>
                <a:cs typeface="EAVPVC+3"/>
              </a:rPr>
              <a:t>τρίτου</a:t>
            </a:r>
            <a:r>
              <a:rPr sz="1450" u="sng" spc="-109" dirty="0">
                <a:solidFill>
                  <a:srgbClr val="000000"/>
                </a:solidFill>
                <a:latin typeface="EAVPVC+3"/>
                <a:cs typeface="EAVPVC+3"/>
              </a:rPr>
              <a:t> </a:t>
            </a:r>
            <a:r>
              <a:rPr sz="1450" u="sng" spc="18" dirty="0">
                <a:solidFill>
                  <a:srgbClr val="000000"/>
                </a:solidFill>
                <a:latin typeface="EAVPVC+3"/>
                <a:cs typeface="EAVPVC+3"/>
              </a:rPr>
              <a:t>κράτους</a:t>
            </a:r>
          </a:p>
        </p:txBody>
      </p:sp>
      <p:sp>
        <p:nvSpPr>
          <p:cNvPr id="9" name="object 9"/>
          <p:cNvSpPr txBox="1"/>
          <p:nvPr/>
        </p:nvSpPr>
        <p:spPr>
          <a:xfrm>
            <a:off x="488043" y="5128254"/>
            <a:ext cx="1899623" cy="238867"/>
          </a:xfrm>
          <a:prstGeom prst="rect">
            <a:avLst/>
          </a:prstGeom>
        </p:spPr>
        <p:txBody>
          <a:bodyPr vert="horz" wrap="square" lIns="0" tIns="0" rIns="0" bIns="0" rtlCol="0">
            <a:spAutoFit/>
          </a:bodyPr>
          <a:lstStyle/>
          <a:p>
            <a:pPr marL="0" marR="0">
              <a:lnSpc>
                <a:spcPts val="1580"/>
              </a:lnSpc>
              <a:spcBef>
                <a:spcPts val="0"/>
              </a:spcBef>
              <a:spcAft>
                <a:spcPts val="0"/>
              </a:spcAft>
            </a:pPr>
            <a:r>
              <a:rPr sz="1450" dirty="0">
                <a:solidFill>
                  <a:srgbClr val="000000"/>
                </a:solidFill>
                <a:latin typeface="EAVPVC+3"/>
                <a:cs typeface="EAVPVC+3"/>
              </a:rPr>
              <a:t>Γενικά</a:t>
            </a:r>
            <a:r>
              <a:rPr sz="1450" spc="-142" dirty="0">
                <a:solidFill>
                  <a:srgbClr val="000000"/>
                </a:solidFill>
                <a:latin typeface="EAVPVC+3"/>
                <a:cs typeface="EAVPVC+3"/>
              </a:rPr>
              <a:t> </a:t>
            </a:r>
            <a:r>
              <a:rPr sz="1450" spc="25" dirty="0">
                <a:solidFill>
                  <a:srgbClr val="000000"/>
                </a:solidFill>
                <a:latin typeface="EAVPVC+3"/>
                <a:cs typeface="EAVPVC+3"/>
              </a:rPr>
              <a:t>οι</a:t>
            </a:r>
            <a:r>
              <a:rPr sz="1450" spc="-100" dirty="0">
                <a:solidFill>
                  <a:srgbClr val="000000"/>
                </a:solidFill>
                <a:latin typeface="EAVPVC+3"/>
                <a:cs typeface="EAVPVC+3"/>
              </a:rPr>
              <a:t> </a:t>
            </a:r>
            <a:r>
              <a:rPr sz="1450" dirty="0">
                <a:solidFill>
                  <a:srgbClr val="000000"/>
                </a:solidFill>
                <a:latin typeface="EAVPVC+3"/>
                <a:cs typeface="EAVPVC+3"/>
              </a:rPr>
              <a:t>άδειες</a:t>
            </a:r>
            <a:r>
              <a:rPr sz="1450" spc="-112" dirty="0">
                <a:solidFill>
                  <a:srgbClr val="000000"/>
                </a:solidFill>
                <a:latin typeface="EAVPVC+3"/>
                <a:cs typeface="EAVPVC+3"/>
              </a:rPr>
              <a:t> </a:t>
            </a:r>
            <a:r>
              <a:rPr sz="1450" spc="-81" dirty="0">
                <a:solidFill>
                  <a:srgbClr val="000000"/>
                </a:solidFill>
                <a:latin typeface="EAVPVC+3"/>
                <a:cs typeface="EAVPVC+3"/>
              </a:rPr>
              <a:t>ΕΔΥΜ:</a:t>
            </a:r>
          </a:p>
        </p:txBody>
      </p:sp>
      <p:sp>
        <p:nvSpPr>
          <p:cNvPr id="10" name="object 10"/>
          <p:cNvSpPr txBox="1"/>
          <p:nvPr/>
        </p:nvSpPr>
        <p:spPr>
          <a:xfrm>
            <a:off x="488039" y="5348091"/>
            <a:ext cx="8227278" cy="410369"/>
          </a:xfrm>
          <a:prstGeom prst="rect">
            <a:avLst/>
          </a:prstGeom>
        </p:spPr>
        <p:txBody>
          <a:bodyPr vert="horz" wrap="square" lIns="0" tIns="0" rIns="0" bIns="0" rtlCol="0">
            <a:spAutoFit/>
          </a:bodyPr>
          <a:lstStyle/>
          <a:p>
            <a:pPr marL="0" marR="0" algn="just">
              <a:lnSpc>
                <a:spcPts val="1580"/>
              </a:lnSpc>
              <a:spcBef>
                <a:spcPts val="0"/>
              </a:spcBef>
              <a:spcAft>
                <a:spcPts val="0"/>
              </a:spcAft>
            </a:pPr>
            <a:r>
              <a:rPr sz="1450" spc="-10" dirty="0">
                <a:solidFill>
                  <a:srgbClr val="000000"/>
                </a:solidFill>
                <a:latin typeface="EAVPVC+3"/>
                <a:cs typeface="EAVPVC+3"/>
              </a:rPr>
              <a:t>α) </a:t>
            </a:r>
            <a:r>
              <a:rPr sz="1450" spc="28" dirty="0">
                <a:solidFill>
                  <a:srgbClr val="000000"/>
                </a:solidFill>
                <a:latin typeface="EAVPVC+3"/>
                <a:cs typeface="EAVPVC+3"/>
              </a:rPr>
              <a:t>δεν</a:t>
            </a:r>
            <a:r>
              <a:rPr sz="1450" spc="-140" dirty="0">
                <a:solidFill>
                  <a:srgbClr val="000000"/>
                </a:solidFill>
                <a:latin typeface="EAVPVC+3"/>
                <a:cs typeface="EAVPVC+3"/>
              </a:rPr>
              <a:t> </a:t>
            </a:r>
            <a:r>
              <a:rPr sz="1450" dirty="0">
                <a:solidFill>
                  <a:srgbClr val="000000"/>
                </a:solidFill>
                <a:latin typeface="EAVPVC+3"/>
                <a:cs typeface="EAVPVC+3"/>
              </a:rPr>
              <a:t>παρέχουν</a:t>
            </a:r>
            <a:r>
              <a:rPr sz="1450" spc="-110" dirty="0">
                <a:solidFill>
                  <a:srgbClr val="000000"/>
                </a:solidFill>
                <a:latin typeface="EAVPVC+3"/>
                <a:cs typeface="EAVPVC+3"/>
              </a:rPr>
              <a:t> </a:t>
            </a:r>
            <a:r>
              <a:rPr sz="1450" dirty="0">
                <a:solidFill>
                  <a:srgbClr val="000000"/>
                </a:solidFill>
                <a:latin typeface="EAVPVC+3"/>
                <a:cs typeface="EAVPVC+3"/>
              </a:rPr>
              <a:t>δικαίωμα</a:t>
            </a:r>
            <a:r>
              <a:rPr sz="1450" spc="-210" dirty="0">
                <a:solidFill>
                  <a:srgbClr val="000000"/>
                </a:solidFill>
                <a:latin typeface="EAVPVC+3"/>
                <a:cs typeface="EAVPVC+3"/>
              </a:rPr>
              <a:t> </a:t>
            </a:r>
            <a:r>
              <a:rPr sz="1450" spc="-18" dirty="0">
                <a:solidFill>
                  <a:srgbClr val="000000"/>
                </a:solidFill>
                <a:latin typeface="EAVPVC+3"/>
                <a:cs typeface="EAVPVC+3"/>
              </a:rPr>
              <a:t>για</a:t>
            </a:r>
            <a:r>
              <a:rPr sz="1450" spc="-147" dirty="0">
                <a:solidFill>
                  <a:srgbClr val="000000"/>
                </a:solidFill>
                <a:latin typeface="EAVPVC+3"/>
                <a:cs typeface="EAVPVC+3"/>
              </a:rPr>
              <a:t> </a:t>
            </a:r>
            <a:r>
              <a:rPr sz="1450" dirty="0">
                <a:solidFill>
                  <a:srgbClr val="000000"/>
                </a:solidFill>
                <a:latin typeface="EAVPVC+3"/>
                <a:cs typeface="EAVPVC+3"/>
              </a:rPr>
              <a:t>τη</a:t>
            </a:r>
            <a:r>
              <a:rPr sz="1450" spc="-79" dirty="0">
                <a:solidFill>
                  <a:srgbClr val="000000"/>
                </a:solidFill>
                <a:latin typeface="EAVPVC+3"/>
                <a:cs typeface="EAVPVC+3"/>
              </a:rPr>
              <a:t> </a:t>
            </a:r>
            <a:r>
              <a:rPr sz="1450" dirty="0">
                <a:solidFill>
                  <a:srgbClr val="000000"/>
                </a:solidFill>
                <a:latin typeface="EAVPVC+3"/>
                <a:cs typeface="EAVPVC+3"/>
              </a:rPr>
              <a:t>διενέργεια</a:t>
            </a:r>
            <a:r>
              <a:rPr sz="1450" spc="-139" dirty="0">
                <a:solidFill>
                  <a:srgbClr val="000000"/>
                </a:solidFill>
                <a:latin typeface="EAVPVC+3"/>
                <a:cs typeface="EAVPVC+3"/>
              </a:rPr>
              <a:t> </a:t>
            </a:r>
            <a:r>
              <a:rPr sz="1450" spc="21" dirty="0">
                <a:solidFill>
                  <a:srgbClr val="000000"/>
                </a:solidFill>
                <a:latin typeface="EAVPVC+3"/>
                <a:cs typeface="EAVPVC+3"/>
              </a:rPr>
              <a:t>οδικών</a:t>
            </a:r>
            <a:r>
              <a:rPr sz="1450" spc="-128" dirty="0">
                <a:solidFill>
                  <a:srgbClr val="000000"/>
                </a:solidFill>
                <a:latin typeface="EAVPVC+3"/>
                <a:cs typeface="EAVPVC+3"/>
              </a:rPr>
              <a:t> </a:t>
            </a:r>
            <a:r>
              <a:rPr sz="1450" dirty="0">
                <a:solidFill>
                  <a:srgbClr val="000000"/>
                </a:solidFill>
                <a:latin typeface="EAVPVC+3"/>
                <a:cs typeface="EAVPVC+3"/>
              </a:rPr>
              <a:t>εμπορευματικών</a:t>
            </a:r>
            <a:r>
              <a:rPr lang="el-GR" sz="1450" dirty="0">
                <a:solidFill>
                  <a:srgbClr val="000000"/>
                </a:solidFill>
                <a:latin typeface="EAVPVC+3"/>
                <a:cs typeface="EAVPVC+3"/>
              </a:rPr>
              <a:t> </a:t>
            </a:r>
            <a:r>
              <a:rPr sz="1450" dirty="0" err="1">
                <a:solidFill>
                  <a:srgbClr val="000000"/>
                </a:solidFill>
                <a:latin typeface="EAVPVC+3"/>
                <a:cs typeface="EAVPVC+3"/>
              </a:rPr>
              <a:t>μετ</a:t>
            </a:r>
            <a:r>
              <a:rPr sz="1450" dirty="0">
                <a:solidFill>
                  <a:srgbClr val="000000"/>
                </a:solidFill>
                <a:latin typeface="EAVPVC+3"/>
                <a:cs typeface="EAVPVC+3"/>
              </a:rPr>
              <a:t>αφορών</a:t>
            </a:r>
            <a:r>
              <a:rPr sz="1450" spc="-105" dirty="0">
                <a:solidFill>
                  <a:srgbClr val="000000"/>
                </a:solidFill>
                <a:latin typeface="EAVPVC+3"/>
                <a:cs typeface="EAVPVC+3"/>
              </a:rPr>
              <a:t> </a:t>
            </a:r>
            <a:r>
              <a:rPr sz="1450" spc="-17" dirty="0">
                <a:solidFill>
                  <a:srgbClr val="000000"/>
                </a:solidFill>
                <a:latin typeface="EAVPVC+3"/>
                <a:cs typeface="EAVPVC+3"/>
              </a:rPr>
              <a:t>μέσα</a:t>
            </a:r>
            <a:r>
              <a:rPr sz="1450" spc="-220" dirty="0">
                <a:solidFill>
                  <a:srgbClr val="000000"/>
                </a:solidFill>
                <a:latin typeface="EAVPVC+3"/>
                <a:cs typeface="EAVPVC+3"/>
              </a:rPr>
              <a:t> </a:t>
            </a:r>
            <a:r>
              <a:rPr sz="1450" dirty="0">
                <a:solidFill>
                  <a:srgbClr val="000000"/>
                </a:solidFill>
                <a:latin typeface="EAVPVC+3"/>
                <a:cs typeface="EAVPVC+3"/>
              </a:rPr>
              <a:t>στην</a:t>
            </a:r>
            <a:r>
              <a:rPr sz="1450" spc="-101" dirty="0">
                <a:solidFill>
                  <a:srgbClr val="000000"/>
                </a:solidFill>
                <a:latin typeface="EAVPVC+3"/>
                <a:cs typeface="EAVPVC+3"/>
              </a:rPr>
              <a:t> </a:t>
            </a:r>
            <a:r>
              <a:rPr sz="1450" spc="17" dirty="0">
                <a:solidFill>
                  <a:srgbClr val="000000"/>
                </a:solidFill>
                <a:latin typeface="EAVPVC+3"/>
                <a:cs typeface="EAVPVC+3"/>
              </a:rPr>
              <a:t>επικράτεια</a:t>
            </a:r>
            <a:r>
              <a:rPr lang="el-GR" sz="1450" spc="17" dirty="0">
                <a:solidFill>
                  <a:srgbClr val="000000"/>
                </a:solidFill>
                <a:latin typeface="EAVPVC+3"/>
                <a:cs typeface="EAVPVC+3"/>
              </a:rPr>
              <a:t> </a:t>
            </a:r>
            <a:r>
              <a:rPr sz="1450" spc="17" dirty="0" err="1">
                <a:solidFill>
                  <a:srgbClr val="000000"/>
                </a:solidFill>
                <a:latin typeface="EAVPVC+3"/>
                <a:cs typeface="EAVPVC+3"/>
              </a:rPr>
              <a:t>των</a:t>
            </a:r>
            <a:r>
              <a:rPr sz="1450" spc="-129" dirty="0">
                <a:solidFill>
                  <a:srgbClr val="000000"/>
                </a:solidFill>
                <a:latin typeface="EAVPVC+3"/>
                <a:cs typeface="EAVPVC+3"/>
              </a:rPr>
              <a:t> </a:t>
            </a:r>
            <a:r>
              <a:rPr sz="1450" spc="-72" dirty="0">
                <a:solidFill>
                  <a:srgbClr val="000000"/>
                </a:solidFill>
                <a:latin typeface="EAVPVC+3"/>
                <a:cs typeface="EAVPVC+3"/>
              </a:rPr>
              <a:t>ΚΜ</a:t>
            </a:r>
            <a:r>
              <a:rPr lang="el-GR" sz="1450" spc="-72" dirty="0">
                <a:solidFill>
                  <a:srgbClr val="000000"/>
                </a:solidFill>
                <a:latin typeface="EAVPVC+3"/>
                <a:cs typeface="EAVPVC+3"/>
              </a:rPr>
              <a:t> </a:t>
            </a:r>
            <a:r>
              <a:rPr sz="1450" dirty="0" err="1">
                <a:solidFill>
                  <a:srgbClr val="000000"/>
                </a:solidFill>
                <a:latin typeface="EAVPVC+3"/>
                <a:cs typeface="EAVPVC+3"/>
              </a:rPr>
              <a:t>της</a:t>
            </a:r>
            <a:r>
              <a:rPr sz="1450" spc="-108" dirty="0">
                <a:solidFill>
                  <a:srgbClr val="000000"/>
                </a:solidFill>
                <a:latin typeface="EAVPVC+3"/>
                <a:cs typeface="EAVPVC+3"/>
              </a:rPr>
              <a:t> </a:t>
            </a:r>
            <a:r>
              <a:rPr sz="1450" spc="-81" dirty="0">
                <a:solidFill>
                  <a:srgbClr val="000000"/>
                </a:solidFill>
                <a:latin typeface="EAVPVC+3"/>
                <a:cs typeface="EAVPVC+3"/>
              </a:rPr>
              <a:t>ΕΔΥΜ,</a:t>
            </a:r>
            <a:r>
              <a:rPr sz="1450" spc="107" dirty="0">
                <a:solidFill>
                  <a:srgbClr val="000000"/>
                </a:solidFill>
                <a:latin typeface="EAVPVC+3"/>
                <a:cs typeface="EAVPVC+3"/>
              </a:rPr>
              <a:t> </a:t>
            </a:r>
            <a:r>
              <a:rPr sz="1450" spc="17" dirty="0">
                <a:solidFill>
                  <a:srgbClr val="000000"/>
                </a:solidFill>
                <a:latin typeface="EAVPVC+3"/>
                <a:cs typeface="EAVPVC+3"/>
              </a:rPr>
              <a:t>δηλαδή</a:t>
            </a:r>
            <a:r>
              <a:rPr sz="1450" spc="-79" dirty="0">
                <a:solidFill>
                  <a:srgbClr val="000000"/>
                </a:solidFill>
                <a:latin typeface="EAVPVC+3"/>
                <a:cs typeface="EAVPVC+3"/>
              </a:rPr>
              <a:t> </a:t>
            </a:r>
            <a:r>
              <a:rPr sz="1450" dirty="0">
                <a:solidFill>
                  <a:srgbClr val="000000"/>
                </a:solidFill>
                <a:latin typeface="EAVPVC+3"/>
                <a:cs typeface="EAVPVC+3"/>
              </a:rPr>
              <a:t>μεταφορών</a:t>
            </a:r>
            <a:r>
              <a:rPr sz="1450" spc="-103" dirty="0">
                <a:solidFill>
                  <a:srgbClr val="000000"/>
                </a:solidFill>
                <a:latin typeface="EAVPVC+3"/>
                <a:cs typeface="EAVPVC+3"/>
              </a:rPr>
              <a:t> </a:t>
            </a:r>
            <a:r>
              <a:rPr sz="1450" spc="-10" dirty="0">
                <a:solidFill>
                  <a:srgbClr val="000000"/>
                </a:solidFill>
                <a:latin typeface="EAVPVC+3"/>
                <a:cs typeface="EAVPVC+3"/>
              </a:rPr>
              <a:t>στις</a:t>
            </a:r>
            <a:r>
              <a:rPr sz="1450" spc="-98" dirty="0">
                <a:solidFill>
                  <a:srgbClr val="000000"/>
                </a:solidFill>
                <a:latin typeface="EAVPVC+3"/>
                <a:cs typeface="EAVPVC+3"/>
              </a:rPr>
              <a:t> </a:t>
            </a:r>
            <a:r>
              <a:rPr sz="1450" dirty="0">
                <a:solidFill>
                  <a:srgbClr val="000000"/>
                </a:solidFill>
                <a:latin typeface="EAVPVC+3"/>
                <a:cs typeface="EAVPVC+3"/>
              </a:rPr>
              <a:t>οποίες</a:t>
            </a:r>
            <a:r>
              <a:rPr sz="1450" spc="-177" dirty="0">
                <a:solidFill>
                  <a:srgbClr val="000000"/>
                </a:solidFill>
                <a:latin typeface="EAVPVC+3"/>
                <a:cs typeface="EAVPVC+3"/>
              </a:rPr>
              <a:t> </a:t>
            </a:r>
            <a:r>
              <a:rPr sz="1450" dirty="0">
                <a:solidFill>
                  <a:srgbClr val="000000"/>
                </a:solidFill>
                <a:latin typeface="EAVPVC+3"/>
                <a:cs typeface="EAVPVC+3"/>
              </a:rPr>
              <a:t>τα</a:t>
            </a:r>
            <a:r>
              <a:rPr sz="1450" spc="-222" dirty="0">
                <a:solidFill>
                  <a:srgbClr val="000000"/>
                </a:solidFill>
                <a:latin typeface="EAVPVC+3"/>
                <a:cs typeface="EAVPVC+3"/>
              </a:rPr>
              <a:t> </a:t>
            </a:r>
            <a:r>
              <a:rPr sz="1450" spc="-15" dirty="0">
                <a:solidFill>
                  <a:srgbClr val="000000"/>
                </a:solidFill>
                <a:latin typeface="EAVPVC+3"/>
                <a:cs typeface="EAVPVC+3"/>
              </a:rPr>
              <a:t>σημεία</a:t>
            </a:r>
            <a:r>
              <a:rPr sz="1450" spc="20" dirty="0">
                <a:solidFill>
                  <a:srgbClr val="000000"/>
                </a:solidFill>
                <a:latin typeface="EAVPVC+3"/>
                <a:cs typeface="EAVPVC+3"/>
              </a:rPr>
              <a:t> </a:t>
            </a:r>
            <a:r>
              <a:rPr sz="1450" dirty="0">
                <a:solidFill>
                  <a:srgbClr val="000000"/>
                </a:solidFill>
                <a:latin typeface="EAVPVC+3"/>
                <a:cs typeface="EAVPVC+3"/>
              </a:rPr>
              <a:t>φόρτωσης</a:t>
            </a:r>
            <a:r>
              <a:rPr sz="1450" spc="-97" dirty="0">
                <a:solidFill>
                  <a:srgbClr val="000000"/>
                </a:solidFill>
                <a:latin typeface="EAVPVC+3"/>
                <a:cs typeface="EAVPVC+3"/>
              </a:rPr>
              <a:t> </a:t>
            </a:r>
            <a:r>
              <a:rPr sz="1450" dirty="0">
                <a:solidFill>
                  <a:srgbClr val="000000"/>
                </a:solidFill>
                <a:latin typeface="EAVPVC+3"/>
                <a:cs typeface="EAVPVC+3"/>
              </a:rPr>
              <a:t>και</a:t>
            </a:r>
            <a:r>
              <a:rPr sz="1450" spc="-146" dirty="0">
                <a:solidFill>
                  <a:srgbClr val="000000"/>
                </a:solidFill>
                <a:latin typeface="EAVPVC+3"/>
                <a:cs typeface="EAVPVC+3"/>
              </a:rPr>
              <a:t> </a:t>
            </a:r>
            <a:r>
              <a:rPr sz="1450" dirty="0">
                <a:solidFill>
                  <a:srgbClr val="000000"/>
                </a:solidFill>
                <a:latin typeface="EAVPVC+3"/>
                <a:cs typeface="EAVPVC+3"/>
              </a:rPr>
              <a:t>εκφόρτωσης</a:t>
            </a:r>
            <a:r>
              <a:rPr sz="1450" spc="-167" dirty="0">
                <a:solidFill>
                  <a:srgbClr val="000000"/>
                </a:solidFill>
                <a:latin typeface="EAVPVC+3"/>
                <a:cs typeface="EAVPVC+3"/>
              </a:rPr>
              <a:t> </a:t>
            </a:r>
            <a:r>
              <a:rPr lang="el-GR" sz="1450" spc="-167" dirty="0">
                <a:solidFill>
                  <a:srgbClr val="000000"/>
                </a:solidFill>
                <a:latin typeface="EAVPVC+3"/>
                <a:cs typeface="EAVPVC+3"/>
              </a:rPr>
              <a:t> </a:t>
            </a:r>
            <a:r>
              <a:rPr sz="1450" dirty="0">
                <a:solidFill>
                  <a:srgbClr val="000000"/>
                </a:solidFill>
                <a:latin typeface="EAVPVC+3"/>
                <a:cs typeface="EAVPVC+3"/>
              </a:rPr>
              <a:t>β</a:t>
            </a:r>
            <a:r>
              <a:rPr sz="1450" dirty="0" err="1">
                <a:solidFill>
                  <a:srgbClr val="000000"/>
                </a:solidFill>
                <a:latin typeface="EAVPVC+3"/>
                <a:cs typeface="EAVPVC+3"/>
              </a:rPr>
              <a:t>ρίσκοντ</a:t>
            </a:r>
            <a:r>
              <a:rPr sz="1450" dirty="0">
                <a:solidFill>
                  <a:srgbClr val="000000"/>
                </a:solidFill>
                <a:latin typeface="EAVPVC+3"/>
                <a:cs typeface="EAVPVC+3"/>
              </a:rPr>
              <a:t>αι</a:t>
            </a:r>
            <a:r>
              <a:rPr sz="1450" spc="-210" dirty="0">
                <a:solidFill>
                  <a:srgbClr val="000000"/>
                </a:solidFill>
                <a:latin typeface="EAVPVC+3"/>
                <a:cs typeface="EAVPVC+3"/>
              </a:rPr>
              <a:t> </a:t>
            </a:r>
            <a:r>
              <a:rPr sz="1450" spc="-17" dirty="0">
                <a:solidFill>
                  <a:srgbClr val="000000"/>
                </a:solidFill>
                <a:latin typeface="EAVPVC+3"/>
                <a:cs typeface="EAVPVC+3"/>
              </a:rPr>
              <a:t>μέσα</a:t>
            </a:r>
            <a:r>
              <a:rPr sz="1450" spc="-125" dirty="0">
                <a:solidFill>
                  <a:srgbClr val="000000"/>
                </a:solidFill>
                <a:latin typeface="EAVPVC+3"/>
                <a:cs typeface="EAVPVC+3"/>
              </a:rPr>
              <a:t> </a:t>
            </a:r>
            <a:r>
              <a:rPr sz="1450" dirty="0">
                <a:solidFill>
                  <a:srgbClr val="000000"/>
                </a:solidFill>
                <a:latin typeface="EAVPVC+3"/>
                <a:cs typeface="EAVPVC+3"/>
              </a:rPr>
              <a:t>στο</a:t>
            </a:r>
            <a:r>
              <a:rPr sz="1450" spc="-23" dirty="0">
                <a:solidFill>
                  <a:srgbClr val="000000"/>
                </a:solidFill>
                <a:latin typeface="EAVPVC+3"/>
                <a:cs typeface="EAVPVC+3"/>
              </a:rPr>
              <a:t> </a:t>
            </a:r>
            <a:r>
              <a:rPr sz="1450" spc="12" dirty="0">
                <a:solidFill>
                  <a:srgbClr val="000000"/>
                </a:solidFill>
                <a:latin typeface="EAVPVC+3"/>
                <a:cs typeface="EAVPVC+3"/>
              </a:rPr>
              <a:t>ίδιο</a:t>
            </a:r>
            <a:r>
              <a:rPr sz="1450" spc="-125" dirty="0">
                <a:solidFill>
                  <a:srgbClr val="000000"/>
                </a:solidFill>
                <a:latin typeface="EAVPVC+3"/>
                <a:cs typeface="EAVPVC+3"/>
              </a:rPr>
              <a:t> </a:t>
            </a:r>
            <a:r>
              <a:rPr sz="1450" spc="-72" dirty="0">
                <a:solidFill>
                  <a:srgbClr val="000000"/>
                </a:solidFill>
                <a:latin typeface="EAVPVC+3"/>
                <a:cs typeface="EAVPVC+3"/>
              </a:rPr>
              <a:t>ΚΜ</a:t>
            </a:r>
          </a:p>
        </p:txBody>
      </p:sp>
      <p:sp>
        <p:nvSpPr>
          <p:cNvPr id="11" name="object 11"/>
          <p:cNvSpPr txBox="1"/>
          <p:nvPr/>
        </p:nvSpPr>
        <p:spPr>
          <a:xfrm>
            <a:off x="488046" y="5987791"/>
            <a:ext cx="8116401" cy="410369"/>
          </a:xfrm>
          <a:prstGeom prst="rect">
            <a:avLst/>
          </a:prstGeom>
        </p:spPr>
        <p:txBody>
          <a:bodyPr vert="horz" wrap="square" lIns="0" tIns="0" rIns="0" bIns="0" rtlCol="0">
            <a:spAutoFit/>
          </a:bodyPr>
          <a:lstStyle/>
          <a:p>
            <a:pPr marL="3" marR="0" algn="just">
              <a:lnSpc>
                <a:spcPts val="1580"/>
              </a:lnSpc>
              <a:spcBef>
                <a:spcPts val="0"/>
              </a:spcBef>
              <a:spcAft>
                <a:spcPts val="0"/>
              </a:spcAft>
            </a:pPr>
            <a:r>
              <a:rPr sz="1450" spc="11" dirty="0">
                <a:solidFill>
                  <a:srgbClr val="000000"/>
                </a:solidFill>
                <a:latin typeface="EAVPVC+3"/>
                <a:cs typeface="EAVPVC+3"/>
              </a:rPr>
              <a:t>β)</a:t>
            </a:r>
            <a:r>
              <a:rPr sz="1450" spc="-108" dirty="0">
                <a:solidFill>
                  <a:srgbClr val="000000"/>
                </a:solidFill>
                <a:latin typeface="EAVPVC+3"/>
                <a:cs typeface="EAVPVC+3"/>
              </a:rPr>
              <a:t> </a:t>
            </a:r>
            <a:r>
              <a:rPr sz="1450" dirty="0">
                <a:solidFill>
                  <a:srgbClr val="000000"/>
                </a:solidFill>
                <a:latin typeface="EAVPVC+3"/>
                <a:cs typeface="EAVPVC+3"/>
              </a:rPr>
              <a:t>είναι</a:t>
            </a:r>
            <a:r>
              <a:rPr sz="1450" spc="-68" dirty="0">
                <a:solidFill>
                  <a:srgbClr val="000000"/>
                </a:solidFill>
                <a:latin typeface="EAVPVC+3"/>
                <a:cs typeface="EAVPVC+3"/>
              </a:rPr>
              <a:t> </a:t>
            </a:r>
            <a:r>
              <a:rPr sz="1450" dirty="0">
                <a:solidFill>
                  <a:srgbClr val="000000"/>
                </a:solidFill>
                <a:latin typeface="EAVPVC+3"/>
                <a:cs typeface="EAVPVC+3"/>
              </a:rPr>
              <a:t>προσωπικές</a:t>
            </a:r>
            <a:r>
              <a:rPr sz="1450" spc="-100" dirty="0">
                <a:solidFill>
                  <a:srgbClr val="000000"/>
                </a:solidFill>
                <a:latin typeface="EAVPVC+3"/>
                <a:cs typeface="EAVPVC+3"/>
              </a:rPr>
              <a:t> </a:t>
            </a:r>
            <a:r>
              <a:rPr sz="1450" dirty="0">
                <a:solidFill>
                  <a:srgbClr val="000000"/>
                </a:solidFill>
                <a:latin typeface="EAVPVC+3"/>
                <a:cs typeface="EAVPVC+3"/>
              </a:rPr>
              <a:t>(εκδίδονται</a:t>
            </a:r>
            <a:r>
              <a:rPr sz="1450" spc="-210" dirty="0">
                <a:solidFill>
                  <a:srgbClr val="000000"/>
                </a:solidFill>
                <a:latin typeface="EAVPVC+3"/>
                <a:cs typeface="EAVPVC+3"/>
              </a:rPr>
              <a:t> </a:t>
            </a:r>
            <a:r>
              <a:rPr sz="1450" dirty="0">
                <a:solidFill>
                  <a:srgbClr val="000000"/>
                </a:solidFill>
                <a:latin typeface="EAVPVC+3"/>
                <a:cs typeface="EAVPVC+3"/>
              </a:rPr>
              <a:t>στο</a:t>
            </a:r>
            <a:r>
              <a:rPr sz="1450" spc="-100" dirty="0">
                <a:solidFill>
                  <a:srgbClr val="000000"/>
                </a:solidFill>
                <a:latin typeface="EAVPVC+3"/>
                <a:cs typeface="EAVPVC+3"/>
              </a:rPr>
              <a:t> </a:t>
            </a:r>
            <a:r>
              <a:rPr sz="1450" dirty="0">
                <a:solidFill>
                  <a:srgbClr val="000000"/>
                </a:solidFill>
                <a:latin typeface="EAVPVC+3"/>
                <a:cs typeface="EAVPVC+3"/>
              </a:rPr>
              <a:t>όνομα</a:t>
            </a:r>
            <a:r>
              <a:rPr sz="1450" spc="-211" dirty="0">
                <a:solidFill>
                  <a:srgbClr val="000000"/>
                </a:solidFill>
                <a:latin typeface="EAVPVC+3"/>
                <a:cs typeface="EAVPVC+3"/>
              </a:rPr>
              <a:t> </a:t>
            </a:r>
            <a:r>
              <a:rPr sz="1450" spc="12" dirty="0">
                <a:solidFill>
                  <a:srgbClr val="000000"/>
                </a:solidFill>
                <a:latin typeface="EAVPVC+3"/>
                <a:cs typeface="EAVPVC+3"/>
              </a:rPr>
              <a:t>του</a:t>
            </a:r>
            <a:r>
              <a:rPr sz="1450" spc="-174" dirty="0">
                <a:solidFill>
                  <a:srgbClr val="000000"/>
                </a:solidFill>
                <a:latin typeface="EAVPVC+3"/>
                <a:cs typeface="EAVPVC+3"/>
              </a:rPr>
              <a:t> </a:t>
            </a:r>
            <a:r>
              <a:rPr sz="1450" dirty="0">
                <a:solidFill>
                  <a:srgbClr val="000000"/>
                </a:solidFill>
                <a:latin typeface="EAVPVC+3"/>
                <a:cs typeface="EAVPVC+3"/>
              </a:rPr>
              <a:t>δικαιούχου</a:t>
            </a:r>
            <a:r>
              <a:rPr sz="1450" spc="-247" dirty="0">
                <a:solidFill>
                  <a:srgbClr val="000000"/>
                </a:solidFill>
                <a:latin typeface="EAVPVC+3"/>
                <a:cs typeface="EAVPVC+3"/>
              </a:rPr>
              <a:t> </a:t>
            </a:r>
            <a:r>
              <a:rPr lang="en-US" sz="1450" spc="-247" dirty="0">
                <a:solidFill>
                  <a:srgbClr val="000000"/>
                </a:solidFill>
                <a:latin typeface="EAVPVC+3"/>
                <a:cs typeface="EAVPVC+3"/>
              </a:rPr>
              <a:t> </a:t>
            </a:r>
            <a:r>
              <a:rPr sz="1450" dirty="0">
                <a:solidFill>
                  <a:srgbClr val="000000"/>
                </a:solidFill>
                <a:latin typeface="EAVPVC+3"/>
                <a:cs typeface="EAVPVC+3"/>
              </a:rPr>
              <a:t>μεταφορέα),</a:t>
            </a:r>
            <a:r>
              <a:rPr sz="1450" spc="-107" dirty="0">
                <a:solidFill>
                  <a:srgbClr val="000000"/>
                </a:solidFill>
                <a:latin typeface="EAVPVC+3"/>
                <a:cs typeface="EAVPVC+3"/>
              </a:rPr>
              <a:t> </a:t>
            </a:r>
            <a:r>
              <a:rPr sz="1450" dirty="0">
                <a:solidFill>
                  <a:srgbClr val="000000"/>
                </a:solidFill>
                <a:latin typeface="EAVPVC+3"/>
                <a:cs typeface="EAVPVC+3"/>
              </a:rPr>
              <a:t>αμεταβίβαστες</a:t>
            </a:r>
            <a:r>
              <a:rPr sz="1450" spc="-171" dirty="0">
                <a:solidFill>
                  <a:srgbClr val="000000"/>
                </a:solidFill>
                <a:latin typeface="EAVPVC+3"/>
                <a:cs typeface="EAVPVC+3"/>
              </a:rPr>
              <a:t> </a:t>
            </a:r>
            <a:r>
              <a:rPr sz="1450" dirty="0">
                <a:solidFill>
                  <a:srgbClr val="000000"/>
                </a:solidFill>
                <a:latin typeface="EAVPVC+3"/>
                <a:cs typeface="EAVPVC+3"/>
              </a:rPr>
              <a:t>και</a:t>
            </a:r>
            <a:r>
              <a:rPr sz="1450" spc="-146" dirty="0">
                <a:solidFill>
                  <a:srgbClr val="000000"/>
                </a:solidFill>
                <a:latin typeface="EAVPVC+3"/>
                <a:cs typeface="EAVPVC+3"/>
              </a:rPr>
              <a:t> </a:t>
            </a:r>
            <a:r>
              <a:rPr sz="1450" dirty="0">
                <a:solidFill>
                  <a:srgbClr val="000000"/>
                </a:solidFill>
                <a:latin typeface="EAVPVC+3"/>
                <a:cs typeface="EAVPVC+3"/>
              </a:rPr>
              <a:t>μπορούν</a:t>
            </a:r>
            <a:r>
              <a:rPr sz="1450" spc="-107" dirty="0">
                <a:solidFill>
                  <a:srgbClr val="000000"/>
                </a:solidFill>
                <a:latin typeface="EAVPVC+3"/>
                <a:cs typeface="EAVPVC+3"/>
              </a:rPr>
              <a:t> </a:t>
            </a:r>
            <a:r>
              <a:rPr sz="1450" spc="18" dirty="0">
                <a:solidFill>
                  <a:srgbClr val="000000"/>
                </a:solidFill>
                <a:latin typeface="EAVPVC+3"/>
                <a:cs typeface="EAVPVC+3"/>
              </a:rPr>
              <a:t>να</a:t>
            </a:r>
            <a:r>
              <a:rPr lang="el-GR" sz="1450" spc="18" dirty="0">
                <a:solidFill>
                  <a:srgbClr val="000000"/>
                </a:solidFill>
                <a:latin typeface="EAVPVC+3"/>
                <a:cs typeface="EAVPVC+3"/>
              </a:rPr>
              <a:t> χ</a:t>
            </a:r>
            <a:r>
              <a:rPr sz="1450" dirty="0" err="1">
                <a:solidFill>
                  <a:srgbClr val="000000"/>
                </a:solidFill>
                <a:latin typeface="EAVPVC+3"/>
                <a:cs typeface="EAVPVC+3"/>
              </a:rPr>
              <a:t>ρησιμο</a:t>
            </a:r>
            <a:r>
              <a:rPr sz="1450" dirty="0">
                <a:solidFill>
                  <a:srgbClr val="000000"/>
                </a:solidFill>
                <a:latin typeface="EAVPVC+3"/>
                <a:cs typeface="EAVPVC+3"/>
              </a:rPr>
              <a:t>ποιηθούν</a:t>
            </a:r>
            <a:r>
              <a:rPr lang="en-US" sz="1450" dirty="0">
                <a:solidFill>
                  <a:srgbClr val="000000"/>
                </a:solidFill>
                <a:latin typeface="EAVPVC+3"/>
                <a:cs typeface="EAVPVC+3"/>
              </a:rPr>
              <a:t> </a:t>
            </a:r>
            <a:r>
              <a:rPr sz="1450" dirty="0">
                <a:solidFill>
                  <a:srgbClr val="000000"/>
                </a:solidFill>
                <a:latin typeface="EAVPVC+3"/>
                <a:cs typeface="EAVPVC+3"/>
              </a:rPr>
              <a:t>από</a:t>
            </a:r>
            <a:r>
              <a:rPr sz="1450" spc="-10" dirty="0">
                <a:solidFill>
                  <a:srgbClr val="000000"/>
                </a:solidFill>
                <a:latin typeface="EAVPVC+3"/>
                <a:cs typeface="EAVPVC+3"/>
              </a:rPr>
              <a:t> </a:t>
            </a:r>
            <a:r>
              <a:rPr sz="1450" dirty="0">
                <a:solidFill>
                  <a:srgbClr val="000000"/>
                </a:solidFill>
                <a:latin typeface="EAVPVC+3"/>
                <a:cs typeface="EAVPVC+3"/>
              </a:rPr>
              <a:t>όλα</a:t>
            </a:r>
            <a:r>
              <a:rPr sz="1450" spc="-142" dirty="0">
                <a:solidFill>
                  <a:srgbClr val="000000"/>
                </a:solidFill>
                <a:latin typeface="EAVPVC+3"/>
                <a:cs typeface="EAVPVC+3"/>
              </a:rPr>
              <a:t> </a:t>
            </a:r>
            <a:r>
              <a:rPr sz="1450" spc="17" dirty="0">
                <a:solidFill>
                  <a:srgbClr val="000000"/>
                </a:solidFill>
                <a:latin typeface="EAVPVC+3"/>
                <a:cs typeface="EAVPVC+3"/>
              </a:rPr>
              <a:t>τα</a:t>
            </a:r>
            <a:r>
              <a:rPr sz="1450" spc="-89" dirty="0">
                <a:solidFill>
                  <a:srgbClr val="000000"/>
                </a:solidFill>
                <a:latin typeface="EAVPVC+3"/>
                <a:cs typeface="EAVPVC+3"/>
              </a:rPr>
              <a:t> </a:t>
            </a:r>
            <a:r>
              <a:rPr sz="1450" dirty="0">
                <a:solidFill>
                  <a:srgbClr val="000000"/>
                </a:solidFill>
                <a:latin typeface="EAVPVC+3"/>
                <a:cs typeface="EAVPVC+3"/>
              </a:rPr>
              <a:t>οχήματα</a:t>
            </a:r>
            <a:r>
              <a:rPr sz="1450" spc="27" dirty="0">
                <a:solidFill>
                  <a:srgbClr val="000000"/>
                </a:solidFill>
                <a:latin typeface="EAVPVC+3"/>
                <a:cs typeface="EAVPVC+3"/>
              </a:rPr>
              <a:t> </a:t>
            </a:r>
            <a:r>
              <a:rPr sz="1450" dirty="0">
                <a:solidFill>
                  <a:srgbClr val="000000"/>
                </a:solidFill>
                <a:latin typeface="EAVPVC+3"/>
                <a:cs typeface="EAVPVC+3"/>
              </a:rPr>
              <a:t>της</a:t>
            </a:r>
            <a:r>
              <a:rPr sz="1450" spc="-111" dirty="0">
                <a:solidFill>
                  <a:srgbClr val="000000"/>
                </a:solidFill>
                <a:latin typeface="EAVPVC+3"/>
                <a:cs typeface="EAVPVC+3"/>
              </a:rPr>
              <a:t> </a:t>
            </a:r>
            <a:r>
              <a:rPr sz="1450" dirty="0">
                <a:solidFill>
                  <a:srgbClr val="000000"/>
                </a:solidFill>
                <a:latin typeface="EAVPVC+3"/>
                <a:cs typeface="EAVPVC+3"/>
              </a:rPr>
              <a:t>μεταφορικής</a:t>
            </a:r>
            <a:r>
              <a:rPr lang="en-US" sz="1450" dirty="0">
                <a:solidFill>
                  <a:srgbClr val="000000"/>
                </a:solidFill>
                <a:latin typeface="EAVPVC+3"/>
                <a:cs typeface="EAVPVC+3"/>
              </a:rPr>
              <a:t> </a:t>
            </a:r>
            <a:r>
              <a:rPr sz="1450" dirty="0">
                <a:solidFill>
                  <a:srgbClr val="000000"/>
                </a:solidFill>
                <a:latin typeface="EAVPVC+3"/>
                <a:cs typeface="EAVPVC+3"/>
              </a:rPr>
              <a:t>επιχείρησης</a:t>
            </a:r>
            <a:r>
              <a:rPr lang="en-US" sz="1450" dirty="0">
                <a:solidFill>
                  <a:srgbClr val="000000"/>
                </a:solidFill>
                <a:latin typeface="EAVPVC+3"/>
                <a:cs typeface="EAVPVC+3"/>
              </a:rPr>
              <a:t> </a:t>
            </a:r>
            <a:r>
              <a:rPr sz="1450" spc="-27" dirty="0">
                <a:solidFill>
                  <a:srgbClr val="000000"/>
                </a:solidFill>
                <a:latin typeface="EAVPVC+3"/>
                <a:cs typeface="EAVPVC+3"/>
              </a:rPr>
              <a:t>με</a:t>
            </a:r>
            <a:r>
              <a:rPr sz="1450" spc="-115" dirty="0">
                <a:solidFill>
                  <a:srgbClr val="000000"/>
                </a:solidFill>
                <a:latin typeface="EAVPVC+3"/>
                <a:cs typeface="EAVPVC+3"/>
              </a:rPr>
              <a:t> </a:t>
            </a:r>
            <a:r>
              <a:rPr sz="1450" spc="10" dirty="0">
                <a:solidFill>
                  <a:srgbClr val="000000"/>
                </a:solidFill>
                <a:latin typeface="EAVPVC+3"/>
                <a:cs typeface="EAVPVC+3"/>
              </a:rPr>
              <a:t>διαδοχικό</a:t>
            </a:r>
            <a:r>
              <a:rPr sz="1450" spc="-175" dirty="0">
                <a:solidFill>
                  <a:srgbClr val="000000"/>
                </a:solidFill>
                <a:latin typeface="EAVPVC+3"/>
                <a:cs typeface="EAVPVC+3"/>
              </a:rPr>
              <a:t> </a:t>
            </a:r>
            <a:r>
              <a:rPr sz="1450" spc="15" dirty="0">
                <a:solidFill>
                  <a:srgbClr val="000000"/>
                </a:solidFill>
                <a:latin typeface="EAVPVC+3"/>
                <a:cs typeface="EAVPVC+3"/>
              </a:rPr>
              <a:t>τρόπο</a:t>
            </a:r>
          </a:p>
        </p:txBody>
      </p:sp>
      <p:sp>
        <p:nvSpPr>
          <p:cNvPr id="12" name="Οβάλ 11">
            <a:extLst>
              <a:ext uri="{FF2B5EF4-FFF2-40B4-BE49-F238E27FC236}">
                <a16:creationId xmlns:a16="http://schemas.microsoft.com/office/drawing/2014/main" id="{24AF070C-99CB-F545-9F30-2EC1542CC2EE}"/>
              </a:ext>
            </a:extLst>
          </p:cNvPr>
          <p:cNvSpPr/>
          <p:nvPr/>
        </p:nvSpPr>
        <p:spPr>
          <a:xfrm>
            <a:off x="107504" y="89128"/>
            <a:ext cx="1512168" cy="1131720"/>
          </a:xfrm>
          <a:prstGeom prst="ellipse">
            <a:avLst/>
          </a:prstGeom>
          <a:solidFill>
            <a:srgbClr val="FFC000"/>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6600" b="1" dirty="0">
                <a:solidFill>
                  <a:schemeClr val="bg1"/>
                </a:solidFill>
              </a:rPr>
              <a:t>2</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579120" y="68410"/>
            <a:ext cx="2999718" cy="923330"/>
          </a:xfrm>
          <a:prstGeom prst="rect">
            <a:avLst/>
          </a:prstGeom>
        </p:spPr>
        <p:txBody>
          <a:bodyPr vert="horz" wrap="square" lIns="0" tIns="0" rIns="0" bIns="0" rtlCol="0">
            <a:spAutoFit/>
          </a:bodyPr>
          <a:lstStyle/>
          <a:p>
            <a:pPr marL="0" marR="0" algn="ctr">
              <a:lnSpc>
                <a:spcPts val="3576"/>
              </a:lnSpc>
              <a:spcBef>
                <a:spcPts val="0"/>
              </a:spcBef>
              <a:spcAft>
                <a:spcPts val="0"/>
              </a:spcAft>
            </a:pPr>
            <a:r>
              <a:rPr sz="3250" dirty="0">
                <a:solidFill>
                  <a:srgbClr val="000000"/>
                </a:solidFill>
                <a:latin typeface="RAPVSA+1"/>
                <a:cs typeface="RAPVSA+1"/>
              </a:rPr>
              <a:t>ΑΔΕΙΑ</a:t>
            </a:r>
            <a:r>
              <a:rPr sz="3250" spc="2106" dirty="0">
                <a:solidFill>
                  <a:srgbClr val="000000"/>
                </a:solidFill>
                <a:latin typeface="RAPVSA+1"/>
                <a:cs typeface="RAPVSA+1"/>
              </a:rPr>
              <a:t> </a:t>
            </a:r>
            <a:endParaRPr lang="el-GR" sz="3250" spc="2106" dirty="0">
              <a:solidFill>
                <a:srgbClr val="000000"/>
              </a:solidFill>
              <a:latin typeface="RAPVSA+1"/>
              <a:cs typeface="RAPVSA+1"/>
            </a:endParaRPr>
          </a:p>
          <a:p>
            <a:pPr marL="0" marR="0" algn="ctr">
              <a:lnSpc>
                <a:spcPts val="3576"/>
              </a:lnSpc>
              <a:spcBef>
                <a:spcPts val="0"/>
              </a:spcBef>
              <a:spcAft>
                <a:spcPts val="0"/>
              </a:spcAft>
            </a:pPr>
            <a:r>
              <a:rPr sz="3250" spc="-81" dirty="0">
                <a:solidFill>
                  <a:srgbClr val="000000"/>
                </a:solidFill>
                <a:latin typeface="RAPVSA+1"/>
                <a:cs typeface="RAPVSA+1"/>
              </a:rPr>
              <a:t>ΕΔΥΜ</a:t>
            </a:r>
          </a:p>
        </p:txBody>
      </p:sp>
      <p:sp>
        <p:nvSpPr>
          <p:cNvPr id="4" name="object 4"/>
          <p:cNvSpPr txBox="1"/>
          <p:nvPr/>
        </p:nvSpPr>
        <p:spPr>
          <a:xfrm>
            <a:off x="91410" y="1103465"/>
            <a:ext cx="4067006" cy="2771670"/>
          </a:xfrm>
          <a:prstGeom prst="rect">
            <a:avLst/>
          </a:prstGeom>
        </p:spPr>
        <p:txBody>
          <a:bodyPr vert="horz" wrap="square" lIns="0" tIns="0" rIns="0" bIns="0" rtlCol="0">
            <a:spAutoFit/>
          </a:bodyPr>
          <a:lstStyle/>
          <a:p>
            <a:pPr marL="21" marR="0">
              <a:lnSpc>
                <a:spcPts val="1996"/>
              </a:lnSpc>
              <a:spcBef>
                <a:spcPts val="0"/>
              </a:spcBef>
              <a:spcAft>
                <a:spcPts val="0"/>
              </a:spcAft>
            </a:pPr>
            <a:r>
              <a:rPr sz="1800" spc="11" dirty="0">
                <a:solidFill>
                  <a:srgbClr val="000000"/>
                </a:solidFill>
                <a:latin typeface="EAVPVC+3"/>
                <a:cs typeface="EAVPVC+3"/>
              </a:rPr>
              <a:t>Πράσινο</a:t>
            </a:r>
            <a:r>
              <a:rPr sz="1800" spc="-83" dirty="0">
                <a:solidFill>
                  <a:srgbClr val="000000"/>
                </a:solidFill>
                <a:latin typeface="EAVPVC+3"/>
                <a:cs typeface="EAVPVC+3"/>
              </a:rPr>
              <a:t> </a:t>
            </a:r>
            <a:r>
              <a:rPr sz="1800" spc="18" dirty="0">
                <a:solidFill>
                  <a:srgbClr val="000000"/>
                </a:solidFill>
                <a:latin typeface="EAVPVC+3"/>
                <a:cs typeface="EAVPVC+3"/>
              </a:rPr>
              <a:t>χρώμα</a:t>
            </a:r>
            <a:r>
              <a:rPr sz="1800" dirty="0">
                <a:solidFill>
                  <a:srgbClr val="000000"/>
                </a:solidFill>
                <a:latin typeface="DFEEEK+2"/>
                <a:cs typeface="DFEEEK+2"/>
              </a:rPr>
              <a:t>:</a:t>
            </a:r>
            <a:r>
              <a:rPr sz="1800" spc="-49" dirty="0">
                <a:solidFill>
                  <a:srgbClr val="000000"/>
                </a:solidFill>
                <a:latin typeface="DFEEEK+2"/>
                <a:cs typeface="DFEEEK+2"/>
              </a:rPr>
              <a:t> </a:t>
            </a:r>
            <a:r>
              <a:rPr sz="1800" spc="15" dirty="0">
                <a:solidFill>
                  <a:srgbClr val="000000"/>
                </a:solidFill>
                <a:latin typeface="EAVPVC+3"/>
                <a:cs typeface="EAVPVC+3"/>
              </a:rPr>
              <a:t>διάρκειας</a:t>
            </a:r>
            <a:r>
              <a:rPr sz="1800" spc="-125" dirty="0">
                <a:solidFill>
                  <a:srgbClr val="000000"/>
                </a:solidFill>
                <a:latin typeface="EAVPVC+3"/>
                <a:cs typeface="EAVPVC+3"/>
              </a:rPr>
              <a:t> </a:t>
            </a:r>
            <a:r>
              <a:rPr sz="1800" dirty="0">
                <a:solidFill>
                  <a:srgbClr val="000000"/>
                </a:solidFill>
                <a:latin typeface="DFEEEK+2"/>
                <a:cs typeface="DFEEEK+2"/>
              </a:rPr>
              <a:t>1 </a:t>
            </a:r>
            <a:r>
              <a:rPr sz="1800" dirty="0">
                <a:solidFill>
                  <a:srgbClr val="000000"/>
                </a:solidFill>
                <a:latin typeface="EAVPVC+3"/>
                <a:cs typeface="EAVPVC+3"/>
              </a:rPr>
              <a:t>έτους</a:t>
            </a:r>
          </a:p>
          <a:p>
            <a:pPr marL="25" marR="0">
              <a:lnSpc>
                <a:spcPts val="1996"/>
              </a:lnSpc>
              <a:spcBef>
                <a:spcPts val="178"/>
              </a:spcBef>
              <a:spcAft>
                <a:spcPts val="0"/>
              </a:spcAft>
            </a:pPr>
            <a:r>
              <a:rPr sz="1800" dirty="0">
                <a:solidFill>
                  <a:srgbClr val="000000"/>
                </a:solidFill>
                <a:latin typeface="EAVPVC+3"/>
                <a:cs typeface="EAVPVC+3"/>
              </a:rPr>
              <a:t>Κίτρινο </a:t>
            </a:r>
            <a:r>
              <a:rPr sz="1800" spc="18" dirty="0">
                <a:solidFill>
                  <a:srgbClr val="000000"/>
                </a:solidFill>
                <a:latin typeface="EAVPVC+3"/>
                <a:cs typeface="EAVPVC+3"/>
              </a:rPr>
              <a:t>χρώμα</a:t>
            </a:r>
            <a:r>
              <a:rPr sz="1800" dirty="0">
                <a:solidFill>
                  <a:srgbClr val="000000"/>
                </a:solidFill>
                <a:latin typeface="DFEEEK+2"/>
                <a:cs typeface="DFEEEK+2"/>
              </a:rPr>
              <a:t>:</a:t>
            </a:r>
            <a:r>
              <a:rPr sz="1800" spc="-125" dirty="0">
                <a:solidFill>
                  <a:srgbClr val="000000"/>
                </a:solidFill>
                <a:latin typeface="DFEEEK+2"/>
                <a:cs typeface="DFEEEK+2"/>
              </a:rPr>
              <a:t> </a:t>
            </a:r>
            <a:r>
              <a:rPr sz="1800" spc="15" dirty="0">
                <a:solidFill>
                  <a:srgbClr val="000000"/>
                </a:solidFill>
                <a:latin typeface="EAVPVC+3"/>
                <a:cs typeface="EAVPVC+3"/>
              </a:rPr>
              <a:t>διάρκειας</a:t>
            </a:r>
            <a:r>
              <a:rPr sz="1800" spc="-125" dirty="0">
                <a:solidFill>
                  <a:srgbClr val="000000"/>
                </a:solidFill>
                <a:latin typeface="EAVPVC+3"/>
                <a:cs typeface="EAVPVC+3"/>
              </a:rPr>
              <a:t> </a:t>
            </a:r>
            <a:r>
              <a:rPr sz="1800" dirty="0">
                <a:solidFill>
                  <a:srgbClr val="000000"/>
                </a:solidFill>
                <a:latin typeface="DFEEEK+2"/>
                <a:cs typeface="DFEEEK+2"/>
              </a:rPr>
              <a:t>30 </a:t>
            </a:r>
            <a:r>
              <a:rPr sz="1800" spc="11" dirty="0">
                <a:solidFill>
                  <a:srgbClr val="000000"/>
                </a:solidFill>
                <a:latin typeface="EAVPVC+3"/>
                <a:cs typeface="EAVPVC+3"/>
              </a:rPr>
              <a:t>ημερών</a:t>
            </a:r>
          </a:p>
          <a:p>
            <a:pPr marL="29" marR="0">
              <a:lnSpc>
                <a:spcPts val="1996"/>
              </a:lnSpc>
              <a:spcBef>
                <a:spcPts val="127"/>
              </a:spcBef>
              <a:spcAft>
                <a:spcPts val="0"/>
              </a:spcAft>
            </a:pPr>
            <a:r>
              <a:rPr sz="1800" dirty="0">
                <a:solidFill>
                  <a:srgbClr val="000000"/>
                </a:solidFill>
                <a:latin typeface="EAVPVC+3"/>
                <a:cs typeface="EAVPVC+3"/>
              </a:rPr>
              <a:t>*δεν</a:t>
            </a:r>
            <a:r>
              <a:rPr sz="1800" spc="159" dirty="0">
                <a:solidFill>
                  <a:srgbClr val="000000"/>
                </a:solidFill>
                <a:latin typeface="EAVPVC+3"/>
                <a:cs typeface="EAVPVC+3"/>
              </a:rPr>
              <a:t> </a:t>
            </a:r>
            <a:r>
              <a:rPr sz="1800" spc="11" dirty="0">
                <a:solidFill>
                  <a:srgbClr val="000000"/>
                </a:solidFill>
                <a:latin typeface="EAVPVC+3"/>
                <a:cs typeface="EAVPVC+3"/>
              </a:rPr>
              <a:t>αναφέρουν</a:t>
            </a:r>
            <a:r>
              <a:rPr sz="1800" spc="75" dirty="0">
                <a:solidFill>
                  <a:srgbClr val="000000"/>
                </a:solidFill>
                <a:latin typeface="EAVPVC+3"/>
                <a:cs typeface="EAVPVC+3"/>
              </a:rPr>
              <a:t> </a:t>
            </a:r>
            <a:r>
              <a:rPr sz="1800" spc="12" dirty="0">
                <a:solidFill>
                  <a:srgbClr val="000000"/>
                </a:solidFill>
                <a:latin typeface="EAVPVC+3"/>
                <a:cs typeface="EAVPVC+3"/>
              </a:rPr>
              <a:t>τον</a:t>
            </a:r>
            <a:r>
              <a:rPr sz="1800" spc="79" dirty="0">
                <a:solidFill>
                  <a:srgbClr val="000000"/>
                </a:solidFill>
                <a:latin typeface="EAVPVC+3"/>
                <a:cs typeface="EAVPVC+3"/>
              </a:rPr>
              <a:t> </a:t>
            </a:r>
            <a:r>
              <a:rPr sz="1800" spc="23" dirty="0">
                <a:solidFill>
                  <a:srgbClr val="000000"/>
                </a:solidFill>
                <a:latin typeface="EAVPVC+3"/>
                <a:cs typeface="EAVPVC+3"/>
              </a:rPr>
              <a:t>αριθμό</a:t>
            </a:r>
            <a:r>
              <a:rPr sz="1800" spc="56" dirty="0">
                <a:solidFill>
                  <a:srgbClr val="000000"/>
                </a:solidFill>
                <a:latin typeface="EAVPVC+3"/>
                <a:cs typeface="EAVPVC+3"/>
              </a:rPr>
              <a:t> </a:t>
            </a:r>
            <a:r>
              <a:rPr sz="1800" dirty="0">
                <a:solidFill>
                  <a:srgbClr val="000000"/>
                </a:solidFill>
                <a:latin typeface="EAVPVC+3"/>
                <a:cs typeface="EAVPVC+3"/>
              </a:rPr>
              <a:t>κυκλοφορίας</a:t>
            </a:r>
          </a:p>
          <a:p>
            <a:pPr marL="25" marR="0">
              <a:lnSpc>
                <a:spcPts val="1993"/>
              </a:lnSpc>
              <a:spcBef>
                <a:spcPts val="258"/>
              </a:spcBef>
              <a:spcAft>
                <a:spcPts val="0"/>
              </a:spcAft>
            </a:pPr>
            <a:r>
              <a:rPr sz="1800" spc="12" dirty="0">
                <a:solidFill>
                  <a:srgbClr val="000000"/>
                </a:solidFill>
                <a:latin typeface="EAVPVC+3"/>
                <a:cs typeface="EAVPVC+3"/>
              </a:rPr>
              <a:t>του</a:t>
            </a:r>
            <a:r>
              <a:rPr sz="1800" spc="1202" dirty="0">
                <a:solidFill>
                  <a:srgbClr val="000000"/>
                </a:solidFill>
                <a:latin typeface="EAVPVC+3"/>
                <a:cs typeface="EAVPVC+3"/>
              </a:rPr>
              <a:t> </a:t>
            </a:r>
            <a:r>
              <a:rPr sz="1800" spc="18" dirty="0">
                <a:solidFill>
                  <a:srgbClr val="000000"/>
                </a:solidFill>
                <a:latin typeface="EAVPVC+3"/>
                <a:cs typeface="EAVPVC+3"/>
              </a:rPr>
              <a:t>οχήματος</a:t>
            </a:r>
            <a:r>
              <a:rPr sz="1800" spc="1003" dirty="0">
                <a:solidFill>
                  <a:srgbClr val="000000"/>
                </a:solidFill>
                <a:latin typeface="EAVPVC+3"/>
                <a:cs typeface="EAVPVC+3"/>
              </a:rPr>
              <a:t> </a:t>
            </a:r>
            <a:r>
              <a:rPr sz="1800" spc="28" dirty="0">
                <a:solidFill>
                  <a:srgbClr val="000000"/>
                </a:solidFill>
                <a:latin typeface="EAVPVC+3"/>
                <a:cs typeface="EAVPVC+3"/>
              </a:rPr>
              <a:t>αλλά</a:t>
            </a:r>
            <a:r>
              <a:rPr sz="1800" spc="1136" dirty="0">
                <a:solidFill>
                  <a:srgbClr val="000000"/>
                </a:solidFill>
                <a:latin typeface="EAVPVC+3"/>
                <a:cs typeface="EAVPVC+3"/>
              </a:rPr>
              <a:t> </a:t>
            </a:r>
            <a:r>
              <a:rPr sz="1800" spc="28" dirty="0">
                <a:solidFill>
                  <a:srgbClr val="000000"/>
                </a:solidFill>
                <a:latin typeface="EAVPVC+3"/>
                <a:cs typeface="EAVPVC+3"/>
              </a:rPr>
              <a:t>την</a:t>
            </a:r>
            <a:r>
              <a:rPr sz="1800" spc="1113" dirty="0">
                <a:solidFill>
                  <a:srgbClr val="000000"/>
                </a:solidFill>
                <a:latin typeface="EAVPVC+3"/>
                <a:cs typeface="EAVPVC+3"/>
              </a:rPr>
              <a:t> </a:t>
            </a:r>
            <a:r>
              <a:rPr sz="1800" spc="12" dirty="0">
                <a:solidFill>
                  <a:srgbClr val="000000"/>
                </a:solidFill>
                <a:latin typeface="EAVPVC+3"/>
                <a:cs typeface="EAVPVC+3"/>
              </a:rPr>
              <a:t>μεταφορική</a:t>
            </a:r>
          </a:p>
          <a:p>
            <a:pPr marL="20" marR="0">
              <a:lnSpc>
                <a:spcPts val="1996"/>
              </a:lnSpc>
              <a:spcBef>
                <a:spcPts val="110"/>
              </a:spcBef>
              <a:spcAft>
                <a:spcPts val="0"/>
              </a:spcAft>
            </a:pPr>
            <a:r>
              <a:rPr sz="1800" dirty="0">
                <a:solidFill>
                  <a:srgbClr val="000000"/>
                </a:solidFill>
                <a:latin typeface="EAVPVC+3"/>
                <a:cs typeface="EAVPVC+3"/>
              </a:rPr>
              <a:t>επιχείρηση</a:t>
            </a:r>
          </a:p>
          <a:p>
            <a:pPr marL="20" marR="0">
              <a:lnSpc>
                <a:spcPts val="1996"/>
              </a:lnSpc>
              <a:spcBef>
                <a:spcPts val="180"/>
              </a:spcBef>
              <a:spcAft>
                <a:spcPts val="0"/>
              </a:spcAft>
            </a:pPr>
            <a:r>
              <a:rPr sz="1800" dirty="0">
                <a:solidFill>
                  <a:srgbClr val="000000"/>
                </a:solidFill>
                <a:latin typeface="EAVPVC+3"/>
                <a:cs typeface="EAVPVC+3"/>
              </a:rPr>
              <a:t>**ορισμένες</a:t>
            </a:r>
            <a:r>
              <a:rPr sz="1800" spc="851" dirty="0">
                <a:solidFill>
                  <a:srgbClr val="000000"/>
                </a:solidFill>
                <a:latin typeface="EAVPVC+3"/>
                <a:cs typeface="EAVPVC+3"/>
              </a:rPr>
              <a:t> </a:t>
            </a:r>
            <a:r>
              <a:rPr sz="1800" dirty="0">
                <a:solidFill>
                  <a:srgbClr val="000000"/>
                </a:solidFill>
                <a:latin typeface="EAVPVC+3"/>
                <a:cs typeface="EAVPVC+3"/>
              </a:rPr>
              <a:t>άδειες</a:t>
            </a:r>
            <a:r>
              <a:rPr sz="1800" spc="1000" dirty="0">
                <a:solidFill>
                  <a:srgbClr val="000000"/>
                </a:solidFill>
                <a:latin typeface="EAVPVC+3"/>
                <a:cs typeface="EAVPVC+3"/>
              </a:rPr>
              <a:t> </a:t>
            </a:r>
            <a:r>
              <a:rPr sz="1800" dirty="0">
                <a:solidFill>
                  <a:srgbClr val="000000"/>
                </a:solidFill>
                <a:latin typeface="EAVPVC+3"/>
                <a:cs typeface="EAVPVC+3"/>
              </a:rPr>
              <a:t>ενδέχεται</a:t>
            </a:r>
            <a:r>
              <a:rPr sz="1800" spc="853" dirty="0">
                <a:solidFill>
                  <a:srgbClr val="000000"/>
                </a:solidFill>
                <a:latin typeface="EAVPVC+3"/>
                <a:cs typeface="EAVPVC+3"/>
              </a:rPr>
              <a:t> </a:t>
            </a:r>
            <a:r>
              <a:rPr sz="1800" spc="14" dirty="0">
                <a:solidFill>
                  <a:srgbClr val="000000"/>
                </a:solidFill>
                <a:latin typeface="EAVPVC+3"/>
                <a:cs typeface="EAVPVC+3"/>
              </a:rPr>
              <a:t>να</a:t>
            </a:r>
            <a:r>
              <a:rPr sz="1800" spc="996" dirty="0">
                <a:solidFill>
                  <a:srgbClr val="000000"/>
                </a:solidFill>
                <a:latin typeface="EAVPVC+3"/>
                <a:cs typeface="EAVPVC+3"/>
              </a:rPr>
              <a:t> </a:t>
            </a:r>
            <a:r>
              <a:rPr sz="1800" spc="21" dirty="0">
                <a:solidFill>
                  <a:srgbClr val="000000"/>
                </a:solidFill>
                <a:latin typeface="EAVPVC+3"/>
                <a:cs typeface="EAVPVC+3"/>
              </a:rPr>
              <a:t>μην</a:t>
            </a:r>
          </a:p>
          <a:p>
            <a:pPr marL="17" marR="0">
              <a:lnSpc>
                <a:spcPts val="1996"/>
              </a:lnSpc>
              <a:spcBef>
                <a:spcPts val="180"/>
              </a:spcBef>
              <a:spcAft>
                <a:spcPts val="0"/>
              </a:spcAft>
            </a:pPr>
            <a:r>
              <a:rPr sz="1800" dirty="0">
                <a:solidFill>
                  <a:srgbClr val="000000"/>
                </a:solidFill>
                <a:latin typeface="EAVPVC+3"/>
                <a:cs typeface="EAVPVC+3"/>
              </a:rPr>
              <a:t>μπορούν</a:t>
            </a:r>
            <a:r>
              <a:rPr sz="1800" spc="80" dirty="0">
                <a:solidFill>
                  <a:srgbClr val="000000"/>
                </a:solidFill>
                <a:latin typeface="EAVPVC+3"/>
                <a:cs typeface="EAVPVC+3"/>
              </a:rPr>
              <a:t> </a:t>
            </a:r>
            <a:r>
              <a:rPr sz="1800" spc="14" dirty="0">
                <a:solidFill>
                  <a:srgbClr val="000000"/>
                </a:solidFill>
                <a:latin typeface="EAVPVC+3"/>
                <a:cs typeface="EAVPVC+3"/>
              </a:rPr>
              <a:t>να</a:t>
            </a:r>
            <a:r>
              <a:rPr sz="1800" spc="93" dirty="0">
                <a:solidFill>
                  <a:srgbClr val="000000"/>
                </a:solidFill>
                <a:latin typeface="EAVPVC+3"/>
                <a:cs typeface="EAVPVC+3"/>
              </a:rPr>
              <a:t> </a:t>
            </a:r>
            <a:r>
              <a:rPr sz="1800" spc="17" dirty="0">
                <a:solidFill>
                  <a:srgbClr val="000000"/>
                </a:solidFill>
                <a:latin typeface="EAVPVC+3"/>
                <a:cs typeface="EAVPVC+3"/>
              </a:rPr>
              <a:t>χρησιμοποιηθούν</a:t>
            </a:r>
            <a:r>
              <a:rPr sz="1800" spc="-150" dirty="0">
                <a:solidFill>
                  <a:srgbClr val="000000"/>
                </a:solidFill>
                <a:latin typeface="EAVPVC+3"/>
                <a:cs typeface="EAVPVC+3"/>
              </a:rPr>
              <a:t> </a:t>
            </a:r>
            <a:r>
              <a:rPr sz="1800" spc="15" dirty="0">
                <a:solidFill>
                  <a:srgbClr val="000000"/>
                </a:solidFill>
                <a:latin typeface="EAVPVC+3"/>
                <a:cs typeface="EAVPVC+3"/>
              </a:rPr>
              <a:t>στο</a:t>
            </a:r>
            <a:r>
              <a:rPr sz="1800" spc="67" dirty="0">
                <a:solidFill>
                  <a:srgbClr val="000000"/>
                </a:solidFill>
                <a:latin typeface="EAVPVC+3"/>
                <a:cs typeface="EAVPVC+3"/>
              </a:rPr>
              <a:t> </a:t>
            </a:r>
            <a:r>
              <a:rPr sz="1800" dirty="0">
                <a:solidFill>
                  <a:srgbClr val="000000"/>
                </a:solidFill>
                <a:latin typeface="EAVPVC+3"/>
                <a:cs typeface="EAVPVC+3"/>
              </a:rPr>
              <a:t>έδαφος</a:t>
            </a:r>
          </a:p>
          <a:p>
            <a:pPr marL="7" marR="0">
              <a:lnSpc>
                <a:spcPts val="1996"/>
              </a:lnSpc>
              <a:spcBef>
                <a:spcPts val="206"/>
              </a:spcBef>
              <a:spcAft>
                <a:spcPts val="0"/>
              </a:spcAft>
            </a:pPr>
            <a:r>
              <a:rPr sz="1800" spc="10" dirty="0">
                <a:solidFill>
                  <a:srgbClr val="000000"/>
                </a:solidFill>
                <a:latin typeface="EAVPVC+3"/>
                <a:cs typeface="EAVPVC+3"/>
              </a:rPr>
              <a:t>ορισμένων</a:t>
            </a:r>
            <a:r>
              <a:rPr sz="1800" spc="81" dirty="0">
                <a:solidFill>
                  <a:srgbClr val="000000"/>
                </a:solidFill>
                <a:latin typeface="EAVPVC+3"/>
                <a:cs typeface="EAVPVC+3"/>
              </a:rPr>
              <a:t> </a:t>
            </a:r>
            <a:r>
              <a:rPr sz="1800" spc="-21" dirty="0">
                <a:solidFill>
                  <a:srgbClr val="000000"/>
                </a:solidFill>
                <a:latin typeface="EAVPVC+3"/>
                <a:cs typeface="EAVPVC+3"/>
              </a:rPr>
              <a:t>ΚΜ</a:t>
            </a:r>
            <a:r>
              <a:rPr sz="1800" spc="70" dirty="0">
                <a:solidFill>
                  <a:srgbClr val="000000"/>
                </a:solidFill>
                <a:latin typeface="EAVPVC+3"/>
                <a:cs typeface="EAVPVC+3"/>
              </a:rPr>
              <a:t> </a:t>
            </a:r>
            <a:r>
              <a:rPr sz="1800" spc="15" dirty="0">
                <a:solidFill>
                  <a:srgbClr val="000000"/>
                </a:solidFill>
                <a:latin typeface="EAVPVC+3"/>
                <a:cs typeface="EAVPVC+3"/>
              </a:rPr>
              <a:t>και</a:t>
            </a:r>
            <a:r>
              <a:rPr sz="1800" spc="99" dirty="0">
                <a:solidFill>
                  <a:srgbClr val="000000"/>
                </a:solidFill>
                <a:latin typeface="EAVPVC+3"/>
                <a:cs typeface="EAVPVC+3"/>
              </a:rPr>
              <a:t> </a:t>
            </a:r>
            <a:r>
              <a:rPr sz="1800" dirty="0">
                <a:solidFill>
                  <a:srgbClr val="000000"/>
                </a:solidFill>
                <a:latin typeface="EAVPVC+3"/>
                <a:cs typeface="EAVPVC+3"/>
              </a:rPr>
              <a:t>φέρουν</a:t>
            </a:r>
            <a:r>
              <a:rPr sz="1800" spc="82" dirty="0">
                <a:solidFill>
                  <a:srgbClr val="000000"/>
                </a:solidFill>
                <a:latin typeface="EAVPVC+3"/>
                <a:cs typeface="EAVPVC+3"/>
              </a:rPr>
              <a:t> </a:t>
            </a:r>
            <a:r>
              <a:rPr sz="1800" spc="34" dirty="0">
                <a:solidFill>
                  <a:srgbClr val="000000"/>
                </a:solidFill>
                <a:latin typeface="EAVPVC+3"/>
                <a:cs typeface="EAVPVC+3"/>
              </a:rPr>
              <a:t>για</a:t>
            </a:r>
            <a:r>
              <a:rPr sz="1800" spc="75" dirty="0">
                <a:solidFill>
                  <a:srgbClr val="000000"/>
                </a:solidFill>
                <a:latin typeface="EAVPVC+3"/>
                <a:cs typeface="EAVPVC+3"/>
              </a:rPr>
              <a:t> </a:t>
            </a:r>
            <a:r>
              <a:rPr sz="1800" spc="17" dirty="0">
                <a:solidFill>
                  <a:srgbClr val="000000"/>
                </a:solidFill>
                <a:latin typeface="EAVPVC+3"/>
                <a:cs typeface="EAVPVC+3"/>
              </a:rPr>
              <a:t>αυτόν</a:t>
            </a:r>
            <a:r>
              <a:rPr sz="1800" dirty="0">
                <a:solidFill>
                  <a:srgbClr val="000000"/>
                </a:solidFill>
                <a:latin typeface="EAVPVC+3"/>
                <a:cs typeface="EAVPVC+3"/>
              </a:rPr>
              <a:t> </a:t>
            </a:r>
            <a:r>
              <a:rPr sz="1800" spc="12" dirty="0">
                <a:solidFill>
                  <a:srgbClr val="000000"/>
                </a:solidFill>
                <a:latin typeface="EAVPVC+3"/>
                <a:cs typeface="EAVPVC+3"/>
              </a:rPr>
              <a:t>τον</a:t>
            </a:r>
          </a:p>
          <a:p>
            <a:pPr marL="3" marR="0">
              <a:lnSpc>
                <a:spcPts val="1996"/>
              </a:lnSpc>
              <a:spcBef>
                <a:spcPts val="105"/>
              </a:spcBef>
              <a:spcAft>
                <a:spcPts val="0"/>
              </a:spcAft>
            </a:pPr>
            <a:r>
              <a:rPr sz="1800" spc="18" dirty="0">
                <a:solidFill>
                  <a:srgbClr val="000000"/>
                </a:solidFill>
                <a:latin typeface="EAVPVC+3"/>
                <a:cs typeface="EAVPVC+3"/>
              </a:rPr>
              <a:t>λόγο</a:t>
            </a:r>
            <a:r>
              <a:rPr sz="1800" spc="1484" dirty="0">
                <a:solidFill>
                  <a:srgbClr val="000000"/>
                </a:solidFill>
                <a:latin typeface="EAVPVC+3"/>
                <a:cs typeface="EAVPVC+3"/>
              </a:rPr>
              <a:t> </a:t>
            </a:r>
            <a:r>
              <a:rPr sz="1800" spc="23" dirty="0">
                <a:solidFill>
                  <a:srgbClr val="000000"/>
                </a:solidFill>
                <a:latin typeface="EAVPVC+3"/>
                <a:cs typeface="EAVPVC+3"/>
              </a:rPr>
              <a:t>μια</a:t>
            </a:r>
            <a:r>
              <a:rPr sz="1800" spc="1364" dirty="0">
                <a:solidFill>
                  <a:srgbClr val="000000"/>
                </a:solidFill>
                <a:latin typeface="EAVPVC+3"/>
                <a:cs typeface="EAVPVC+3"/>
              </a:rPr>
              <a:t> </a:t>
            </a:r>
            <a:r>
              <a:rPr sz="1800" dirty="0">
                <a:solidFill>
                  <a:srgbClr val="000000"/>
                </a:solidFill>
                <a:latin typeface="EAVPVC+3"/>
                <a:cs typeface="EAVPVC+3"/>
              </a:rPr>
              <a:t>κόκκινη</a:t>
            </a:r>
            <a:r>
              <a:rPr sz="1800" spc="1522" dirty="0">
                <a:solidFill>
                  <a:srgbClr val="000000"/>
                </a:solidFill>
                <a:latin typeface="EAVPVC+3"/>
                <a:cs typeface="EAVPVC+3"/>
              </a:rPr>
              <a:t> </a:t>
            </a:r>
            <a:r>
              <a:rPr sz="1800" dirty="0">
                <a:solidFill>
                  <a:srgbClr val="000000"/>
                </a:solidFill>
                <a:latin typeface="EAVPVC+3"/>
                <a:cs typeface="EAVPVC+3"/>
              </a:rPr>
              <a:t>σφραγίδα</a:t>
            </a:r>
            <a:r>
              <a:rPr sz="1800" spc="1456" dirty="0">
                <a:solidFill>
                  <a:srgbClr val="000000"/>
                </a:solidFill>
                <a:latin typeface="EAVPVC+3"/>
                <a:cs typeface="EAVPVC+3"/>
              </a:rPr>
              <a:t> </a:t>
            </a:r>
            <a:r>
              <a:rPr sz="1800" dirty="0">
                <a:solidFill>
                  <a:srgbClr val="000000"/>
                </a:solidFill>
                <a:latin typeface="EAVPVC+3"/>
                <a:cs typeface="EAVPVC+3"/>
              </a:rPr>
              <a:t>(όπως</a:t>
            </a:r>
          </a:p>
          <a:p>
            <a:pPr marL="0" marR="0">
              <a:lnSpc>
                <a:spcPts val="1996"/>
              </a:lnSpc>
              <a:spcBef>
                <a:spcPts val="109"/>
              </a:spcBef>
              <a:spcAft>
                <a:spcPts val="0"/>
              </a:spcAft>
            </a:pPr>
            <a:r>
              <a:rPr sz="1800" spc="17" dirty="0">
                <a:solidFill>
                  <a:srgbClr val="000000"/>
                </a:solidFill>
                <a:latin typeface="EAVPVC+3"/>
                <a:cs typeface="EAVPVC+3"/>
              </a:rPr>
              <a:t>παρακάτω)</a:t>
            </a:r>
          </a:p>
        </p:txBody>
      </p:sp>
      <p:sp>
        <p:nvSpPr>
          <p:cNvPr id="5" name="object 5"/>
          <p:cNvSpPr txBox="1"/>
          <p:nvPr/>
        </p:nvSpPr>
        <p:spPr>
          <a:xfrm>
            <a:off x="91402" y="4694774"/>
            <a:ext cx="4050256" cy="835426"/>
          </a:xfrm>
          <a:prstGeom prst="rect">
            <a:avLst/>
          </a:prstGeom>
        </p:spPr>
        <p:txBody>
          <a:bodyPr vert="horz" wrap="square" lIns="0" tIns="0" rIns="0" bIns="0" rtlCol="0">
            <a:spAutoFit/>
          </a:bodyPr>
          <a:lstStyle/>
          <a:p>
            <a:pPr marL="8" marR="0">
              <a:lnSpc>
                <a:spcPts val="1996"/>
              </a:lnSpc>
              <a:spcBef>
                <a:spcPts val="0"/>
              </a:spcBef>
              <a:spcAft>
                <a:spcPts val="0"/>
              </a:spcAft>
            </a:pPr>
            <a:r>
              <a:rPr sz="1800" dirty="0">
                <a:solidFill>
                  <a:srgbClr val="000000"/>
                </a:solidFill>
                <a:latin typeface="EAVPVC+3"/>
                <a:cs typeface="EAVPVC+3"/>
              </a:rPr>
              <a:t>***πράσινες</a:t>
            </a:r>
            <a:r>
              <a:rPr sz="1800" spc="101" dirty="0">
                <a:solidFill>
                  <a:srgbClr val="000000"/>
                </a:solidFill>
                <a:latin typeface="EAVPVC+3"/>
                <a:cs typeface="EAVPVC+3"/>
              </a:rPr>
              <a:t> </a:t>
            </a:r>
            <a:r>
              <a:rPr sz="1800" dirty="0">
                <a:solidFill>
                  <a:srgbClr val="000000"/>
                </a:solidFill>
                <a:latin typeface="EAVPVC+3"/>
                <a:cs typeface="EAVPVC+3"/>
              </a:rPr>
              <a:t>σφραγίδες</a:t>
            </a:r>
            <a:r>
              <a:rPr sz="1800" spc="188" dirty="0">
                <a:solidFill>
                  <a:srgbClr val="000000"/>
                </a:solidFill>
                <a:latin typeface="EAVPVC+3"/>
                <a:cs typeface="EAVPVC+3"/>
              </a:rPr>
              <a:t> </a:t>
            </a:r>
            <a:r>
              <a:rPr sz="1800" spc="34" dirty="0">
                <a:solidFill>
                  <a:srgbClr val="000000"/>
                </a:solidFill>
                <a:latin typeface="EAVPVC+3"/>
                <a:cs typeface="EAVPVC+3"/>
              </a:rPr>
              <a:t>για</a:t>
            </a:r>
            <a:r>
              <a:rPr sz="1800" spc="76" dirty="0">
                <a:solidFill>
                  <a:srgbClr val="000000"/>
                </a:solidFill>
                <a:latin typeface="EAVPVC+3"/>
                <a:cs typeface="EAVPVC+3"/>
              </a:rPr>
              <a:t> </a:t>
            </a:r>
            <a:r>
              <a:rPr sz="1800" spc="11" dirty="0">
                <a:solidFill>
                  <a:srgbClr val="000000"/>
                </a:solidFill>
                <a:latin typeface="EAVPVC+3"/>
                <a:cs typeface="EAVPVC+3"/>
              </a:rPr>
              <a:t>τον</a:t>
            </a:r>
            <a:r>
              <a:rPr sz="1800" spc="153" dirty="0">
                <a:solidFill>
                  <a:srgbClr val="000000"/>
                </a:solidFill>
                <a:latin typeface="EAVPVC+3"/>
                <a:cs typeface="EAVPVC+3"/>
              </a:rPr>
              <a:t> </a:t>
            </a:r>
            <a:r>
              <a:rPr sz="1800" dirty="0">
                <a:solidFill>
                  <a:srgbClr val="000000"/>
                </a:solidFill>
                <a:latin typeface="EAVPVC+3"/>
                <a:cs typeface="EAVPVC+3"/>
              </a:rPr>
              <a:t>τύπο</a:t>
            </a:r>
            <a:r>
              <a:rPr sz="1800" spc="145" dirty="0">
                <a:solidFill>
                  <a:srgbClr val="000000"/>
                </a:solidFill>
                <a:latin typeface="EAVPVC+3"/>
                <a:cs typeface="EAVPVC+3"/>
              </a:rPr>
              <a:t> </a:t>
            </a:r>
            <a:r>
              <a:rPr sz="1800" spc="18" dirty="0">
                <a:solidFill>
                  <a:srgbClr val="000000"/>
                </a:solidFill>
                <a:latin typeface="EAVPVC+3"/>
                <a:cs typeface="EAVPVC+3"/>
              </a:rPr>
              <a:t>των</a:t>
            </a:r>
          </a:p>
          <a:p>
            <a:pPr marL="3" marR="0">
              <a:lnSpc>
                <a:spcPts val="1996"/>
              </a:lnSpc>
              <a:spcBef>
                <a:spcPts val="105"/>
              </a:spcBef>
              <a:spcAft>
                <a:spcPts val="0"/>
              </a:spcAft>
            </a:pPr>
            <a:r>
              <a:rPr sz="1800" spc="11" dirty="0">
                <a:solidFill>
                  <a:srgbClr val="000000"/>
                </a:solidFill>
                <a:latin typeface="EAVPVC+3"/>
                <a:cs typeface="EAVPVC+3"/>
              </a:rPr>
              <a:t>χρησιμοποιούμενων</a:t>
            </a:r>
            <a:r>
              <a:rPr sz="1800" spc="1582" dirty="0">
                <a:solidFill>
                  <a:srgbClr val="000000"/>
                </a:solidFill>
                <a:latin typeface="EAVPVC+3"/>
                <a:cs typeface="EAVPVC+3"/>
              </a:rPr>
              <a:t> </a:t>
            </a:r>
            <a:r>
              <a:rPr sz="1800" spc="20" dirty="0">
                <a:solidFill>
                  <a:srgbClr val="000000"/>
                </a:solidFill>
                <a:latin typeface="EAVPVC+3"/>
                <a:cs typeface="EAVPVC+3"/>
              </a:rPr>
              <a:t>οχημάτων</a:t>
            </a:r>
            <a:r>
              <a:rPr sz="1800" spc="1577" dirty="0">
                <a:solidFill>
                  <a:srgbClr val="000000"/>
                </a:solidFill>
                <a:latin typeface="EAVPVC+3"/>
                <a:cs typeface="EAVPVC+3"/>
              </a:rPr>
              <a:t> </a:t>
            </a:r>
            <a:r>
              <a:rPr sz="1800" dirty="0">
                <a:solidFill>
                  <a:srgbClr val="000000"/>
                </a:solidFill>
                <a:latin typeface="EAVPVC+3"/>
                <a:cs typeface="EAVPVC+3"/>
              </a:rPr>
              <a:t>(όπως</a:t>
            </a:r>
          </a:p>
          <a:p>
            <a:pPr marL="0" marR="0">
              <a:lnSpc>
                <a:spcPts val="1996"/>
              </a:lnSpc>
              <a:spcBef>
                <a:spcPts val="183"/>
              </a:spcBef>
              <a:spcAft>
                <a:spcPts val="0"/>
              </a:spcAft>
            </a:pPr>
            <a:r>
              <a:rPr sz="1800" spc="15" dirty="0">
                <a:solidFill>
                  <a:srgbClr val="000000"/>
                </a:solidFill>
                <a:latin typeface="EAVPVC+3"/>
                <a:cs typeface="EAVPVC+3"/>
              </a:rPr>
              <a:t>παρακάτω)</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8FFEDDF1-B603-749A-3A98-E45A9760C9EA}"/>
              </a:ext>
            </a:extLst>
          </p:cNvPr>
          <p:cNvPicPr>
            <a:picLocks noChangeAspect="1"/>
          </p:cNvPicPr>
          <p:nvPr/>
        </p:nvPicPr>
        <p:blipFill>
          <a:blip r:embed="rId3"/>
          <a:stretch>
            <a:fillRect/>
          </a:stretch>
        </p:blipFill>
        <p:spPr>
          <a:xfrm>
            <a:off x="1007604" y="171965"/>
            <a:ext cx="7128792" cy="6514069"/>
          </a:xfrm>
          <a:prstGeom prst="rect">
            <a:avLst/>
          </a:prstGeom>
        </p:spPr>
      </p:pic>
    </p:spTree>
    <p:extLst>
      <p:ext uri="{BB962C8B-B14F-4D97-AF65-F5344CB8AC3E}">
        <p14:creationId xmlns:p14="http://schemas.microsoft.com/office/powerpoint/2010/main" val="5839408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91444" y="56501"/>
            <a:ext cx="5242329" cy="1078637"/>
          </a:xfrm>
          <a:prstGeom prst="rect">
            <a:avLst/>
          </a:prstGeom>
        </p:spPr>
        <p:txBody>
          <a:bodyPr vert="horz" wrap="square" lIns="0" tIns="0" rIns="0" bIns="0" rtlCol="0">
            <a:spAutoFit/>
          </a:bodyPr>
          <a:lstStyle/>
          <a:p>
            <a:pPr marL="133667" marR="0">
              <a:lnSpc>
                <a:spcPts val="1580"/>
              </a:lnSpc>
              <a:spcBef>
                <a:spcPts val="0"/>
              </a:spcBef>
              <a:spcAft>
                <a:spcPts val="0"/>
              </a:spcAft>
            </a:pPr>
            <a:r>
              <a:rPr sz="1450" spc="-134" dirty="0">
                <a:solidFill>
                  <a:srgbClr val="000000"/>
                </a:solidFill>
                <a:latin typeface="EAVPVC+3"/>
                <a:cs typeface="EAVPVC+3"/>
              </a:rPr>
              <a:t>Το</a:t>
            </a:r>
            <a:r>
              <a:rPr sz="1450" spc="771" dirty="0">
                <a:solidFill>
                  <a:srgbClr val="000000"/>
                </a:solidFill>
                <a:latin typeface="EAVPVC+3"/>
                <a:cs typeface="EAVPVC+3"/>
              </a:rPr>
              <a:t> </a:t>
            </a:r>
            <a:r>
              <a:rPr sz="1450" dirty="0">
                <a:solidFill>
                  <a:srgbClr val="000000"/>
                </a:solidFill>
                <a:latin typeface="EAVPVC+3"/>
                <a:cs typeface="EAVPVC+3"/>
              </a:rPr>
              <a:t>ημερολόγιο</a:t>
            </a:r>
            <a:r>
              <a:rPr sz="1450" spc="484" dirty="0">
                <a:solidFill>
                  <a:srgbClr val="000000"/>
                </a:solidFill>
                <a:latin typeface="EAVPVC+3"/>
                <a:cs typeface="EAVPVC+3"/>
              </a:rPr>
              <a:t> </a:t>
            </a:r>
            <a:r>
              <a:rPr sz="1450" spc="17" dirty="0">
                <a:solidFill>
                  <a:srgbClr val="000000"/>
                </a:solidFill>
                <a:latin typeface="EAVPVC+3"/>
                <a:cs typeface="EAVPVC+3"/>
              </a:rPr>
              <a:t>εκδίδεται</a:t>
            </a:r>
            <a:r>
              <a:rPr sz="1450" spc="279" dirty="0">
                <a:solidFill>
                  <a:srgbClr val="000000"/>
                </a:solidFill>
                <a:latin typeface="EAVPVC+3"/>
                <a:cs typeface="EAVPVC+3"/>
              </a:rPr>
              <a:t> </a:t>
            </a:r>
            <a:r>
              <a:rPr sz="1450" spc="-77" dirty="0">
                <a:solidFill>
                  <a:srgbClr val="000000"/>
                </a:solidFill>
                <a:latin typeface="EAVPVC+3"/>
                <a:cs typeface="EAVPVC+3"/>
              </a:rPr>
              <a:t>στο</a:t>
            </a:r>
            <a:r>
              <a:rPr sz="1450" spc="860" dirty="0">
                <a:solidFill>
                  <a:srgbClr val="000000"/>
                </a:solidFill>
                <a:latin typeface="EAVPVC+3"/>
                <a:cs typeface="EAVPVC+3"/>
              </a:rPr>
              <a:t> </a:t>
            </a:r>
            <a:r>
              <a:rPr sz="1450" spc="10" dirty="0">
                <a:solidFill>
                  <a:srgbClr val="000000"/>
                </a:solidFill>
                <a:latin typeface="EAVPVC+3"/>
                <a:cs typeface="EAVPVC+3"/>
              </a:rPr>
              <a:t>όνομα</a:t>
            </a:r>
            <a:r>
              <a:rPr sz="1450" spc="446" dirty="0">
                <a:solidFill>
                  <a:srgbClr val="000000"/>
                </a:solidFill>
                <a:latin typeface="EAVPVC+3"/>
                <a:cs typeface="EAVPVC+3"/>
              </a:rPr>
              <a:t> </a:t>
            </a:r>
            <a:r>
              <a:rPr sz="1450" spc="20" dirty="0">
                <a:solidFill>
                  <a:srgbClr val="000000"/>
                </a:solidFill>
                <a:latin typeface="EAVPVC+3"/>
                <a:cs typeface="EAVPVC+3"/>
              </a:rPr>
              <a:t>του</a:t>
            </a:r>
            <a:r>
              <a:rPr sz="1450" spc="551" dirty="0">
                <a:solidFill>
                  <a:srgbClr val="000000"/>
                </a:solidFill>
                <a:latin typeface="EAVPVC+3"/>
                <a:cs typeface="EAVPVC+3"/>
              </a:rPr>
              <a:t> </a:t>
            </a:r>
            <a:r>
              <a:rPr sz="1450" dirty="0">
                <a:solidFill>
                  <a:srgbClr val="000000"/>
                </a:solidFill>
                <a:latin typeface="EAVPVC+3"/>
                <a:cs typeface="EAVPVC+3"/>
              </a:rPr>
              <a:t>μεταφορέα</a:t>
            </a:r>
            <a:r>
              <a:rPr sz="1450" spc="376" dirty="0">
                <a:solidFill>
                  <a:srgbClr val="000000"/>
                </a:solidFill>
                <a:latin typeface="EAVPVC+3"/>
                <a:cs typeface="EAVPVC+3"/>
              </a:rPr>
              <a:t> </a:t>
            </a:r>
            <a:r>
              <a:rPr sz="1450" dirty="0">
                <a:solidFill>
                  <a:srgbClr val="000000"/>
                </a:solidFill>
                <a:latin typeface="EAVPVC+3"/>
                <a:cs typeface="EAVPVC+3"/>
              </a:rPr>
              <a:t>και</a:t>
            </a:r>
            <a:r>
              <a:rPr sz="1450" spc="596" dirty="0">
                <a:solidFill>
                  <a:srgbClr val="000000"/>
                </a:solidFill>
                <a:latin typeface="EAVPVC+3"/>
                <a:cs typeface="EAVPVC+3"/>
              </a:rPr>
              <a:t> </a:t>
            </a:r>
            <a:r>
              <a:rPr sz="1450" spc="28" dirty="0">
                <a:solidFill>
                  <a:srgbClr val="000000"/>
                </a:solidFill>
                <a:latin typeface="EAVPVC+3"/>
                <a:cs typeface="EAVPVC+3"/>
              </a:rPr>
              <a:t>δεν</a:t>
            </a:r>
          </a:p>
          <a:p>
            <a:pPr marL="0" marR="0">
              <a:lnSpc>
                <a:spcPts val="1502"/>
              </a:lnSpc>
              <a:spcBef>
                <a:spcPts val="0"/>
              </a:spcBef>
              <a:spcAft>
                <a:spcPts val="0"/>
              </a:spcAft>
            </a:pPr>
            <a:r>
              <a:rPr sz="1450" dirty="0">
                <a:solidFill>
                  <a:srgbClr val="000000"/>
                </a:solidFill>
                <a:latin typeface="EAVPVC+3"/>
                <a:cs typeface="EAVPVC+3"/>
              </a:rPr>
              <a:t>εκχωρείται</a:t>
            </a:r>
            <a:r>
              <a:rPr sz="1450" dirty="0">
                <a:solidFill>
                  <a:srgbClr val="000000"/>
                </a:solidFill>
                <a:latin typeface="DFEEEK+2"/>
                <a:cs typeface="DFEEEK+2"/>
              </a:rPr>
              <a:t>.</a:t>
            </a:r>
            <a:r>
              <a:rPr sz="1450" spc="100" dirty="0">
                <a:solidFill>
                  <a:srgbClr val="000000"/>
                </a:solidFill>
                <a:latin typeface="DFEEEK+2"/>
                <a:cs typeface="DFEEEK+2"/>
              </a:rPr>
              <a:t> </a:t>
            </a:r>
            <a:r>
              <a:rPr sz="1450" dirty="0">
                <a:solidFill>
                  <a:srgbClr val="000000"/>
                </a:solidFill>
                <a:latin typeface="EAVPVC+3"/>
                <a:cs typeface="EAVPVC+3"/>
              </a:rPr>
              <a:t>Πρέπει</a:t>
            </a:r>
            <a:r>
              <a:rPr sz="1450" spc="229" dirty="0">
                <a:solidFill>
                  <a:srgbClr val="000000"/>
                </a:solidFill>
                <a:latin typeface="EAVPVC+3"/>
                <a:cs typeface="EAVPVC+3"/>
              </a:rPr>
              <a:t> </a:t>
            </a:r>
            <a:r>
              <a:rPr sz="1450" spc="21" dirty="0">
                <a:solidFill>
                  <a:srgbClr val="000000"/>
                </a:solidFill>
                <a:latin typeface="EAVPVC+3"/>
                <a:cs typeface="EAVPVC+3"/>
              </a:rPr>
              <a:t>να</a:t>
            </a:r>
            <a:r>
              <a:rPr sz="1450" spc="205" dirty="0">
                <a:solidFill>
                  <a:srgbClr val="000000"/>
                </a:solidFill>
                <a:latin typeface="EAVPVC+3"/>
                <a:cs typeface="EAVPVC+3"/>
              </a:rPr>
              <a:t> </a:t>
            </a:r>
            <a:r>
              <a:rPr sz="1450" dirty="0">
                <a:solidFill>
                  <a:srgbClr val="000000"/>
                </a:solidFill>
                <a:latin typeface="EAVPVC+3"/>
                <a:cs typeface="EAVPVC+3"/>
              </a:rPr>
              <a:t>φέρει</a:t>
            </a:r>
            <a:r>
              <a:rPr sz="1450" spc="300" dirty="0">
                <a:solidFill>
                  <a:srgbClr val="000000"/>
                </a:solidFill>
                <a:latin typeface="EAVPVC+3"/>
                <a:cs typeface="EAVPVC+3"/>
              </a:rPr>
              <a:t> </a:t>
            </a:r>
            <a:r>
              <a:rPr sz="1450" spc="20" dirty="0">
                <a:solidFill>
                  <a:srgbClr val="000000"/>
                </a:solidFill>
                <a:latin typeface="EAVPVC+3"/>
                <a:cs typeface="EAVPVC+3"/>
              </a:rPr>
              <a:t>τον</a:t>
            </a:r>
            <a:r>
              <a:rPr sz="1450" spc="164" dirty="0">
                <a:solidFill>
                  <a:srgbClr val="000000"/>
                </a:solidFill>
                <a:latin typeface="EAVPVC+3"/>
                <a:cs typeface="EAVPVC+3"/>
              </a:rPr>
              <a:t> </a:t>
            </a:r>
            <a:r>
              <a:rPr sz="1450" spc="-44" dirty="0">
                <a:solidFill>
                  <a:srgbClr val="000000"/>
                </a:solidFill>
                <a:latin typeface="EAVPVC+3"/>
                <a:cs typeface="EAVPVC+3"/>
              </a:rPr>
              <a:t>ίδ</a:t>
            </a:r>
            <a:r>
              <a:rPr sz="1450" spc="-296" dirty="0">
                <a:solidFill>
                  <a:srgbClr val="000000"/>
                </a:solidFill>
                <a:latin typeface="EAVPVC+3"/>
                <a:cs typeface="EAVPVC+3"/>
              </a:rPr>
              <a:t> </a:t>
            </a:r>
            <a:r>
              <a:rPr sz="1450" dirty="0">
                <a:solidFill>
                  <a:srgbClr val="000000"/>
                </a:solidFill>
                <a:latin typeface="EAVPVC+3"/>
                <a:cs typeface="EAVPVC+3"/>
              </a:rPr>
              <a:t>ιο</a:t>
            </a:r>
            <a:r>
              <a:rPr sz="1450" spc="272" dirty="0">
                <a:solidFill>
                  <a:srgbClr val="000000"/>
                </a:solidFill>
                <a:latin typeface="EAVPVC+3"/>
                <a:cs typeface="EAVPVC+3"/>
              </a:rPr>
              <a:t> </a:t>
            </a:r>
            <a:r>
              <a:rPr sz="1450" dirty="0">
                <a:solidFill>
                  <a:srgbClr val="000000"/>
                </a:solidFill>
                <a:latin typeface="EAVPVC+3"/>
                <a:cs typeface="EAVPVC+3"/>
              </a:rPr>
              <a:t>αριθμό</a:t>
            </a:r>
            <a:r>
              <a:rPr sz="1450" spc="268" dirty="0">
                <a:solidFill>
                  <a:srgbClr val="000000"/>
                </a:solidFill>
                <a:latin typeface="EAVPVC+3"/>
                <a:cs typeface="EAVPVC+3"/>
              </a:rPr>
              <a:t> </a:t>
            </a:r>
            <a:r>
              <a:rPr sz="1450" spc="-25" dirty="0">
                <a:solidFill>
                  <a:srgbClr val="000000"/>
                </a:solidFill>
                <a:latin typeface="EAVPVC+3"/>
                <a:cs typeface="EAVPVC+3"/>
              </a:rPr>
              <a:t>με</a:t>
            </a:r>
            <a:r>
              <a:rPr sz="1450" spc="250" dirty="0">
                <a:solidFill>
                  <a:srgbClr val="000000"/>
                </a:solidFill>
                <a:latin typeface="EAVPVC+3"/>
                <a:cs typeface="EAVPVC+3"/>
              </a:rPr>
              <a:t> </a:t>
            </a:r>
            <a:r>
              <a:rPr sz="1450" spc="15" dirty="0">
                <a:solidFill>
                  <a:srgbClr val="000000"/>
                </a:solidFill>
                <a:latin typeface="EAVPVC+3"/>
                <a:cs typeface="EAVPVC+3"/>
              </a:rPr>
              <a:t>αυτόν</a:t>
            </a:r>
            <a:r>
              <a:rPr sz="1450" spc="98" dirty="0">
                <a:solidFill>
                  <a:srgbClr val="000000"/>
                </a:solidFill>
                <a:latin typeface="EAVPVC+3"/>
                <a:cs typeface="EAVPVC+3"/>
              </a:rPr>
              <a:t> </a:t>
            </a:r>
            <a:r>
              <a:rPr sz="1450" dirty="0">
                <a:solidFill>
                  <a:srgbClr val="000000"/>
                </a:solidFill>
                <a:latin typeface="EAVPVC+3"/>
                <a:cs typeface="EAVPVC+3"/>
              </a:rPr>
              <a:t>της</a:t>
            </a:r>
            <a:r>
              <a:rPr sz="1450" spc="263" dirty="0">
                <a:solidFill>
                  <a:srgbClr val="000000"/>
                </a:solidFill>
                <a:latin typeface="EAVPVC+3"/>
                <a:cs typeface="EAVPVC+3"/>
              </a:rPr>
              <a:t> </a:t>
            </a:r>
            <a:r>
              <a:rPr sz="1450" spc="-40" dirty="0">
                <a:solidFill>
                  <a:srgbClr val="000000"/>
                </a:solidFill>
                <a:latin typeface="EAVPVC+3"/>
                <a:cs typeface="EAVPVC+3"/>
              </a:rPr>
              <a:t>άδ</a:t>
            </a:r>
            <a:r>
              <a:rPr sz="1450" spc="-221" dirty="0">
                <a:solidFill>
                  <a:srgbClr val="000000"/>
                </a:solidFill>
                <a:latin typeface="EAVPVC+3"/>
                <a:cs typeface="EAVPVC+3"/>
              </a:rPr>
              <a:t> </a:t>
            </a:r>
            <a:r>
              <a:rPr sz="1450" dirty="0">
                <a:solidFill>
                  <a:srgbClr val="000000"/>
                </a:solidFill>
                <a:latin typeface="EAVPVC+3"/>
                <a:cs typeface="EAVPVC+3"/>
              </a:rPr>
              <a:t>ειας</a:t>
            </a:r>
          </a:p>
          <a:p>
            <a:pPr marL="3" marR="0">
              <a:lnSpc>
                <a:spcPts val="1580"/>
              </a:lnSpc>
              <a:spcBef>
                <a:spcPts val="219"/>
              </a:spcBef>
              <a:spcAft>
                <a:spcPts val="0"/>
              </a:spcAft>
            </a:pPr>
            <a:r>
              <a:rPr sz="1450" spc="-62" dirty="0">
                <a:solidFill>
                  <a:srgbClr val="000000"/>
                </a:solidFill>
                <a:latin typeface="EAVPVC+3"/>
                <a:cs typeface="EAVPVC+3"/>
              </a:rPr>
              <a:t>ΕΔΥΜ</a:t>
            </a:r>
            <a:r>
              <a:rPr sz="1450" dirty="0">
                <a:solidFill>
                  <a:srgbClr val="000000"/>
                </a:solidFill>
                <a:latin typeface="DFEEEK+2"/>
                <a:cs typeface="DFEEEK+2"/>
              </a:rPr>
              <a:t>.</a:t>
            </a:r>
            <a:r>
              <a:rPr sz="1450" spc="550" dirty="0">
                <a:solidFill>
                  <a:srgbClr val="000000"/>
                </a:solidFill>
                <a:latin typeface="DFEEEK+2"/>
                <a:cs typeface="DFEEEK+2"/>
              </a:rPr>
              <a:t> </a:t>
            </a:r>
            <a:r>
              <a:rPr sz="1450" spc="-57" dirty="0">
                <a:solidFill>
                  <a:srgbClr val="000000"/>
                </a:solidFill>
                <a:latin typeface="EAVPVC+3"/>
                <a:cs typeface="EAVPVC+3"/>
              </a:rPr>
              <a:t>Τα</a:t>
            </a:r>
            <a:r>
              <a:rPr sz="1450" spc="136" dirty="0">
                <a:solidFill>
                  <a:srgbClr val="000000"/>
                </a:solidFill>
                <a:latin typeface="EAVPVC+3"/>
                <a:cs typeface="EAVPVC+3"/>
              </a:rPr>
              <a:t> </a:t>
            </a:r>
            <a:r>
              <a:rPr sz="1450" dirty="0">
                <a:solidFill>
                  <a:srgbClr val="000000"/>
                </a:solidFill>
                <a:latin typeface="EAVPVC+3"/>
                <a:cs typeface="EAVPVC+3"/>
              </a:rPr>
              <a:t>ημερολόγια</a:t>
            </a:r>
            <a:r>
              <a:rPr sz="1450" spc="-75" dirty="0">
                <a:solidFill>
                  <a:srgbClr val="000000"/>
                </a:solidFill>
                <a:latin typeface="EAVPVC+3"/>
                <a:cs typeface="EAVPVC+3"/>
              </a:rPr>
              <a:t> </a:t>
            </a:r>
            <a:r>
              <a:rPr sz="1450" spc="-25" dirty="0">
                <a:solidFill>
                  <a:srgbClr val="000000"/>
                </a:solidFill>
                <a:latin typeface="EAVPVC+3"/>
                <a:cs typeface="EAVPVC+3"/>
              </a:rPr>
              <a:t>με</a:t>
            </a:r>
            <a:r>
              <a:rPr sz="1450" spc="103" dirty="0">
                <a:solidFill>
                  <a:srgbClr val="000000"/>
                </a:solidFill>
                <a:latin typeface="EAVPVC+3"/>
                <a:cs typeface="EAVPVC+3"/>
              </a:rPr>
              <a:t> </a:t>
            </a:r>
            <a:r>
              <a:rPr sz="1450" dirty="0">
                <a:solidFill>
                  <a:srgbClr val="000000"/>
                </a:solidFill>
                <a:latin typeface="DFEEEK+2"/>
                <a:cs typeface="DFEEEK+2"/>
              </a:rPr>
              <a:t>5</a:t>
            </a:r>
            <a:r>
              <a:rPr sz="1450" spc="37" dirty="0">
                <a:solidFill>
                  <a:srgbClr val="000000"/>
                </a:solidFill>
                <a:latin typeface="DFEEEK+2"/>
                <a:cs typeface="DFEEEK+2"/>
              </a:rPr>
              <a:t> </a:t>
            </a:r>
            <a:r>
              <a:rPr sz="1450" spc="-74" dirty="0">
                <a:solidFill>
                  <a:srgbClr val="000000"/>
                </a:solidFill>
                <a:latin typeface="EAVPVC+3"/>
                <a:cs typeface="EAVPVC+3"/>
              </a:rPr>
              <a:t>σελίδ</a:t>
            </a:r>
            <a:r>
              <a:rPr sz="1450" spc="-154" dirty="0">
                <a:solidFill>
                  <a:srgbClr val="000000"/>
                </a:solidFill>
                <a:latin typeface="EAVPVC+3"/>
                <a:cs typeface="EAVPVC+3"/>
              </a:rPr>
              <a:t> </a:t>
            </a:r>
            <a:r>
              <a:rPr sz="1450" spc="-40" dirty="0">
                <a:solidFill>
                  <a:srgbClr val="000000"/>
                </a:solidFill>
                <a:latin typeface="EAVPVC+3"/>
                <a:cs typeface="EAVPVC+3"/>
              </a:rPr>
              <a:t>ες</a:t>
            </a:r>
            <a:r>
              <a:rPr sz="1450" spc="225" dirty="0">
                <a:solidFill>
                  <a:srgbClr val="000000"/>
                </a:solidFill>
                <a:latin typeface="EAVPVC+3"/>
                <a:cs typeface="EAVPVC+3"/>
              </a:rPr>
              <a:t> </a:t>
            </a:r>
            <a:r>
              <a:rPr sz="1450" dirty="0">
                <a:solidFill>
                  <a:srgbClr val="000000"/>
                </a:solidFill>
                <a:latin typeface="EAVPVC+3"/>
                <a:cs typeface="EAVPVC+3"/>
              </a:rPr>
              <a:t>συνοδ</a:t>
            </a:r>
            <a:r>
              <a:rPr sz="1450" spc="-217" dirty="0">
                <a:solidFill>
                  <a:srgbClr val="000000"/>
                </a:solidFill>
                <a:latin typeface="EAVPVC+3"/>
                <a:cs typeface="EAVPVC+3"/>
              </a:rPr>
              <a:t> </a:t>
            </a:r>
            <a:r>
              <a:rPr sz="1450" spc="-25" dirty="0">
                <a:solidFill>
                  <a:srgbClr val="000000"/>
                </a:solidFill>
                <a:latin typeface="EAVPVC+3"/>
                <a:cs typeface="EAVPVC+3"/>
              </a:rPr>
              <a:t>εύουν</a:t>
            </a:r>
            <a:r>
              <a:rPr sz="1450" spc="-30" dirty="0">
                <a:solidFill>
                  <a:srgbClr val="000000"/>
                </a:solidFill>
                <a:latin typeface="EAVPVC+3"/>
                <a:cs typeface="EAVPVC+3"/>
              </a:rPr>
              <a:t> </a:t>
            </a:r>
            <a:r>
              <a:rPr sz="1450" dirty="0">
                <a:solidFill>
                  <a:srgbClr val="000000"/>
                </a:solidFill>
                <a:latin typeface="EAVPVC+3"/>
                <a:cs typeface="EAVPVC+3"/>
              </a:rPr>
              <a:t>τις</a:t>
            </a:r>
            <a:r>
              <a:rPr sz="1450" spc="-112" dirty="0">
                <a:solidFill>
                  <a:srgbClr val="000000"/>
                </a:solidFill>
                <a:latin typeface="EAVPVC+3"/>
                <a:cs typeface="EAVPVC+3"/>
              </a:rPr>
              <a:t> </a:t>
            </a:r>
            <a:r>
              <a:rPr sz="1450" dirty="0">
                <a:solidFill>
                  <a:srgbClr val="000000"/>
                </a:solidFill>
                <a:latin typeface="EAVPVC+3"/>
                <a:cs typeface="EAVPVC+3"/>
              </a:rPr>
              <a:t>μηνιαίες</a:t>
            </a:r>
            <a:r>
              <a:rPr sz="1450" spc="-27" dirty="0">
                <a:solidFill>
                  <a:srgbClr val="000000"/>
                </a:solidFill>
                <a:latin typeface="EAVPVC+3"/>
                <a:cs typeface="EAVPVC+3"/>
              </a:rPr>
              <a:t> </a:t>
            </a:r>
            <a:r>
              <a:rPr sz="1450" dirty="0">
                <a:solidFill>
                  <a:srgbClr val="000000"/>
                </a:solidFill>
                <a:latin typeface="EAVPVC+3"/>
                <a:cs typeface="EAVPVC+3"/>
              </a:rPr>
              <a:t>άδειες,</a:t>
            </a:r>
          </a:p>
          <a:p>
            <a:pPr marL="7" marR="0">
              <a:lnSpc>
                <a:spcPts val="1580"/>
              </a:lnSpc>
              <a:spcBef>
                <a:spcPts val="18"/>
              </a:spcBef>
              <a:spcAft>
                <a:spcPts val="0"/>
              </a:spcAft>
            </a:pPr>
            <a:r>
              <a:rPr sz="1450" dirty="0">
                <a:solidFill>
                  <a:srgbClr val="000000"/>
                </a:solidFill>
                <a:latin typeface="EAVPVC+3"/>
                <a:cs typeface="EAVPVC+3"/>
              </a:rPr>
              <a:t>ενώ</a:t>
            </a:r>
            <a:r>
              <a:rPr sz="1450" spc="249" dirty="0">
                <a:solidFill>
                  <a:srgbClr val="000000"/>
                </a:solidFill>
                <a:latin typeface="EAVPVC+3"/>
                <a:cs typeface="EAVPVC+3"/>
              </a:rPr>
              <a:t> </a:t>
            </a:r>
            <a:r>
              <a:rPr sz="1450" spc="28" dirty="0">
                <a:solidFill>
                  <a:srgbClr val="000000"/>
                </a:solidFill>
                <a:latin typeface="EAVPVC+3"/>
                <a:cs typeface="EAVPVC+3"/>
              </a:rPr>
              <a:t>οι</a:t>
            </a:r>
            <a:r>
              <a:rPr sz="1450" spc="195" dirty="0">
                <a:solidFill>
                  <a:srgbClr val="000000"/>
                </a:solidFill>
                <a:latin typeface="EAVPVC+3"/>
                <a:cs typeface="EAVPVC+3"/>
              </a:rPr>
              <a:t> </a:t>
            </a:r>
            <a:r>
              <a:rPr sz="1450" dirty="0">
                <a:solidFill>
                  <a:srgbClr val="000000"/>
                </a:solidFill>
                <a:latin typeface="EAVPVC+3"/>
                <a:cs typeface="EAVPVC+3"/>
              </a:rPr>
              <a:t>ετήσιες</a:t>
            </a:r>
            <a:r>
              <a:rPr sz="1450" spc="195" dirty="0">
                <a:solidFill>
                  <a:srgbClr val="000000"/>
                </a:solidFill>
                <a:latin typeface="EAVPVC+3"/>
                <a:cs typeface="EAVPVC+3"/>
              </a:rPr>
              <a:t> </a:t>
            </a:r>
            <a:r>
              <a:rPr sz="1450" dirty="0">
                <a:solidFill>
                  <a:srgbClr val="000000"/>
                </a:solidFill>
                <a:latin typeface="EAVPVC+3"/>
                <a:cs typeface="EAVPVC+3"/>
              </a:rPr>
              <a:t>συνοδεύονται</a:t>
            </a:r>
            <a:r>
              <a:rPr sz="1450" spc="-80" dirty="0">
                <a:solidFill>
                  <a:srgbClr val="000000"/>
                </a:solidFill>
                <a:latin typeface="EAVPVC+3"/>
                <a:cs typeface="EAVPVC+3"/>
              </a:rPr>
              <a:t> </a:t>
            </a:r>
            <a:r>
              <a:rPr sz="1450" dirty="0">
                <a:solidFill>
                  <a:srgbClr val="000000"/>
                </a:solidFill>
                <a:latin typeface="EAVPVC+3"/>
                <a:cs typeface="EAVPVC+3"/>
              </a:rPr>
              <a:t>από</a:t>
            </a:r>
            <a:r>
              <a:rPr sz="1450" spc="263" dirty="0">
                <a:solidFill>
                  <a:srgbClr val="000000"/>
                </a:solidFill>
                <a:latin typeface="EAVPVC+3"/>
                <a:cs typeface="EAVPVC+3"/>
              </a:rPr>
              <a:t> </a:t>
            </a:r>
            <a:r>
              <a:rPr sz="1450" dirty="0">
                <a:solidFill>
                  <a:srgbClr val="000000"/>
                </a:solidFill>
                <a:latin typeface="EAVPVC+3"/>
                <a:cs typeface="EAVPVC+3"/>
              </a:rPr>
              <a:t>ημερολόγια</a:t>
            </a:r>
            <a:r>
              <a:rPr sz="1450" spc="150" dirty="0">
                <a:solidFill>
                  <a:srgbClr val="000000"/>
                </a:solidFill>
                <a:latin typeface="EAVPVC+3"/>
                <a:cs typeface="EAVPVC+3"/>
              </a:rPr>
              <a:t> </a:t>
            </a:r>
            <a:r>
              <a:rPr sz="1450" spc="-25" dirty="0">
                <a:solidFill>
                  <a:srgbClr val="000000"/>
                </a:solidFill>
                <a:latin typeface="EAVPVC+3"/>
                <a:cs typeface="EAVPVC+3"/>
              </a:rPr>
              <a:t>με</a:t>
            </a:r>
            <a:r>
              <a:rPr sz="1450" spc="252" dirty="0">
                <a:solidFill>
                  <a:srgbClr val="000000"/>
                </a:solidFill>
                <a:latin typeface="EAVPVC+3"/>
                <a:cs typeface="EAVPVC+3"/>
              </a:rPr>
              <a:t> </a:t>
            </a:r>
            <a:r>
              <a:rPr sz="1450" spc="-122" dirty="0">
                <a:solidFill>
                  <a:srgbClr val="000000"/>
                </a:solidFill>
                <a:latin typeface="DFEEEK+2"/>
                <a:cs typeface="DFEEEK+2"/>
              </a:rPr>
              <a:t>52</a:t>
            </a:r>
            <a:r>
              <a:rPr sz="1450" spc="457" dirty="0">
                <a:solidFill>
                  <a:srgbClr val="000000"/>
                </a:solidFill>
                <a:latin typeface="DFEEEK+2"/>
                <a:cs typeface="DFEEEK+2"/>
              </a:rPr>
              <a:t> </a:t>
            </a:r>
            <a:r>
              <a:rPr sz="1450" spc="-15" dirty="0">
                <a:solidFill>
                  <a:srgbClr val="000000"/>
                </a:solidFill>
                <a:latin typeface="EAVPVC+3"/>
                <a:cs typeface="EAVPVC+3"/>
              </a:rPr>
              <a:t>σελίδ</a:t>
            </a:r>
            <a:r>
              <a:rPr sz="1450" spc="-224" dirty="0">
                <a:solidFill>
                  <a:srgbClr val="000000"/>
                </a:solidFill>
                <a:latin typeface="EAVPVC+3"/>
                <a:cs typeface="EAVPVC+3"/>
              </a:rPr>
              <a:t> </a:t>
            </a:r>
            <a:r>
              <a:rPr sz="1450" dirty="0">
                <a:solidFill>
                  <a:srgbClr val="000000"/>
                </a:solidFill>
                <a:latin typeface="EAVPVC+3"/>
                <a:cs typeface="EAVPVC+3"/>
              </a:rPr>
              <a:t>ες,</a:t>
            </a:r>
            <a:r>
              <a:rPr sz="1450" spc="15" dirty="0">
                <a:solidFill>
                  <a:srgbClr val="000000"/>
                </a:solidFill>
                <a:latin typeface="EAVPVC+3"/>
                <a:cs typeface="EAVPVC+3"/>
              </a:rPr>
              <a:t> </a:t>
            </a:r>
            <a:r>
              <a:rPr sz="1450" spc="21" dirty="0">
                <a:solidFill>
                  <a:srgbClr val="000000"/>
                </a:solidFill>
                <a:latin typeface="EAVPVC+3"/>
                <a:cs typeface="EAVPVC+3"/>
              </a:rPr>
              <a:t>όπου</a:t>
            </a:r>
          </a:p>
          <a:p>
            <a:pPr marL="11" marR="0">
              <a:lnSpc>
                <a:spcPts val="1580"/>
              </a:lnSpc>
              <a:spcBef>
                <a:spcPts val="68"/>
              </a:spcBef>
              <a:spcAft>
                <a:spcPts val="0"/>
              </a:spcAft>
            </a:pPr>
            <a:r>
              <a:rPr sz="1450" dirty="0">
                <a:solidFill>
                  <a:srgbClr val="000000"/>
                </a:solidFill>
                <a:latin typeface="EAVPVC+3"/>
                <a:cs typeface="EAVPVC+3"/>
              </a:rPr>
              <a:t>κάθε</a:t>
            </a:r>
            <a:r>
              <a:rPr sz="1450" spc="157" dirty="0">
                <a:solidFill>
                  <a:srgbClr val="000000"/>
                </a:solidFill>
                <a:latin typeface="EAVPVC+3"/>
                <a:cs typeface="EAVPVC+3"/>
              </a:rPr>
              <a:t> </a:t>
            </a:r>
            <a:r>
              <a:rPr sz="1450" dirty="0">
                <a:solidFill>
                  <a:srgbClr val="000000"/>
                </a:solidFill>
                <a:latin typeface="EAVPVC+3"/>
                <a:cs typeface="EAVPVC+3"/>
              </a:rPr>
              <a:t>σελίδα αντιστοιχεί</a:t>
            </a:r>
            <a:r>
              <a:rPr sz="1450" spc="75" dirty="0">
                <a:solidFill>
                  <a:srgbClr val="000000"/>
                </a:solidFill>
                <a:latin typeface="EAVPVC+3"/>
                <a:cs typeface="EAVPVC+3"/>
              </a:rPr>
              <a:t> </a:t>
            </a:r>
            <a:r>
              <a:rPr sz="1450" spc="-28" dirty="0">
                <a:solidFill>
                  <a:srgbClr val="000000"/>
                </a:solidFill>
                <a:latin typeface="EAVPVC+3"/>
                <a:cs typeface="EAVPVC+3"/>
              </a:rPr>
              <a:t>σε</a:t>
            </a:r>
            <a:r>
              <a:rPr sz="1450" spc="183" dirty="0">
                <a:solidFill>
                  <a:srgbClr val="000000"/>
                </a:solidFill>
                <a:latin typeface="EAVPVC+3"/>
                <a:cs typeface="EAVPVC+3"/>
              </a:rPr>
              <a:t> </a:t>
            </a:r>
            <a:r>
              <a:rPr sz="1450" spc="-18" dirty="0">
                <a:solidFill>
                  <a:srgbClr val="000000"/>
                </a:solidFill>
                <a:latin typeface="EAVPVC+3"/>
                <a:cs typeface="EAVPVC+3"/>
              </a:rPr>
              <a:t>μία</a:t>
            </a:r>
            <a:r>
              <a:rPr sz="1450" spc="170" dirty="0">
                <a:solidFill>
                  <a:srgbClr val="000000"/>
                </a:solidFill>
                <a:latin typeface="EAVPVC+3"/>
                <a:cs typeface="EAVPVC+3"/>
              </a:rPr>
              <a:t> </a:t>
            </a:r>
            <a:r>
              <a:rPr sz="1450" dirty="0">
                <a:solidFill>
                  <a:srgbClr val="000000"/>
                </a:solidFill>
                <a:latin typeface="EAVPVC+3"/>
                <a:cs typeface="EAVPVC+3"/>
              </a:rPr>
              <a:t>από</a:t>
            </a:r>
            <a:r>
              <a:rPr sz="1450" spc="112" dirty="0">
                <a:solidFill>
                  <a:srgbClr val="000000"/>
                </a:solidFill>
                <a:latin typeface="EAVPVC+3"/>
                <a:cs typeface="EAVPVC+3"/>
              </a:rPr>
              <a:t> </a:t>
            </a:r>
            <a:r>
              <a:rPr sz="1450" dirty="0">
                <a:solidFill>
                  <a:srgbClr val="000000"/>
                </a:solidFill>
                <a:latin typeface="EAVPVC+3"/>
                <a:cs typeface="EAVPVC+3"/>
              </a:rPr>
              <a:t>τις</a:t>
            </a:r>
            <a:r>
              <a:rPr sz="1450" spc="112" dirty="0">
                <a:solidFill>
                  <a:srgbClr val="000000"/>
                </a:solidFill>
                <a:latin typeface="EAVPVC+3"/>
                <a:cs typeface="EAVPVC+3"/>
              </a:rPr>
              <a:t> </a:t>
            </a:r>
            <a:r>
              <a:rPr sz="1450" spc="-122" dirty="0">
                <a:solidFill>
                  <a:srgbClr val="000000"/>
                </a:solidFill>
                <a:latin typeface="DFEEEK+2"/>
                <a:cs typeface="DFEEEK+2"/>
              </a:rPr>
              <a:t>52</a:t>
            </a:r>
            <a:r>
              <a:rPr sz="1450" spc="384" dirty="0">
                <a:solidFill>
                  <a:srgbClr val="000000"/>
                </a:solidFill>
                <a:latin typeface="DFEEEK+2"/>
                <a:cs typeface="DFEEEK+2"/>
              </a:rPr>
              <a:t> </a:t>
            </a:r>
            <a:r>
              <a:rPr sz="1450" dirty="0">
                <a:solidFill>
                  <a:srgbClr val="000000"/>
                </a:solidFill>
                <a:latin typeface="EAVPVC+3"/>
                <a:cs typeface="EAVPVC+3"/>
              </a:rPr>
              <a:t>εβδομάδες</a:t>
            </a:r>
            <a:r>
              <a:rPr sz="1450" spc="-41" dirty="0">
                <a:solidFill>
                  <a:srgbClr val="000000"/>
                </a:solidFill>
                <a:latin typeface="EAVPVC+3"/>
                <a:cs typeface="EAVPVC+3"/>
              </a:rPr>
              <a:t> </a:t>
            </a:r>
            <a:r>
              <a:rPr sz="1450" spc="-49" dirty="0">
                <a:solidFill>
                  <a:srgbClr val="000000"/>
                </a:solidFill>
                <a:latin typeface="EAVPVC+3"/>
                <a:cs typeface="EAVPVC+3"/>
              </a:rPr>
              <a:t>του</a:t>
            </a:r>
            <a:r>
              <a:rPr sz="1450" spc="238" dirty="0">
                <a:solidFill>
                  <a:srgbClr val="000000"/>
                </a:solidFill>
                <a:latin typeface="EAVPVC+3"/>
                <a:cs typeface="EAVPVC+3"/>
              </a:rPr>
              <a:t> </a:t>
            </a:r>
            <a:r>
              <a:rPr sz="1450" spc="18" dirty="0">
                <a:solidFill>
                  <a:srgbClr val="000000"/>
                </a:solidFill>
                <a:latin typeface="EAVPVC+3"/>
                <a:cs typeface="EAVPVC+3"/>
              </a:rPr>
              <a:t>έτους</a:t>
            </a:r>
            <a:r>
              <a:rPr sz="1450" dirty="0">
                <a:solidFill>
                  <a:srgbClr val="000000"/>
                </a:solidFill>
                <a:latin typeface="DFEEEK+2"/>
                <a:cs typeface="DFEEEK+2"/>
              </a:rPr>
              <a:t>.</a:t>
            </a:r>
            <a:r>
              <a:rPr sz="1450" spc="-50" dirty="0">
                <a:solidFill>
                  <a:srgbClr val="000000"/>
                </a:solidFill>
                <a:latin typeface="DFEEEK+2"/>
                <a:cs typeface="DFEEEK+2"/>
              </a:rPr>
              <a:t> </a:t>
            </a:r>
            <a:r>
              <a:rPr sz="1450" spc="-134" dirty="0">
                <a:solidFill>
                  <a:srgbClr val="000000"/>
                </a:solidFill>
                <a:latin typeface="EAVPVC+3"/>
                <a:cs typeface="EAVPVC+3"/>
              </a:rPr>
              <a:t>Το</a:t>
            </a:r>
          </a:p>
        </p:txBody>
      </p:sp>
      <p:sp>
        <p:nvSpPr>
          <p:cNvPr id="4" name="object 4"/>
          <p:cNvSpPr txBox="1"/>
          <p:nvPr/>
        </p:nvSpPr>
        <p:spPr>
          <a:xfrm>
            <a:off x="5739804" y="68406"/>
            <a:ext cx="3343948" cy="978913"/>
          </a:xfrm>
          <a:prstGeom prst="rect">
            <a:avLst/>
          </a:prstGeom>
        </p:spPr>
        <p:txBody>
          <a:bodyPr vert="horz" wrap="square" lIns="0" tIns="0" rIns="0" bIns="0" rtlCol="0">
            <a:spAutoFit/>
          </a:bodyPr>
          <a:lstStyle/>
          <a:p>
            <a:pPr marL="819785" marR="0">
              <a:lnSpc>
                <a:spcPts val="3576"/>
              </a:lnSpc>
              <a:spcBef>
                <a:spcPts val="0"/>
              </a:spcBef>
              <a:spcAft>
                <a:spcPts val="0"/>
              </a:spcAft>
            </a:pPr>
            <a:r>
              <a:rPr sz="3250" dirty="0">
                <a:solidFill>
                  <a:srgbClr val="000000"/>
                </a:solidFill>
                <a:latin typeface="RAPVSA+1"/>
                <a:cs typeface="RAPVSA+1"/>
              </a:rPr>
              <a:t>ΒΙΒΛΙΟ</a:t>
            </a:r>
          </a:p>
          <a:p>
            <a:pPr marL="0" marR="0">
              <a:lnSpc>
                <a:spcPts val="3576"/>
              </a:lnSpc>
              <a:spcBef>
                <a:spcPts val="204"/>
              </a:spcBef>
              <a:spcAft>
                <a:spcPts val="0"/>
              </a:spcAft>
            </a:pPr>
            <a:r>
              <a:rPr sz="3250" spc="-93" dirty="0">
                <a:solidFill>
                  <a:srgbClr val="000000"/>
                </a:solidFill>
                <a:latin typeface="RAPVSA+1"/>
                <a:cs typeface="RAPVSA+1"/>
              </a:rPr>
              <a:t>ΔΡΟΜΟΛΟΓΙΩΝ</a:t>
            </a:r>
          </a:p>
        </p:txBody>
      </p:sp>
      <p:sp>
        <p:nvSpPr>
          <p:cNvPr id="5" name="object 5"/>
          <p:cNvSpPr txBox="1"/>
          <p:nvPr/>
        </p:nvSpPr>
        <p:spPr>
          <a:xfrm>
            <a:off x="91458" y="1124565"/>
            <a:ext cx="5248388" cy="2150016"/>
          </a:xfrm>
          <a:prstGeom prst="rect">
            <a:avLst/>
          </a:prstGeom>
        </p:spPr>
        <p:txBody>
          <a:bodyPr vert="horz" wrap="square" lIns="0" tIns="0" rIns="0" bIns="0" rtlCol="0">
            <a:spAutoFit/>
          </a:bodyPr>
          <a:lstStyle/>
          <a:p>
            <a:pPr marL="0" marR="0">
              <a:lnSpc>
                <a:spcPts val="1580"/>
              </a:lnSpc>
              <a:spcBef>
                <a:spcPts val="0"/>
              </a:spcBef>
              <a:spcAft>
                <a:spcPts val="0"/>
              </a:spcAft>
            </a:pPr>
            <a:r>
              <a:rPr sz="1450" dirty="0">
                <a:solidFill>
                  <a:srgbClr val="000000"/>
                </a:solidFill>
                <a:latin typeface="EAVPVC+3"/>
                <a:cs typeface="EAVPVC+3"/>
              </a:rPr>
              <a:t>ημερολόγιο</a:t>
            </a:r>
            <a:r>
              <a:rPr sz="1450" spc="259" dirty="0">
                <a:solidFill>
                  <a:srgbClr val="000000"/>
                </a:solidFill>
                <a:latin typeface="EAVPVC+3"/>
                <a:cs typeface="EAVPVC+3"/>
              </a:rPr>
              <a:t> </a:t>
            </a:r>
            <a:r>
              <a:rPr sz="1450" dirty="0">
                <a:solidFill>
                  <a:srgbClr val="000000"/>
                </a:solidFill>
                <a:latin typeface="EAVPVC+3"/>
                <a:cs typeface="EAVPVC+3"/>
              </a:rPr>
              <a:t>συμπληρώνεται </a:t>
            </a:r>
            <a:r>
              <a:rPr sz="1450" spc="10" dirty="0">
                <a:solidFill>
                  <a:srgbClr val="000000"/>
                </a:solidFill>
                <a:latin typeface="EAVPVC+3"/>
                <a:cs typeface="EAVPVC+3"/>
              </a:rPr>
              <a:t>πριν</a:t>
            </a:r>
            <a:r>
              <a:rPr sz="1450" spc="325" dirty="0">
                <a:solidFill>
                  <a:srgbClr val="000000"/>
                </a:solidFill>
                <a:latin typeface="EAVPVC+3"/>
                <a:cs typeface="EAVPVC+3"/>
              </a:rPr>
              <a:t> </a:t>
            </a:r>
            <a:r>
              <a:rPr sz="1450" dirty="0">
                <a:solidFill>
                  <a:srgbClr val="000000"/>
                </a:solidFill>
                <a:latin typeface="EAVPVC+3"/>
                <a:cs typeface="EAVPVC+3"/>
              </a:rPr>
              <a:t>την</a:t>
            </a:r>
            <a:r>
              <a:rPr sz="1450" spc="255" dirty="0">
                <a:solidFill>
                  <a:srgbClr val="000000"/>
                </a:solidFill>
                <a:latin typeface="EAVPVC+3"/>
                <a:cs typeface="EAVPVC+3"/>
              </a:rPr>
              <a:t> </a:t>
            </a:r>
            <a:r>
              <a:rPr sz="1450" dirty="0">
                <a:solidFill>
                  <a:srgbClr val="000000"/>
                </a:solidFill>
                <a:latin typeface="EAVPVC+3"/>
                <a:cs typeface="EAVPVC+3"/>
              </a:rPr>
              <a:t>έναρξη</a:t>
            </a:r>
            <a:r>
              <a:rPr sz="1450" spc="304" dirty="0">
                <a:solidFill>
                  <a:srgbClr val="000000"/>
                </a:solidFill>
                <a:latin typeface="EAVPVC+3"/>
                <a:cs typeface="EAVPVC+3"/>
              </a:rPr>
              <a:t> </a:t>
            </a:r>
            <a:r>
              <a:rPr sz="1450" spc="-49" dirty="0">
                <a:solidFill>
                  <a:srgbClr val="000000"/>
                </a:solidFill>
                <a:latin typeface="EAVPVC+3"/>
                <a:cs typeface="EAVPVC+3"/>
              </a:rPr>
              <a:t>του</a:t>
            </a:r>
            <a:r>
              <a:rPr sz="1450" spc="386" dirty="0">
                <a:solidFill>
                  <a:srgbClr val="000000"/>
                </a:solidFill>
                <a:latin typeface="EAVPVC+3"/>
                <a:cs typeface="EAVPVC+3"/>
              </a:rPr>
              <a:t> </a:t>
            </a:r>
            <a:r>
              <a:rPr sz="1450" dirty="0">
                <a:solidFill>
                  <a:srgbClr val="000000"/>
                </a:solidFill>
                <a:latin typeface="EAVPVC+3"/>
                <a:cs typeface="EAVPVC+3"/>
              </a:rPr>
              <a:t>ταξιδίου</a:t>
            </a:r>
            <a:r>
              <a:rPr sz="1450" spc="190" dirty="0">
                <a:solidFill>
                  <a:srgbClr val="000000"/>
                </a:solidFill>
                <a:latin typeface="EAVPVC+3"/>
                <a:cs typeface="EAVPVC+3"/>
              </a:rPr>
              <a:t> </a:t>
            </a:r>
            <a:r>
              <a:rPr sz="1450" dirty="0">
                <a:solidFill>
                  <a:srgbClr val="000000"/>
                </a:solidFill>
                <a:latin typeface="EAVPVC+3"/>
                <a:cs typeface="EAVPVC+3"/>
              </a:rPr>
              <a:t>και</a:t>
            </a:r>
            <a:r>
              <a:rPr sz="1450" spc="296" dirty="0">
                <a:solidFill>
                  <a:srgbClr val="000000"/>
                </a:solidFill>
                <a:latin typeface="EAVPVC+3"/>
                <a:cs typeface="EAVPVC+3"/>
              </a:rPr>
              <a:t> </a:t>
            </a:r>
            <a:r>
              <a:rPr sz="1450" spc="-25" dirty="0">
                <a:solidFill>
                  <a:srgbClr val="000000"/>
                </a:solidFill>
                <a:latin typeface="EAVPVC+3"/>
                <a:cs typeface="EAVPVC+3"/>
              </a:rPr>
              <a:t>για</a:t>
            </a:r>
          </a:p>
          <a:p>
            <a:pPr marL="3" marR="0">
              <a:lnSpc>
                <a:spcPts val="1577"/>
              </a:lnSpc>
              <a:spcBef>
                <a:spcPts val="0"/>
              </a:spcBef>
              <a:spcAft>
                <a:spcPts val="0"/>
              </a:spcAft>
            </a:pPr>
            <a:r>
              <a:rPr sz="1450" dirty="0">
                <a:solidFill>
                  <a:srgbClr val="000000"/>
                </a:solidFill>
                <a:latin typeface="EAVPVC+3"/>
                <a:cs typeface="EAVPVC+3"/>
              </a:rPr>
              <a:t>κάθε</a:t>
            </a:r>
            <a:r>
              <a:rPr sz="1450" spc="235" dirty="0">
                <a:solidFill>
                  <a:srgbClr val="000000"/>
                </a:solidFill>
                <a:latin typeface="EAVPVC+3"/>
                <a:cs typeface="EAVPVC+3"/>
              </a:rPr>
              <a:t> </a:t>
            </a:r>
            <a:r>
              <a:rPr sz="1450" dirty="0">
                <a:solidFill>
                  <a:srgbClr val="000000"/>
                </a:solidFill>
                <a:latin typeface="EAVPVC+3"/>
                <a:cs typeface="EAVPVC+3"/>
              </a:rPr>
              <a:t>εκτελεσθέν</a:t>
            </a:r>
            <a:r>
              <a:rPr sz="1450" spc="105" dirty="0">
                <a:solidFill>
                  <a:srgbClr val="000000"/>
                </a:solidFill>
                <a:latin typeface="EAVPVC+3"/>
                <a:cs typeface="EAVPVC+3"/>
              </a:rPr>
              <a:t> </a:t>
            </a:r>
            <a:r>
              <a:rPr sz="1450" spc="-10" dirty="0">
                <a:solidFill>
                  <a:srgbClr val="000000"/>
                </a:solidFill>
                <a:latin typeface="EAVPVC+3"/>
                <a:cs typeface="EAVPVC+3"/>
              </a:rPr>
              <a:t>ταξίδ</a:t>
            </a:r>
            <a:r>
              <a:rPr sz="1450" spc="-223" dirty="0">
                <a:solidFill>
                  <a:srgbClr val="000000"/>
                </a:solidFill>
                <a:latin typeface="EAVPVC+3"/>
                <a:cs typeface="EAVPVC+3"/>
              </a:rPr>
              <a:t> </a:t>
            </a:r>
            <a:r>
              <a:rPr sz="1450" dirty="0">
                <a:solidFill>
                  <a:srgbClr val="000000"/>
                </a:solidFill>
                <a:latin typeface="EAVPVC+3"/>
                <a:cs typeface="EAVPVC+3"/>
              </a:rPr>
              <a:t>ι</a:t>
            </a:r>
            <a:r>
              <a:rPr sz="1450" spc="72" dirty="0">
                <a:solidFill>
                  <a:srgbClr val="000000"/>
                </a:solidFill>
                <a:latin typeface="EAVPVC+3"/>
                <a:cs typeface="EAVPVC+3"/>
              </a:rPr>
              <a:t> </a:t>
            </a:r>
            <a:r>
              <a:rPr sz="1450" spc="-25" dirty="0">
                <a:solidFill>
                  <a:srgbClr val="000000"/>
                </a:solidFill>
                <a:latin typeface="EAVPVC+3"/>
                <a:cs typeface="EAVPVC+3"/>
              </a:rPr>
              <a:t>με</a:t>
            </a:r>
            <a:r>
              <a:rPr sz="1450" spc="253" dirty="0">
                <a:solidFill>
                  <a:srgbClr val="000000"/>
                </a:solidFill>
                <a:latin typeface="EAVPVC+3"/>
                <a:cs typeface="EAVPVC+3"/>
              </a:rPr>
              <a:t> </a:t>
            </a:r>
            <a:r>
              <a:rPr sz="1450" spc="10" dirty="0">
                <a:solidFill>
                  <a:srgbClr val="000000"/>
                </a:solidFill>
                <a:latin typeface="EAVPVC+3"/>
                <a:cs typeface="EAVPVC+3"/>
              </a:rPr>
              <a:t>φορτίο,</a:t>
            </a:r>
            <a:r>
              <a:rPr sz="1450" spc="17" dirty="0">
                <a:solidFill>
                  <a:srgbClr val="000000"/>
                </a:solidFill>
                <a:latin typeface="EAVPVC+3"/>
                <a:cs typeface="EAVPVC+3"/>
              </a:rPr>
              <a:t> </a:t>
            </a:r>
            <a:r>
              <a:rPr sz="1450" spc="-87" dirty="0">
                <a:solidFill>
                  <a:srgbClr val="000000"/>
                </a:solidFill>
                <a:latin typeface="EAVPVC+3"/>
                <a:cs typeface="EAVPVC+3"/>
              </a:rPr>
              <a:t>μεταξύ</a:t>
            </a:r>
            <a:r>
              <a:rPr sz="1450" spc="576" dirty="0">
                <a:solidFill>
                  <a:srgbClr val="000000"/>
                </a:solidFill>
                <a:latin typeface="EAVPVC+3"/>
                <a:cs typeface="EAVPVC+3"/>
              </a:rPr>
              <a:t> </a:t>
            </a:r>
            <a:r>
              <a:rPr sz="1450" dirty="0">
                <a:solidFill>
                  <a:srgbClr val="000000"/>
                </a:solidFill>
                <a:latin typeface="EAVPVC+3"/>
                <a:cs typeface="EAVPVC+3"/>
              </a:rPr>
              <a:t>κάθε</a:t>
            </a:r>
            <a:r>
              <a:rPr sz="1450" spc="158" dirty="0">
                <a:solidFill>
                  <a:srgbClr val="000000"/>
                </a:solidFill>
                <a:latin typeface="EAVPVC+3"/>
                <a:cs typeface="EAVPVC+3"/>
              </a:rPr>
              <a:t> </a:t>
            </a:r>
            <a:r>
              <a:rPr sz="1450" spc="-10" dirty="0">
                <a:solidFill>
                  <a:srgbClr val="000000"/>
                </a:solidFill>
                <a:latin typeface="EAVPVC+3"/>
                <a:cs typeface="EAVPVC+3"/>
              </a:rPr>
              <a:t>σημείου</a:t>
            </a:r>
            <a:r>
              <a:rPr sz="1450" spc="125" dirty="0">
                <a:solidFill>
                  <a:srgbClr val="000000"/>
                </a:solidFill>
                <a:latin typeface="EAVPVC+3"/>
                <a:cs typeface="EAVPVC+3"/>
              </a:rPr>
              <a:t> </a:t>
            </a:r>
            <a:r>
              <a:rPr sz="1450" dirty="0">
                <a:solidFill>
                  <a:srgbClr val="000000"/>
                </a:solidFill>
                <a:latin typeface="EAVPVC+3"/>
                <a:cs typeface="EAVPVC+3"/>
              </a:rPr>
              <a:t>φόρτωσης</a:t>
            </a:r>
          </a:p>
          <a:p>
            <a:pPr marL="7" marR="0">
              <a:lnSpc>
                <a:spcPts val="1578"/>
              </a:lnSpc>
              <a:spcBef>
                <a:spcPts val="149"/>
              </a:spcBef>
              <a:spcAft>
                <a:spcPts val="0"/>
              </a:spcAft>
            </a:pPr>
            <a:r>
              <a:rPr sz="1450" dirty="0">
                <a:solidFill>
                  <a:srgbClr val="000000"/>
                </a:solidFill>
                <a:latin typeface="EAVPVC+3"/>
                <a:cs typeface="EAVPVC+3"/>
              </a:rPr>
              <a:t>και εκφόρτωσης,</a:t>
            </a:r>
            <a:r>
              <a:rPr sz="1450" spc="-46" dirty="0">
                <a:solidFill>
                  <a:srgbClr val="000000"/>
                </a:solidFill>
                <a:latin typeface="EAVPVC+3"/>
                <a:cs typeface="EAVPVC+3"/>
              </a:rPr>
              <a:t> </a:t>
            </a:r>
            <a:r>
              <a:rPr sz="1450" dirty="0">
                <a:solidFill>
                  <a:srgbClr val="000000"/>
                </a:solidFill>
                <a:latin typeface="EAVPVC+3"/>
                <a:cs typeface="EAVPVC+3"/>
              </a:rPr>
              <a:t>και</a:t>
            </a:r>
            <a:r>
              <a:rPr sz="1450" spc="-149" dirty="0">
                <a:solidFill>
                  <a:srgbClr val="000000"/>
                </a:solidFill>
                <a:latin typeface="EAVPVC+3"/>
                <a:cs typeface="EAVPVC+3"/>
              </a:rPr>
              <a:t> </a:t>
            </a:r>
            <a:r>
              <a:rPr sz="1450" spc="-17" dirty="0">
                <a:solidFill>
                  <a:srgbClr val="000000"/>
                </a:solidFill>
                <a:latin typeface="EAVPVC+3"/>
                <a:cs typeface="EAVPVC+3"/>
              </a:rPr>
              <a:t>για</a:t>
            </a:r>
            <a:r>
              <a:rPr sz="1450" spc="-58" dirty="0">
                <a:solidFill>
                  <a:srgbClr val="000000"/>
                </a:solidFill>
                <a:latin typeface="EAVPVC+3"/>
                <a:cs typeface="EAVPVC+3"/>
              </a:rPr>
              <a:t> </a:t>
            </a:r>
            <a:r>
              <a:rPr sz="1450" dirty="0">
                <a:solidFill>
                  <a:srgbClr val="000000"/>
                </a:solidFill>
                <a:latin typeface="EAVPVC+3"/>
                <a:cs typeface="EAVPVC+3"/>
              </a:rPr>
              <a:t>κάθε</a:t>
            </a:r>
            <a:r>
              <a:rPr sz="1450" spc="-66" dirty="0">
                <a:solidFill>
                  <a:srgbClr val="000000"/>
                </a:solidFill>
                <a:latin typeface="EAVPVC+3"/>
                <a:cs typeface="EAVPVC+3"/>
              </a:rPr>
              <a:t> </a:t>
            </a:r>
            <a:r>
              <a:rPr sz="1450" spc="-10" dirty="0">
                <a:solidFill>
                  <a:srgbClr val="000000"/>
                </a:solidFill>
                <a:latin typeface="EAVPVC+3"/>
                <a:cs typeface="EAVPVC+3"/>
              </a:rPr>
              <a:t>ταξίδ</a:t>
            </a:r>
            <a:r>
              <a:rPr sz="1450" spc="-221" dirty="0">
                <a:solidFill>
                  <a:srgbClr val="000000"/>
                </a:solidFill>
                <a:latin typeface="EAVPVC+3"/>
                <a:cs typeface="EAVPVC+3"/>
              </a:rPr>
              <a:t> </a:t>
            </a:r>
            <a:r>
              <a:rPr sz="1450" dirty="0">
                <a:solidFill>
                  <a:srgbClr val="000000"/>
                </a:solidFill>
                <a:latin typeface="EAVPVC+3"/>
                <a:cs typeface="EAVPVC+3"/>
              </a:rPr>
              <a:t>ι</a:t>
            </a:r>
            <a:r>
              <a:rPr sz="1450" spc="-77" dirty="0">
                <a:solidFill>
                  <a:srgbClr val="000000"/>
                </a:solidFill>
                <a:latin typeface="EAVPVC+3"/>
                <a:cs typeface="EAVPVC+3"/>
              </a:rPr>
              <a:t> </a:t>
            </a:r>
            <a:r>
              <a:rPr sz="1450" dirty="0">
                <a:solidFill>
                  <a:srgbClr val="000000"/>
                </a:solidFill>
                <a:latin typeface="EAVPVC+3"/>
                <a:cs typeface="EAVPVC+3"/>
              </a:rPr>
              <a:t>χωρίς</a:t>
            </a:r>
            <a:r>
              <a:rPr sz="1450" spc="-38" dirty="0">
                <a:solidFill>
                  <a:srgbClr val="000000"/>
                </a:solidFill>
                <a:latin typeface="EAVPVC+3"/>
                <a:cs typeface="EAVPVC+3"/>
              </a:rPr>
              <a:t> </a:t>
            </a:r>
            <a:r>
              <a:rPr sz="1450" dirty="0">
                <a:solidFill>
                  <a:srgbClr val="000000"/>
                </a:solidFill>
                <a:latin typeface="EAVPVC+3"/>
                <a:cs typeface="EAVPVC+3"/>
              </a:rPr>
              <a:t>φορτίο</a:t>
            </a:r>
            <a:r>
              <a:rPr sz="1450" dirty="0">
                <a:solidFill>
                  <a:srgbClr val="000000"/>
                </a:solidFill>
                <a:latin typeface="DFEEEK+2"/>
                <a:cs typeface="DFEEEK+2"/>
              </a:rPr>
              <a:t>.</a:t>
            </a:r>
            <a:r>
              <a:rPr sz="1450" spc="-125" dirty="0">
                <a:solidFill>
                  <a:srgbClr val="000000"/>
                </a:solidFill>
                <a:latin typeface="DFEEEK+2"/>
                <a:cs typeface="DFEEEK+2"/>
              </a:rPr>
              <a:t> </a:t>
            </a:r>
            <a:r>
              <a:rPr sz="1450" spc="-57" dirty="0">
                <a:solidFill>
                  <a:srgbClr val="000000"/>
                </a:solidFill>
                <a:latin typeface="EAVPVC+3"/>
                <a:cs typeface="EAVPVC+3"/>
              </a:rPr>
              <a:t>Τα</a:t>
            </a:r>
            <a:r>
              <a:rPr sz="1450" spc="-14" dirty="0">
                <a:solidFill>
                  <a:srgbClr val="000000"/>
                </a:solidFill>
                <a:latin typeface="EAVPVC+3"/>
                <a:cs typeface="EAVPVC+3"/>
              </a:rPr>
              <a:t> </a:t>
            </a:r>
            <a:r>
              <a:rPr sz="1450" dirty="0">
                <a:solidFill>
                  <a:srgbClr val="000000"/>
                </a:solidFill>
                <a:latin typeface="EAVPVC+3"/>
                <a:cs typeface="EAVPVC+3"/>
              </a:rPr>
              <a:t>συμπληρωμένα</a:t>
            </a:r>
          </a:p>
          <a:p>
            <a:pPr marL="12" marR="0">
              <a:lnSpc>
                <a:spcPts val="1578"/>
              </a:lnSpc>
              <a:spcBef>
                <a:spcPts val="21"/>
              </a:spcBef>
              <a:spcAft>
                <a:spcPts val="0"/>
              </a:spcAft>
            </a:pPr>
            <a:r>
              <a:rPr sz="1450" spc="-25" dirty="0">
                <a:solidFill>
                  <a:srgbClr val="000000"/>
                </a:solidFill>
                <a:latin typeface="EAVPVC+3"/>
                <a:cs typeface="EAVPVC+3"/>
              </a:rPr>
              <a:t>φύλλα</a:t>
            </a:r>
            <a:r>
              <a:rPr sz="1450" spc="27" dirty="0">
                <a:solidFill>
                  <a:srgbClr val="000000"/>
                </a:solidFill>
                <a:latin typeface="EAVPVC+3"/>
                <a:cs typeface="EAVPVC+3"/>
              </a:rPr>
              <a:t> </a:t>
            </a:r>
            <a:r>
              <a:rPr sz="1450" dirty="0">
                <a:solidFill>
                  <a:srgbClr val="000000"/>
                </a:solidFill>
                <a:latin typeface="EAVPVC+3"/>
                <a:cs typeface="EAVPVC+3"/>
              </a:rPr>
              <a:t>εγγραφών</a:t>
            </a:r>
            <a:r>
              <a:rPr sz="1450" spc="-116" dirty="0">
                <a:solidFill>
                  <a:srgbClr val="000000"/>
                </a:solidFill>
                <a:latin typeface="EAVPVC+3"/>
                <a:cs typeface="EAVPVC+3"/>
              </a:rPr>
              <a:t> </a:t>
            </a:r>
            <a:r>
              <a:rPr sz="1450" dirty="0">
                <a:solidFill>
                  <a:srgbClr val="000000"/>
                </a:solidFill>
                <a:latin typeface="EAVPVC+3"/>
                <a:cs typeface="EAVPVC+3"/>
              </a:rPr>
              <a:t>διατηρούνται</a:t>
            </a:r>
            <a:r>
              <a:rPr sz="1450" spc="-150" dirty="0">
                <a:solidFill>
                  <a:srgbClr val="000000"/>
                </a:solidFill>
                <a:latin typeface="EAVPVC+3"/>
                <a:cs typeface="EAVPVC+3"/>
              </a:rPr>
              <a:t> </a:t>
            </a:r>
            <a:r>
              <a:rPr sz="1450" dirty="0">
                <a:solidFill>
                  <a:srgbClr val="000000"/>
                </a:solidFill>
                <a:latin typeface="EAVPVC+3"/>
                <a:cs typeface="EAVPVC+3"/>
              </a:rPr>
              <a:t>στο</a:t>
            </a:r>
            <a:r>
              <a:rPr sz="1450" spc="-108" dirty="0">
                <a:solidFill>
                  <a:srgbClr val="000000"/>
                </a:solidFill>
                <a:latin typeface="EAVPVC+3"/>
                <a:cs typeface="EAVPVC+3"/>
              </a:rPr>
              <a:t> </a:t>
            </a:r>
            <a:r>
              <a:rPr sz="1450" dirty="0">
                <a:solidFill>
                  <a:srgbClr val="000000"/>
                </a:solidFill>
                <a:latin typeface="EAVPVC+3"/>
                <a:cs typeface="EAVPVC+3"/>
              </a:rPr>
              <a:t>ημερολόγιο</a:t>
            </a:r>
            <a:r>
              <a:rPr sz="1450" spc="-114" dirty="0">
                <a:solidFill>
                  <a:srgbClr val="000000"/>
                </a:solidFill>
                <a:latin typeface="EAVPVC+3"/>
                <a:cs typeface="EAVPVC+3"/>
              </a:rPr>
              <a:t> </a:t>
            </a:r>
            <a:r>
              <a:rPr sz="1450" dirty="0">
                <a:solidFill>
                  <a:srgbClr val="000000"/>
                </a:solidFill>
                <a:latin typeface="EAVPVC+3"/>
                <a:cs typeface="EAVPVC+3"/>
              </a:rPr>
              <a:t>έως</a:t>
            </a:r>
            <a:r>
              <a:rPr sz="1450" spc="-123" dirty="0">
                <a:solidFill>
                  <a:srgbClr val="000000"/>
                </a:solidFill>
                <a:latin typeface="EAVPVC+3"/>
                <a:cs typeface="EAVPVC+3"/>
              </a:rPr>
              <a:t> </a:t>
            </a:r>
            <a:r>
              <a:rPr sz="1450" spc="20" dirty="0">
                <a:solidFill>
                  <a:srgbClr val="000000"/>
                </a:solidFill>
                <a:latin typeface="EAVPVC+3"/>
                <a:cs typeface="EAVPVC+3"/>
              </a:rPr>
              <a:t>τη</a:t>
            </a:r>
            <a:r>
              <a:rPr sz="1450" spc="-91" dirty="0">
                <a:solidFill>
                  <a:srgbClr val="000000"/>
                </a:solidFill>
                <a:latin typeface="EAVPVC+3"/>
                <a:cs typeface="EAVPVC+3"/>
              </a:rPr>
              <a:t> </a:t>
            </a:r>
            <a:r>
              <a:rPr sz="1450" spc="-25" dirty="0">
                <a:solidFill>
                  <a:srgbClr val="000000"/>
                </a:solidFill>
                <a:latin typeface="EAVPVC+3"/>
                <a:cs typeface="EAVPVC+3"/>
              </a:rPr>
              <a:t>λήξη</a:t>
            </a:r>
            <a:r>
              <a:rPr sz="1450" spc="-47" dirty="0">
                <a:solidFill>
                  <a:srgbClr val="000000"/>
                </a:solidFill>
                <a:latin typeface="EAVPVC+3"/>
                <a:cs typeface="EAVPVC+3"/>
              </a:rPr>
              <a:t> </a:t>
            </a:r>
            <a:r>
              <a:rPr sz="1450" dirty="0">
                <a:solidFill>
                  <a:srgbClr val="000000"/>
                </a:solidFill>
                <a:latin typeface="EAVPVC+3"/>
                <a:cs typeface="EAVPVC+3"/>
              </a:rPr>
              <a:t>διάρκειας</a:t>
            </a:r>
          </a:p>
          <a:p>
            <a:pPr marL="15" marR="0">
              <a:lnSpc>
                <a:spcPts val="1580"/>
              </a:lnSpc>
              <a:spcBef>
                <a:spcPts val="71"/>
              </a:spcBef>
              <a:spcAft>
                <a:spcPts val="0"/>
              </a:spcAft>
            </a:pPr>
            <a:r>
              <a:rPr sz="1450" spc="-18" dirty="0">
                <a:solidFill>
                  <a:srgbClr val="000000"/>
                </a:solidFill>
                <a:latin typeface="EAVPVC+3"/>
                <a:cs typeface="EAVPVC+3"/>
              </a:rPr>
              <a:t>ισχύος</a:t>
            </a:r>
            <a:r>
              <a:rPr sz="1450" spc="-23" dirty="0">
                <a:solidFill>
                  <a:srgbClr val="000000"/>
                </a:solidFill>
                <a:latin typeface="EAVPVC+3"/>
                <a:cs typeface="EAVPVC+3"/>
              </a:rPr>
              <a:t> </a:t>
            </a:r>
            <a:r>
              <a:rPr sz="1450" spc="25" dirty="0">
                <a:solidFill>
                  <a:srgbClr val="000000"/>
                </a:solidFill>
                <a:latin typeface="EAVPVC+3"/>
                <a:cs typeface="EAVPVC+3"/>
              </a:rPr>
              <a:t>του</a:t>
            </a:r>
            <a:r>
              <a:rPr sz="1450" dirty="0">
                <a:solidFill>
                  <a:srgbClr val="000000"/>
                </a:solidFill>
                <a:latin typeface="DFEEEK+2"/>
                <a:cs typeface="DFEEEK+2"/>
              </a:rPr>
              <a:t>.</a:t>
            </a:r>
          </a:p>
          <a:p>
            <a:pPr marL="181309" marR="0">
              <a:lnSpc>
                <a:spcPts val="1578"/>
              </a:lnSpc>
              <a:spcBef>
                <a:spcPts val="243"/>
              </a:spcBef>
              <a:spcAft>
                <a:spcPts val="0"/>
              </a:spcAft>
            </a:pPr>
            <a:r>
              <a:rPr sz="1450" dirty="0">
                <a:solidFill>
                  <a:srgbClr val="000000"/>
                </a:solidFill>
                <a:latin typeface="EAVPVC+3"/>
                <a:cs typeface="EAVPVC+3"/>
              </a:rPr>
              <a:t>Στον</a:t>
            </a:r>
            <a:r>
              <a:rPr sz="1450" spc="248" dirty="0">
                <a:solidFill>
                  <a:srgbClr val="000000"/>
                </a:solidFill>
                <a:latin typeface="EAVPVC+3"/>
                <a:cs typeface="EAVPVC+3"/>
              </a:rPr>
              <a:t> </a:t>
            </a:r>
            <a:r>
              <a:rPr sz="1450" dirty="0">
                <a:solidFill>
                  <a:srgbClr val="000000"/>
                </a:solidFill>
                <a:latin typeface="EAVPVC+3"/>
                <a:cs typeface="EAVPVC+3"/>
              </a:rPr>
              <a:t>μεταφορέα</a:t>
            </a:r>
            <a:r>
              <a:rPr sz="1450" spc="76" dirty="0">
                <a:solidFill>
                  <a:srgbClr val="000000"/>
                </a:solidFill>
                <a:latin typeface="EAVPVC+3"/>
                <a:cs typeface="EAVPVC+3"/>
              </a:rPr>
              <a:t> </a:t>
            </a:r>
            <a:r>
              <a:rPr sz="1450" spc="20" dirty="0">
                <a:solidFill>
                  <a:srgbClr val="000000"/>
                </a:solidFill>
                <a:latin typeface="EAVPVC+3"/>
                <a:cs typeface="EAVPVC+3"/>
              </a:rPr>
              <a:t>δεν</a:t>
            </a:r>
            <a:r>
              <a:rPr sz="1450" spc="382" dirty="0">
                <a:solidFill>
                  <a:srgbClr val="000000"/>
                </a:solidFill>
                <a:latin typeface="EAVPVC+3"/>
                <a:cs typeface="EAVPVC+3"/>
              </a:rPr>
              <a:t> </a:t>
            </a:r>
            <a:r>
              <a:rPr sz="1450" dirty="0">
                <a:solidFill>
                  <a:srgbClr val="000000"/>
                </a:solidFill>
                <a:latin typeface="EAVPVC+3"/>
                <a:cs typeface="EAVPVC+3"/>
              </a:rPr>
              <a:t>μπορεί</a:t>
            </a:r>
            <a:r>
              <a:rPr sz="1450" spc="145" dirty="0">
                <a:solidFill>
                  <a:srgbClr val="000000"/>
                </a:solidFill>
                <a:latin typeface="EAVPVC+3"/>
                <a:cs typeface="EAVPVC+3"/>
              </a:rPr>
              <a:t> </a:t>
            </a:r>
            <a:r>
              <a:rPr sz="1450" spc="21" dirty="0">
                <a:solidFill>
                  <a:srgbClr val="000000"/>
                </a:solidFill>
                <a:latin typeface="EAVPVC+3"/>
                <a:cs typeface="EAVPVC+3"/>
              </a:rPr>
              <a:t>να</a:t>
            </a:r>
            <a:r>
              <a:rPr sz="1450" spc="355" dirty="0">
                <a:solidFill>
                  <a:srgbClr val="000000"/>
                </a:solidFill>
                <a:latin typeface="EAVPVC+3"/>
                <a:cs typeface="EAVPVC+3"/>
              </a:rPr>
              <a:t> </a:t>
            </a:r>
            <a:r>
              <a:rPr sz="1450" dirty="0">
                <a:solidFill>
                  <a:srgbClr val="000000"/>
                </a:solidFill>
                <a:latin typeface="EAVPVC+3"/>
                <a:cs typeface="EAVPVC+3"/>
              </a:rPr>
              <a:t>επιβληθεί</a:t>
            </a:r>
            <a:r>
              <a:rPr sz="1450" spc="227" dirty="0">
                <a:solidFill>
                  <a:srgbClr val="000000"/>
                </a:solidFill>
                <a:latin typeface="EAVPVC+3"/>
                <a:cs typeface="EAVPVC+3"/>
              </a:rPr>
              <a:t> </a:t>
            </a:r>
            <a:r>
              <a:rPr sz="1450" dirty="0">
                <a:solidFill>
                  <a:srgbClr val="000000"/>
                </a:solidFill>
                <a:latin typeface="EAVPVC+3"/>
                <a:cs typeface="EAVPVC+3"/>
              </a:rPr>
              <a:t>κύρωση</a:t>
            </a:r>
            <a:r>
              <a:rPr sz="1450" spc="303" dirty="0">
                <a:solidFill>
                  <a:srgbClr val="000000"/>
                </a:solidFill>
                <a:latin typeface="EAVPVC+3"/>
                <a:cs typeface="EAVPVC+3"/>
              </a:rPr>
              <a:t> </a:t>
            </a:r>
            <a:r>
              <a:rPr sz="1450" spc="-25" dirty="0">
                <a:solidFill>
                  <a:srgbClr val="000000"/>
                </a:solidFill>
                <a:latin typeface="EAVPVC+3"/>
                <a:cs typeface="EAVPVC+3"/>
              </a:rPr>
              <a:t>για</a:t>
            </a:r>
            <a:r>
              <a:rPr sz="1450" spc="324" dirty="0">
                <a:solidFill>
                  <a:srgbClr val="000000"/>
                </a:solidFill>
                <a:latin typeface="EAVPVC+3"/>
                <a:cs typeface="EAVPVC+3"/>
              </a:rPr>
              <a:t> </a:t>
            </a:r>
            <a:r>
              <a:rPr sz="1450" dirty="0">
                <a:solidFill>
                  <a:srgbClr val="000000"/>
                </a:solidFill>
                <a:latin typeface="EAVPVC+3"/>
                <a:cs typeface="EAVPVC+3"/>
              </a:rPr>
              <a:t>την</a:t>
            </a:r>
            <a:r>
              <a:rPr sz="1450" spc="329" dirty="0">
                <a:solidFill>
                  <a:srgbClr val="000000"/>
                </a:solidFill>
                <a:latin typeface="EAVPVC+3"/>
                <a:cs typeface="EAVPVC+3"/>
              </a:rPr>
              <a:t> </a:t>
            </a:r>
            <a:r>
              <a:rPr sz="1450" spc="-43" dirty="0">
                <a:solidFill>
                  <a:srgbClr val="000000"/>
                </a:solidFill>
                <a:latin typeface="EAVPVC+3"/>
                <a:cs typeface="EAVPVC+3"/>
              </a:rPr>
              <a:t>ίδ</a:t>
            </a:r>
            <a:r>
              <a:rPr sz="1450" spc="-298" dirty="0">
                <a:solidFill>
                  <a:srgbClr val="000000"/>
                </a:solidFill>
                <a:latin typeface="EAVPVC+3"/>
                <a:cs typeface="EAVPVC+3"/>
              </a:rPr>
              <a:t> </a:t>
            </a:r>
            <a:r>
              <a:rPr sz="1450" dirty="0">
                <a:solidFill>
                  <a:srgbClr val="000000"/>
                </a:solidFill>
                <a:latin typeface="EAVPVC+3"/>
                <a:cs typeface="EAVPVC+3"/>
              </a:rPr>
              <a:t>ια</a:t>
            </a:r>
          </a:p>
          <a:p>
            <a:pPr marL="16" marR="0">
              <a:lnSpc>
                <a:spcPts val="1502"/>
              </a:lnSpc>
              <a:spcBef>
                <a:spcPts val="0"/>
              </a:spcBef>
              <a:spcAft>
                <a:spcPts val="0"/>
              </a:spcAft>
            </a:pPr>
            <a:r>
              <a:rPr sz="1450" dirty="0">
                <a:solidFill>
                  <a:srgbClr val="000000"/>
                </a:solidFill>
                <a:latin typeface="EAVPVC+3"/>
                <a:cs typeface="EAVPVC+3"/>
              </a:rPr>
              <a:t>ποινή</a:t>
            </a:r>
            <a:r>
              <a:rPr sz="1450" dirty="0">
                <a:solidFill>
                  <a:srgbClr val="000000"/>
                </a:solidFill>
                <a:latin typeface="DFEEEK+2"/>
                <a:cs typeface="DFEEEK+2"/>
              </a:rPr>
              <a:t>.</a:t>
            </a:r>
            <a:r>
              <a:rPr sz="1450" spc="100" dirty="0">
                <a:solidFill>
                  <a:srgbClr val="000000"/>
                </a:solidFill>
                <a:latin typeface="DFEEEK+2"/>
                <a:cs typeface="DFEEEK+2"/>
              </a:rPr>
              <a:t> </a:t>
            </a:r>
            <a:r>
              <a:rPr sz="1450" spc="-86" dirty="0">
                <a:solidFill>
                  <a:srgbClr val="000000"/>
                </a:solidFill>
                <a:latin typeface="EAVPVC+3"/>
                <a:cs typeface="EAVPVC+3"/>
              </a:rPr>
              <a:t>Για</a:t>
            </a:r>
            <a:r>
              <a:rPr sz="1450" spc="235" dirty="0">
                <a:solidFill>
                  <a:srgbClr val="000000"/>
                </a:solidFill>
                <a:latin typeface="EAVPVC+3"/>
                <a:cs typeface="EAVPVC+3"/>
              </a:rPr>
              <a:t> </a:t>
            </a:r>
            <a:r>
              <a:rPr sz="1450" spc="-55" dirty="0">
                <a:solidFill>
                  <a:srgbClr val="000000"/>
                </a:solidFill>
                <a:latin typeface="EAVPVC+3"/>
                <a:cs typeface="EAVPVC+3"/>
              </a:rPr>
              <a:t>το</a:t>
            </a:r>
            <a:r>
              <a:rPr sz="1450" spc="318" dirty="0">
                <a:solidFill>
                  <a:srgbClr val="000000"/>
                </a:solidFill>
                <a:latin typeface="EAVPVC+3"/>
                <a:cs typeface="EAVPVC+3"/>
              </a:rPr>
              <a:t> </a:t>
            </a:r>
            <a:r>
              <a:rPr sz="1450" spc="-50" dirty="0">
                <a:solidFill>
                  <a:srgbClr val="000000"/>
                </a:solidFill>
                <a:latin typeface="EAVPVC+3"/>
                <a:cs typeface="EAVPVC+3"/>
              </a:rPr>
              <a:t>λό</a:t>
            </a:r>
            <a:r>
              <a:rPr sz="1450" spc="-340" dirty="0">
                <a:solidFill>
                  <a:srgbClr val="000000"/>
                </a:solidFill>
                <a:latin typeface="EAVPVC+3"/>
                <a:cs typeface="EAVPVC+3"/>
              </a:rPr>
              <a:t> </a:t>
            </a:r>
            <a:r>
              <a:rPr sz="1450" spc="-18" dirty="0">
                <a:solidFill>
                  <a:srgbClr val="000000"/>
                </a:solidFill>
                <a:latin typeface="EAVPVC+3"/>
                <a:cs typeface="EAVPVC+3"/>
              </a:rPr>
              <a:t>γο</a:t>
            </a:r>
            <a:r>
              <a:rPr sz="1450" spc="130" dirty="0">
                <a:solidFill>
                  <a:srgbClr val="000000"/>
                </a:solidFill>
                <a:latin typeface="EAVPVC+3"/>
                <a:cs typeface="EAVPVC+3"/>
              </a:rPr>
              <a:t> </a:t>
            </a:r>
            <a:r>
              <a:rPr sz="1450" spc="12" dirty="0">
                <a:solidFill>
                  <a:srgbClr val="000000"/>
                </a:solidFill>
                <a:latin typeface="EAVPVC+3"/>
                <a:cs typeface="EAVPVC+3"/>
              </a:rPr>
              <a:t>αυτό</a:t>
            </a:r>
            <a:r>
              <a:rPr sz="1450" spc="28" dirty="0">
                <a:solidFill>
                  <a:srgbClr val="000000"/>
                </a:solidFill>
                <a:latin typeface="EAVPVC+3"/>
                <a:cs typeface="EAVPVC+3"/>
              </a:rPr>
              <a:t> οι</a:t>
            </a:r>
            <a:r>
              <a:rPr sz="1450" spc="44" dirty="0">
                <a:solidFill>
                  <a:srgbClr val="000000"/>
                </a:solidFill>
                <a:latin typeface="EAVPVC+3"/>
                <a:cs typeface="EAVPVC+3"/>
              </a:rPr>
              <a:t> </a:t>
            </a:r>
            <a:r>
              <a:rPr sz="1450" dirty="0">
                <a:solidFill>
                  <a:srgbClr val="000000"/>
                </a:solidFill>
                <a:latin typeface="EAVPVC+3"/>
                <a:cs typeface="EAVPVC+3"/>
              </a:rPr>
              <a:t>ελεγκτικές</a:t>
            </a:r>
            <a:r>
              <a:rPr sz="1450" spc="-37" dirty="0">
                <a:solidFill>
                  <a:srgbClr val="000000"/>
                </a:solidFill>
                <a:latin typeface="EAVPVC+3"/>
                <a:cs typeface="EAVPVC+3"/>
              </a:rPr>
              <a:t> </a:t>
            </a:r>
            <a:r>
              <a:rPr sz="1450" dirty="0">
                <a:solidFill>
                  <a:srgbClr val="000000"/>
                </a:solidFill>
                <a:latin typeface="EAVPVC+3"/>
                <a:cs typeface="EAVPVC+3"/>
              </a:rPr>
              <a:t>αρχές</a:t>
            </a:r>
            <a:r>
              <a:rPr sz="1450" spc="123" dirty="0">
                <a:solidFill>
                  <a:srgbClr val="000000"/>
                </a:solidFill>
                <a:latin typeface="EAVPVC+3"/>
                <a:cs typeface="EAVPVC+3"/>
              </a:rPr>
              <a:t> </a:t>
            </a:r>
            <a:r>
              <a:rPr sz="1450" dirty="0">
                <a:solidFill>
                  <a:srgbClr val="000000"/>
                </a:solidFill>
                <a:latin typeface="EAVPVC+3"/>
                <a:cs typeface="EAVPVC+3"/>
              </a:rPr>
              <a:t>σημειώνουν</a:t>
            </a:r>
            <a:r>
              <a:rPr sz="1450" spc="28" dirty="0">
                <a:solidFill>
                  <a:srgbClr val="000000"/>
                </a:solidFill>
                <a:latin typeface="EAVPVC+3"/>
                <a:cs typeface="EAVPVC+3"/>
              </a:rPr>
              <a:t> </a:t>
            </a:r>
            <a:r>
              <a:rPr sz="1450" dirty="0">
                <a:solidFill>
                  <a:srgbClr val="000000"/>
                </a:solidFill>
                <a:latin typeface="EAVPVC+3"/>
                <a:cs typeface="EAVPVC+3"/>
              </a:rPr>
              <a:t>στο</a:t>
            </a:r>
            <a:r>
              <a:rPr sz="1450" spc="41" dirty="0">
                <a:solidFill>
                  <a:srgbClr val="000000"/>
                </a:solidFill>
                <a:latin typeface="EAVPVC+3"/>
                <a:cs typeface="EAVPVC+3"/>
              </a:rPr>
              <a:t> </a:t>
            </a:r>
            <a:r>
              <a:rPr sz="1450" spc="-25" dirty="0">
                <a:solidFill>
                  <a:srgbClr val="000000"/>
                </a:solidFill>
                <a:latin typeface="EAVPVC+3"/>
                <a:cs typeface="EAVPVC+3"/>
              </a:rPr>
              <a:t>φύλλο</a:t>
            </a:r>
          </a:p>
          <a:p>
            <a:pPr marL="20" marR="0">
              <a:lnSpc>
                <a:spcPts val="1580"/>
              </a:lnSpc>
              <a:spcBef>
                <a:spcPts val="294"/>
              </a:spcBef>
              <a:spcAft>
                <a:spcPts val="0"/>
              </a:spcAft>
            </a:pPr>
            <a:r>
              <a:rPr sz="1450" spc="20" dirty="0">
                <a:solidFill>
                  <a:srgbClr val="000000"/>
                </a:solidFill>
                <a:latin typeface="EAVPVC+3"/>
                <a:cs typeface="EAVPVC+3"/>
              </a:rPr>
              <a:t>του</a:t>
            </a:r>
            <a:r>
              <a:rPr sz="1450" spc="-47" dirty="0">
                <a:solidFill>
                  <a:srgbClr val="000000"/>
                </a:solidFill>
                <a:latin typeface="EAVPVC+3"/>
                <a:cs typeface="EAVPVC+3"/>
              </a:rPr>
              <a:t> </a:t>
            </a:r>
            <a:r>
              <a:rPr sz="1450" dirty="0">
                <a:solidFill>
                  <a:srgbClr val="000000"/>
                </a:solidFill>
                <a:latin typeface="EAVPVC+3"/>
                <a:cs typeface="EAVPVC+3"/>
              </a:rPr>
              <a:t>βιβλίου</a:t>
            </a:r>
            <a:r>
              <a:rPr sz="1450" spc="-110" dirty="0">
                <a:solidFill>
                  <a:srgbClr val="000000"/>
                </a:solidFill>
                <a:latin typeface="EAVPVC+3"/>
                <a:cs typeface="EAVPVC+3"/>
              </a:rPr>
              <a:t> </a:t>
            </a:r>
            <a:r>
              <a:rPr sz="1450" dirty="0">
                <a:solidFill>
                  <a:srgbClr val="000000"/>
                </a:solidFill>
                <a:latin typeface="EAVPVC+3"/>
                <a:cs typeface="EAVPVC+3"/>
              </a:rPr>
              <a:t>δρομολογίων</a:t>
            </a:r>
            <a:r>
              <a:rPr sz="1450" spc="-121" dirty="0">
                <a:solidFill>
                  <a:srgbClr val="000000"/>
                </a:solidFill>
                <a:latin typeface="EAVPVC+3"/>
                <a:cs typeface="EAVPVC+3"/>
              </a:rPr>
              <a:t> </a:t>
            </a:r>
            <a:r>
              <a:rPr sz="1450" spc="-14" dirty="0">
                <a:solidFill>
                  <a:srgbClr val="000000"/>
                </a:solidFill>
                <a:latin typeface="EAVPVC+3"/>
                <a:cs typeface="EAVPVC+3"/>
              </a:rPr>
              <a:t>(στη</a:t>
            </a:r>
            <a:r>
              <a:rPr sz="1450" spc="-61" dirty="0">
                <a:solidFill>
                  <a:srgbClr val="000000"/>
                </a:solidFill>
                <a:latin typeface="EAVPVC+3"/>
                <a:cs typeface="EAVPVC+3"/>
              </a:rPr>
              <a:t> </a:t>
            </a:r>
            <a:r>
              <a:rPr sz="1450" spc="-10" dirty="0">
                <a:solidFill>
                  <a:srgbClr val="000000"/>
                </a:solidFill>
                <a:latin typeface="EAVPVC+3"/>
                <a:cs typeface="EAVPVC+3"/>
              </a:rPr>
              <a:t>στήλη</a:t>
            </a:r>
            <a:r>
              <a:rPr sz="1450" spc="-62" dirty="0">
                <a:solidFill>
                  <a:srgbClr val="000000"/>
                </a:solidFill>
                <a:latin typeface="EAVPVC+3"/>
                <a:cs typeface="EAVPVC+3"/>
              </a:rPr>
              <a:t> </a:t>
            </a:r>
            <a:r>
              <a:rPr sz="1450" spc="18" dirty="0">
                <a:solidFill>
                  <a:srgbClr val="000000"/>
                </a:solidFill>
                <a:latin typeface="EAVPVC+3"/>
                <a:cs typeface="EAVPVC+3"/>
              </a:rPr>
              <a:t>των</a:t>
            </a:r>
            <a:r>
              <a:rPr sz="1450" spc="-58" dirty="0">
                <a:solidFill>
                  <a:srgbClr val="000000"/>
                </a:solidFill>
                <a:latin typeface="EAVPVC+3"/>
                <a:cs typeface="EAVPVC+3"/>
              </a:rPr>
              <a:t> </a:t>
            </a:r>
            <a:r>
              <a:rPr sz="1450" dirty="0">
                <a:solidFill>
                  <a:srgbClr val="000000"/>
                </a:solidFill>
                <a:latin typeface="EAVPVC+3"/>
                <a:cs typeface="EAVPVC+3"/>
              </a:rPr>
              <a:t>παρατηρήσεων)</a:t>
            </a:r>
            <a:r>
              <a:rPr sz="1450" spc="-164" dirty="0">
                <a:solidFill>
                  <a:srgbClr val="000000"/>
                </a:solidFill>
                <a:latin typeface="EAVPVC+3"/>
                <a:cs typeface="EAVPVC+3"/>
              </a:rPr>
              <a:t> </a:t>
            </a:r>
            <a:r>
              <a:rPr sz="1450" spc="14" dirty="0">
                <a:solidFill>
                  <a:srgbClr val="000000"/>
                </a:solidFill>
                <a:latin typeface="EAVPVC+3"/>
                <a:cs typeface="EAVPVC+3"/>
              </a:rPr>
              <a:t>τον</a:t>
            </a:r>
            <a:r>
              <a:rPr sz="1450" spc="-52" dirty="0">
                <a:solidFill>
                  <a:srgbClr val="000000"/>
                </a:solidFill>
                <a:latin typeface="EAVPVC+3"/>
                <a:cs typeface="EAVPVC+3"/>
              </a:rPr>
              <a:t> </a:t>
            </a:r>
            <a:r>
              <a:rPr sz="1450" dirty="0">
                <a:solidFill>
                  <a:srgbClr val="000000"/>
                </a:solidFill>
                <a:latin typeface="EAVPVC+3"/>
                <a:cs typeface="EAVPVC+3"/>
              </a:rPr>
              <a:t>αριθμό</a:t>
            </a:r>
          </a:p>
          <a:p>
            <a:pPr marL="24" marR="0">
              <a:lnSpc>
                <a:spcPts val="1578"/>
              </a:lnSpc>
              <a:spcBef>
                <a:spcPts val="0"/>
              </a:spcBef>
              <a:spcAft>
                <a:spcPts val="0"/>
              </a:spcAft>
            </a:pPr>
            <a:r>
              <a:rPr sz="1450" spc="18" dirty="0">
                <a:solidFill>
                  <a:srgbClr val="000000"/>
                </a:solidFill>
                <a:latin typeface="EAVPVC+3"/>
                <a:cs typeface="EAVPVC+3"/>
              </a:rPr>
              <a:t>των</a:t>
            </a:r>
            <a:r>
              <a:rPr sz="1450" spc="319" dirty="0">
                <a:solidFill>
                  <a:srgbClr val="000000"/>
                </a:solidFill>
                <a:latin typeface="EAVPVC+3"/>
                <a:cs typeface="EAVPVC+3"/>
              </a:rPr>
              <a:t> </a:t>
            </a:r>
            <a:r>
              <a:rPr sz="1450" spc="-10" dirty="0">
                <a:solidFill>
                  <a:srgbClr val="000000"/>
                </a:solidFill>
                <a:latin typeface="EAVPVC+3"/>
                <a:cs typeface="EAVPVC+3"/>
              </a:rPr>
              <a:t>ταξιδ</a:t>
            </a:r>
            <a:r>
              <a:rPr sz="1450" spc="-224" dirty="0">
                <a:solidFill>
                  <a:srgbClr val="000000"/>
                </a:solidFill>
                <a:latin typeface="EAVPVC+3"/>
                <a:cs typeface="EAVPVC+3"/>
              </a:rPr>
              <a:t> </a:t>
            </a:r>
            <a:r>
              <a:rPr sz="1450" dirty="0">
                <a:solidFill>
                  <a:srgbClr val="000000"/>
                </a:solidFill>
                <a:latin typeface="EAVPVC+3"/>
                <a:cs typeface="EAVPVC+3"/>
              </a:rPr>
              <a:t>ιών</a:t>
            </a:r>
            <a:r>
              <a:rPr sz="1450" spc="102" dirty="0">
                <a:solidFill>
                  <a:srgbClr val="000000"/>
                </a:solidFill>
                <a:latin typeface="EAVPVC+3"/>
                <a:cs typeface="EAVPVC+3"/>
              </a:rPr>
              <a:t> </a:t>
            </a:r>
            <a:r>
              <a:rPr sz="1450" spc="-49" dirty="0">
                <a:solidFill>
                  <a:srgbClr val="000000"/>
                </a:solidFill>
                <a:latin typeface="EAVPVC+3"/>
                <a:cs typeface="EAVPVC+3"/>
              </a:rPr>
              <a:t>που</a:t>
            </a:r>
            <a:r>
              <a:rPr sz="1450" spc="461" dirty="0">
                <a:solidFill>
                  <a:srgbClr val="000000"/>
                </a:solidFill>
                <a:latin typeface="EAVPVC+3"/>
                <a:cs typeface="EAVPVC+3"/>
              </a:rPr>
              <a:t> </a:t>
            </a:r>
            <a:r>
              <a:rPr sz="1450" spc="-10" dirty="0">
                <a:solidFill>
                  <a:srgbClr val="000000"/>
                </a:solidFill>
                <a:latin typeface="EAVPVC+3"/>
                <a:cs typeface="EAVPVC+3"/>
              </a:rPr>
              <a:t>ελέγθηκαν</a:t>
            </a:r>
            <a:r>
              <a:rPr sz="1450" spc="338" dirty="0">
                <a:solidFill>
                  <a:srgbClr val="000000"/>
                </a:solidFill>
                <a:latin typeface="EAVPVC+3"/>
                <a:cs typeface="EAVPVC+3"/>
              </a:rPr>
              <a:t> </a:t>
            </a:r>
            <a:r>
              <a:rPr sz="1450" dirty="0">
                <a:solidFill>
                  <a:srgbClr val="000000"/>
                </a:solidFill>
                <a:latin typeface="EAVPVC+3"/>
                <a:cs typeface="EAVPVC+3"/>
              </a:rPr>
              <a:t>και</a:t>
            </a:r>
            <a:r>
              <a:rPr sz="1450" spc="147" dirty="0">
                <a:solidFill>
                  <a:srgbClr val="000000"/>
                </a:solidFill>
                <a:latin typeface="EAVPVC+3"/>
                <a:cs typeface="EAVPVC+3"/>
              </a:rPr>
              <a:t> </a:t>
            </a:r>
            <a:r>
              <a:rPr sz="1450" dirty="0">
                <a:solidFill>
                  <a:srgbClr val="000000"/>
                </a:solidFill>
                <a:latin typeface="EAVPVC+3"/>
                <a:cs typeface="EAVPVC+3"/>
              </a:rPr>
              <a:t>διαπιστώθηκε</a:t>
            </a:r>
            <a:r>
              <a:rPr sz="1450" spc="221" dirty="0">
                <a:solidFill>
                  <a:srgbClr val="000000"/>
                </a:solidFill>
                <a:latin typeface="EAVPVC+3"/>
                <a:cs typeface="EAVPVC+3"/>
              </a:rPr>
              <a:t> </a:t>
            </a:r>
            <a:r>
              <a:rPr sz="1450" dirty="0">
                <a:solidFill>
                  <a:srgbClr val="000000"/>
                </a:solidFill>
                <a:latin typeface="EAVPVC+3"/>
                <a:cs typeface="EAVPVC+3"/>
              </a:rPr>
              <a:t>η</a:t>
            </a:r>
            <a:r>
              <a:rPr sz="1450" spc="305" dirty="0">
                <a:solidFill>
                  <a:srgbClr val="000000"/>
                </a:solidFill>
                <a:latin typeface="EAVPVC+3"/>
                <a:cs typeface="EAVPVC+3"/>
              </a:rPr>
              <a:t> </a:t>
            </a:r>
            <a:r>
              <a:rPr sz="1450" dirty="0">
                <a:solidFill>
                  <a:srgbClr val="000000"/>
                </a:solidFill>
                <a:latin typeface="EAVPVC+3"/>
                <a:cs typeface="EAVPVC+3"/>
              </a:rPr>
              <a:t>παράβαση</a:t>
            </a:r>
            <a:r>
              <a:rPr sz="1450" spc="314" dirty="0">
                <a:solidFill>
                  <a:srgbClr val="000000"/>
                </a:solidFill>
                <a:latin typeface="EAVPVC+3"/>
                <a:cs typeface="EAVPVC+3"/>
              </a:rPr>
              <a:t> </a:t>
            </a:r>
            <a:r>
              <a:rPr sz="1450" spc="-81" dirty="0">
                <a:solidFill>
                  <a:srgbClr val="000000"/>
                </a:solidFill>
                <a:latin typeface="EAVPVC+3"/>
                <a:cs typeface="EAVPVC+3"/>
              </a:rPr>
              <a:t>(π</a:t>
            </a:r>
            <a:r>
              <a:rPr sz="1450" spc="11" dirty="0">
                <a:solidFill>
                  <a:srgbClr val="000000"/>
                </a:solidFill>
                <a:latin typeface="DFEEEK+2"/>
                <a:cs typeface="DFEEEK+2"/>
              </a:rPr>
              <a:t>.</a:t>
            </a:r>
            <a:r>
              <a:rPr sz="1450" spc="-115" dirty="0">
                <a:solidFill>
                  <a:srgbClr val="000000"/>
                </a:solidFill>
                <a:latin typeface="EAVPVC+3"/>
                <a:cs typeface="EAVPVC+3"/>
              </a:rPr>
              <a:t>χ</a:t>
            </a:r>
            <a:r>
              <a:rPr sz="1450" dirty="0">
                <a:solidFill>
                  <a:srgbClr val="000000"/>
                </a:solidFill>
                <a:latin typeface="DFEEEK+2"/>
                <a:cs typeface="DFEEEK+2"/>
              </a:rPr>
              <a:t>.</a:t>
            </a:r>
          </a:p>
          <a:p>
            <a:pPr marL="27" marR="0">
              <a:lnSpc>
                <a:spcPts val="1580"/>
              </a:lnSpc>
              <a:spcBef>
                <a:spcPts val="19"/>
              </a:spcBef>
              <a:spcAft>
                <a:spcPts val="0"/>
              </a:spcAft>
            </a:pPr>
            <a:r>
              <a:rPr sz="1450" spc="-28" dirty="0">
                <a:solidFill>
                  <a:srgbClr val="000000"/>
                </a:solidFill>
                <a:latin typeface="DFEEEK+2"/>
                <a:cs typeface="DFEEEK+2"/>
              </a:rPr>
              <a:t>3+1),</a:t>
            </a:r>
            <a:r>
              <a:rPr sz="1450" spc="195" dirty="0">
                <a:solidFill>
                  <a:srgbClr val="000000"/>
                </a:solidFill>
                <a:latin typeface="DFEEEK+2"/>
                <a:cs typeface="DFEEEK+2"/>
              </a:rPr>
              <a:t> </a:t>
            </a:r>
            <a:r>
              <a:rPr sz="1450" dirty="0">
                <a:solidFill>
                  <a:srgbClr val="000000"/>
                </a:solidFill>
                <a:latin typeface="EAVPVC+3"/>
                <a:cs typeface="EAVPVC+3"/>
              </a:rPr>
              <a:t>την</a:t>
            </a:r>
            <a:r>
              <a:rPr sz="1450" spc="105" dirty="0">
                <a:solidFill>
                  <a:srgbClr val="000000"/>
                </a:solidFill>
                <a:latin typeface="EAVPVC+3"/>
                <a:cs typeface="EAVPVC+3"/>
              </a:rPr>
              <a:t> </a:t>
            </a:r>
            <a:r>
              <a:rPr sz="1450" dirty="0">
                <a:solidFill>
                  <a:srgbClr val="000000"/>
                </a:solidFill>
                <a:latin typeface="EAVPVC+3"/>
                <a:cs typeface="EAVPVC+3"/>
              </a:rPr>
              <a:t>ημερομηνίες</a:t>
            </a:r>
            <a:r>
              <a:rPr sz="1450" spc="38" dirty="0">
                <a:solidFill>
                  <a:srgbClr val="000000"/>
                </a:solidFill>
                <a:latin typeface="EAVPVC+3"/>
                <a:cs typeface="EAVPVC+3"/>
              </a:rPr>
              <a:t> </a:t>
            </a:r>
            <a:r>
              <a:rPr sz="1450" spc="-15" dirty="0">
                <a:solidFill>
                  <a:srgbClr val="000000"/>
                </a:solidFill>
                <a:latin typeface="EAVPVC+3"/>
                <a:cs typeface="EAVPVC+3"/>
              </a:rPr>
              <a:t>ελέγχου</a:t>
            </a:r>
            <a:r>
              <a:rPr sz="1450" spc="-23" dirty="0">
                <a:solidFill>
                  <a:srgbClr val="000000"/>
                </a:solidFill>
                <a:latin typeface="EAVPVC+3"/>
                <a:cs typeface="EAVPVC+3"/>
              </a:rPr>
              <a:t> </a:t>
            </a:r>
            <a:r>
              <a:rPr sz="1450" dirty="0">
                <a:solidFill>
                  <a:srgbClr val="000000"/>
                </a:solidFill>
                <a:latin typeface="EAVPVC+3"/>
                <a:cs typeface="EAVPVC+3"/>
              </a:rPr>
              <a:t>και</a:t>
            </a:r>
            <a:r>
              <a:rPr sz="1450" spc="72" dirty="0">
                <a:solidFill>
                  <a:srgbClr val="000000"/>
                </a:solidFill>
                <a:latin typeface="EAVPVC+3"/>
                <a:cs typeface="EAVPVC+3"/>
              </a:rPr>
              <a:t> </a:t>
            </a:r>
            <a:r>
              <a:rPr sz="1450" dirty="0">
                <a:solidFill>
                  <a:srgbClr val="000000"/>
                </a:solidFill>
                <a:latin typeface="EAVPVC+3"/>
                <a:cs typeface="EAVPVC+3"/>
              </a:rPr>
              <a:t>σφραγίζουν</a:t>
            </a:r>
            <a:r>
              <a:rPr sz="1450" spc="-46" dirty="0">
                <a:solidFill>
                  <a:srgbClr val="000000"/>
                </a:solidFill>
                <a:latin typeface="EAVPVC+3"/>
                <a:cs typeface="EAVPVC+3"/>
              </a:rPr>
              <a:t> </a:t>
            </a:r>
            <a:r>
              <a:rPr sz="1450" spc="-55" dirty="0">
                <a:solidFill>
                  <a:srgbClr val="000000"/>
                </a:solidFill>
                <a:latin typeface="EAVPVC+3"/>
                <a:cs typeface="EAVPVC+3"/>
              </a:rPr>
              <a:t>το</a:t>
            </a:r>
            <a:r>
              <a:rPr sz="1450" spc="166" dirty="0">
                <a:solidFill>
                  <a:srgbClr val="000000"/>
                </a:solidFill>
                <a:latin typeface="EAVPVC+3"/>
                <a:cs typeface="EAVPVC+3"/>
              </a:rPr>
              <a:t> </a:t>
            </a:r>
            <a:r>
              <a:rPr sz="1450" spc="-17" dirty="0">
                <a:solidFill>
                  <a:srgbClr val="000000"/>
                </a:solidFill>
                <a:latin typeface="EAVPVC+3"/>
                <a:cs typeface="EAVPVC+3"/>
              </a:rPr>
              <a:t>φύλλο</a:t>
            </a:r>
            <a:r>
              <a:rPr sz="1450" dirty="0">
                <a:solidFill>
                  <a:srgbClr val="000000"/>
                </a:solidFill>
                <a:latin typeface="DFEEEK+2"/>
                <a:cs typeface="DFEEEK+2"/>
              </a:rPr>
              <a:t>.</a:t>
            </a:r>
            <a:r>
              <a:rPr sz="1450" spc="25" dirty="0">
                <a:solidFill>
                  <a:srgbClr val="000000"/>
                </a:solidFill>
                <a:latin typeface="DFEEEK+2"/>
                <a:cs typeface="DFEEEK+2"/>
              </a:rPr>
              <a:t> </a:t>
            </a:r>
            <a:r>
              <a:rPr sz="1450" spc="-57" dirty="0">
                <a:solidFill>
                  <a:srgbClr val="000000"/>
                </a:solidFill>
                <a:latin typeface="EAVPVC+3"/>
                <a:cs typeface="EAVPVC+3"/>
              </a:rPr>
              <a:t>Το</a:t>
            </a:r>
            <a:r>
              <a:rPr sz="1450" spc="171" dirty="0">
                <a:solidFill>
                  <a:srgbClr val="000000"/>
                </a:solidFill>
                <a:latin typeface="EAVPVC+3"/>
                <a:cs typeface="EAVPVC+3"/>
              </a:rPr>
              <a:t> </a:t>
            </a:r>
            <a:r>
              <a:rPr sz="1450" spc="-11" dirty="0">
                <a:solidFill>
                  <a:srgbClr val="000000"/>
                </a:solidFill>
                <a:latin typeface="EAVPVC+3"/>
                <a:cs typeface="EAVPVC+3"/>
              </a:rPr>
              <a:t>όχημα</a:t>
            </a:r>
          </a:p>
        </p:txBody>
      </p:sp>
      <p:sp>
        <p:nvSpPr>
          <p:cNvPr id="6" name="object 6"/>
          <p:cNvSpPr txBox="1"/>
          <p:nvPr/>
        </p:nvSpPr>
        <p:spPr>
          <a:xfrm>
            <a:off x="91490" y="3264258"/>
            <a:ext cx="5253198" cy="397545"/>
          </a:xfrm>
          <a:prstGeom prst="rect">
            <a:avLst/>
          </a:prstGeom>
        </p:spPr>
        <p:txBody>
          <a:bodyPr vert="horz" wrap="square" lIns="0" tIns="0" rIns="0" bIns="0" rtlCol="0">
            <a:spAutoFit/>
          </a:bodyPr>
          <a:lstStyle/>
          <a:p>
            <a:pPr marL="0" marR="0">
              <a:lnSpc>
                <a:spcPts val="1580"/>
              </a:lnSpc>
              <a:spcBef>
                <a:spcPts val="0"/>
              </a:spcBef>
              <a:spcAft>
                <a:spcPts val="0"/>
              </a:spcAft>
            </a:pPr>
            <a:r>
              <a:rPr sz="1450" dirty="0">
                <a:solidFill>
                  <a:srgbClr val="000000"/>
                </a:solidFill>
                <a:latin typeface="EAVPVC+3"/>
                <a:cs typeface="EAVPVC+3"/>
              </a:rPr>
              <a:t>πρέπει</a:t>
            </a:r>
            <a:r>
              <a:rPr sz="1450" spc="815" dirty="0">
                <a:solidFill>
                  <a:srgbClr val="000000"/>
                </a:solidFill>
                <a:latin typeface="EAVPVC+3"/>
                <a:cs typeface="EAVPVC+3"/>
              </a:rPr>
              <a:t> </a:t>
            </a:r>
            <a:r>
              <a:rPr sz="1450" spc="21" dirty="0">
                <a:solidFill>
                  <a:srgbClr val="000000"/>
                </a:solidFill>
                <a:latin typeface="EAVPVC+3"/>
                <a:cs typeface="EAVPVC+3"/>
              </a:rPr>
              <a:t>να</a:t>
            </a:r>
            <a:r>
              <a:rPr sz="1450" spc="807" dirty="0">
                <a:solidFill>
                  <a:srgbClr val="000000"/>
                </a:solidFill>
                <a:latin typeface="EAVPVC+3"/>
                <a:cs typeface="EAVPVC+3"/>
              </a:rPr>
              <a:t> </a:t>
            </a:r>
            <a:r>
              <a:rPr sz="1450" dirty="0">
                <a:solidFill>
                  <a:srgbClr val="000000"/>
                </a:solidFill>
                <a:latin typeface="EAVPVC+3"/>
                <a:cs typeface="EAVPVC+3"/>
              </a:rPr>
              <a:t>επιστρέψει</a:t>
            </a:r>
            <a:r>
              <a:rPr sz="1450" spc="750" dirty="0">
                <a:solidFill>
                  <a:srgbClr val="000000"/>
                </a:solidFill>
                <a:latin typeface="EAVPVC+3"/>
                <a:cs typeface="EAVPVC+3"/>
              </a:rPr>
              <a:t> </a:t>
            </a:r>
            <a:r>
              <a:rPr sz="1450" dirty="0">
                <a:solidFill>
                  <a:srgbClr val="000000"/>
                </a:solidFill>
                <a:latin typeface="EAVPVC+3"/>
                <a:cs typeface="EAVPVC+3"/>
              </a:rPr>
              <a:t>στη</a:t>
            </a:r>
            <a:r>
              <a:rPr sz="1450" spc="835" dirty="0">
                <a:solidFill>
                  <a:srgbClr val="000000"/>
                </a:solidFill>
                <a:latin typeface="EAVPVC+3"/>
                <a:cs typeface="EAVPVC+3"/>
              </a:rPr>
              <a:t> </a:t>
            </a:r>
            <a:r>
              <a:rPr sz="1450" dirty="0">
                <a:solidFill>
                  <a:srgbClr val="000000"/>
                </a:solidFill>
                <a:latin typeface="EAVPVC+3"/>
                <a:cs typeface="EAVPVC+3"/>
              </a:rPr>
              <a:t>χώρα</a:t>
            </a:r>
            <a:r>
              <a:rPr sz="1450" spc="751" dirty="0">
                <a:solidFill>
                  <a:srgbClr val="000000"/>
                </a:solidFill>
                <a:latin typeface="EAVPVC+3"/>
                <a:cs typeface="EAVPVC+3"/>
              </a:rPr>
              <a:t> </a:t>
            </a:r>
            <a:r>
              <a:rPr sz="1450" dirty="0">
                <a:solidFill>
                  <a:srgbClr val="000000"/>
                </a:solidFill>
                <a:latin typeface="EAVPVC+3"/>
                <a:cs typeface="EAVPVC+3"/>
              </a:rPr>
              <a:t>ταξινόμησης,</a:t>
            </a:r>
            <a:r>
              <a:rPr sz="1450" spc="703" dirty="0">
                <a:solidFill>
                  <a:srgbClr val="000000"/>
                </a:solidFill>
                <a:latin typeface="EAVPVC+3"/>
                <a:cs typeface="EAVPVC+3"/>
              </a:rPr>
              <a:t> </a:t>
            </a:r>
            <a:r>
              <a:rPr sz="1450" spc="-28" dirty="0">
                <a:solidFill>
                  <a:srgbClr val="000000"/>
                </a:solidFill>
                <a:latin typeface="EAVPVC+3"/>
                <a:cs typeface="EAVPVC+3"/>
              </a:rPr>
              <a:t>σε</a:t>
            </a:r>
            <a:r>
              <a:rPr sz="1450" spc="857" dirty="0">
                <a:solidFill>
                  <a:srgbClr val="000000"/>
                </a:solidFill>
                <a:latin typeface="EAVPVC+3"/>
                <a:cs typeface="EAVPVC+3"/>
              </a:rPr>
              <a:t> </a:t>
            </a:r>
            <a:r>
              <a:rPr sz="1450" dirty="0">
                <a:solidFill>
                  <a:srgbClr val="000000"/>
                </a:solidFill>
                <a:latin typeface="EAVPVC+3"/>
                <a:cs typeface="EAVPVC+3"/>
              </a:rPr>
              <a:t>περίπτωση</a:t>
            </a:r>
          </a:p>
          <a:p>
            <a:pPr marL="3" marR="0">
              <a:lnSpc>
                <a:spcPts val="1502"/>
              </a:lnSpc>
              <a:spcBef>
                <a:spcPts val="0"/>
              </a:spcBef>
              <a:spcAft>
                <a:spcPts val="0"/>
              </a:spcAft>
            </a:pPr>
            <a:r>
              <a:rPr lang="el-GR" sz="1450" dirty="0">
                <a:solidFill>
                  <a:srgbClr val="000000"/>
                </a:solidFill>
                <a:latin typeface="EAVPVC+3"/>
                <a:cs typeface="EAVPVC+3"/>
              </a:rPr>
              <a:t>δ</a:t>
            </a:r>
            <a:r>
              <a:rPr sz="1450" dirty="0" err="1">
                <a:solidFill>
                  <a:srgbClr val="000000"/>
                </a:solidFill>
                <a:latin typeface="EAVPVC+3"/>
                <a:cs typeface="EAVPVC+3"/>
              </a:rPr>
              <a:t>ιενέργει</a:t>
            </a:r>
            <a:r>
              <a:rPr sz="1450" dirty="0">
                <a:solidFill>
                  <a:srgbClr val="000000"/>
                </a:solidFill>
                <a:latin typeface="EAVPVC+3"/>
                <a:cs typeface="EAVPVC+3"/>
              </a:rPr>
              <a:t>ας</a:t>
            </a:r>
            <a:r>
              <a:rPr lang="en-US" sz="1450" dirty="0">
                <a:solidFill>
                  <a:srgbClr val="000000"/>
                </a:solidFill>
                <a:latin typeface="EAVPVC+3"/>
                <a:cs typeface="EAVPVC+3"/>
              </a:rPr>
              <a:t> </a:t>
            </a:r>
            <a:r>
              <a:rPr sz="1450" dirty="0">
                <a:solidFill>
                  <a:srgbClr val="000000"/>
                </a:solidFill>
                <a:latin typeface="EAVPVC+3"/>
                <a:cs typeface="EAVPVC+3"/>
              </a:rPr>
              <a:t>πρόσθετης</a:t>
            </a:r>
            <a:r>
              <a:rPr sz="1450" spc="-132" dirty="0">
                <a:solidFill>
                  <a:srgbClr val="000000"/>
                </a:solidFill>
                <a:latin typeface="EAVPVC+3"/>
                <a:cs typeface="EAVPVC+3"/>
              </a:rPr>
              <a:t> </a:t>
            </a:r>
            <a:r>
              <a:rPr sz="1450" dirty="0">
                <a:solidFill>
                  <a:srgbClr val="000000"/>
                </a:solidFill>
                <a:latin typeface="EAVPVC+3"/>
                <a:cs typeface="EAVPVC+3"/>
              </a:rPr>
              <a:t>μεταφοράς</a:t>
            </a:r>
            <a:r>
              <a:rPr sz="1450" spc="-189" dirty="0">
                <a:solidFill>
                  <a:srgbClr val="000000"/>
                </a:solidFill>
                <a:latin typeface="EAVPVC+3"/>
                <a:cs typeface="EAVPVC+3"/>
              </a:rPr>
              <a:t> </a:t>
            </a:r>
            <a:r>
              <a:rPr sz="1450" dirty="0">
                <a:solidFill>
                  <a:srgbClr val="000000"/>
                </a:solidFill>
                <a:latin typeface="EAVPVC+3"/>
                <a:cs typeface="EAVPVC+3"/>
              </a:rPr>
              <a:t>θεωρείται</a:t>
            </a:r>
            <a:r>
              <a:rPr sz="1450" spc="-157" dirty="0">
                <a:solidFill>
                  <a:srgbClr val="000000"/>
                </a:solidFill>
                <a:latin typeface="EAVPVC+3"/>
                <a:cs typeface="EAVPVC+3"/>
              </a:rPr>
              <a:t> </a:t>
            </a:r>
            <a:r>
              <a:rPr sz="1450" dirty="0">
                <a:solidFill>
                  <a:srgbClr val="000000"/>
                </a:solidFill>
                <a:latin typeface="EAVPVC+3"/>
                <a:cs typeface="EAVPVC+3"/>
              </a:rPr>
              <a:t>νέα</a:t>
            </a:r>
            <a:r>
              <a:rPr sz="1450" spc="-148" dirty="0">
                <a:solidFill>
                  <a:srgbClr val="000000"/>
                </a:solidFill>
                <a:latin typeface="EAVPVC+3"/>
                <a:cs typeface="EAVPVC+3"/>
              </a:rPr>
              <a:t> </a:t>
            </a:r>
            <a:r>
              <a:rPr sz="1450" dirty="0">
                <a:solidFill>
                  <a:srgbClr val="000000"/>
                </a:solidFill>
                <a:latin typeface="EAVPVC+3"/>
                <a:cs typeface="EAVPVC+3"/>
              </a:rPr>
              <a:t>παράβαση</a:t>
            </a:r>
            <a:r>
              <a:rPr sz="1450" dirty="0">
                <a:solidFill>
                  <a:srgbClr val="000000"/>
                </a:solidFill>
                <a:latin typeface="DFEEEK+2"/>
                <a:cs typeface="DFEEEK+2"/>
              </a:rPr>
              <a:t>.</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6F456-B6D6-782E-E2A7-C42915839967}"/>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7D1EB6EB-6866-A0C5-6014-ACA028078023}"/>
              </a:ext>
            </a:extLst>
          </p:cNvPr>
          <p:cNvPicPr>
            <a:picLocks noChangeAspect="1"/>
          </p:cNvPicPr>
          <p:nvPr/>
        </p:nvPicPr>
        <p:blipFill>
          <a:blip r:embed="rId3"/>
          <a:stretch>
            <a:fillRect/>
          </a:stretch>
        </p:blipFill>
        <p:spPr>
          <a:xfrm>
            <a:off x="1403597" y="224644"/>
            <a:ext cx="6336805" cy="6408712"/>
          </a:xfrm>
          <a:prstGeom prst="rect">
            <a:avLst/>
          </a:prstGeom>
        </p:spPr>
      </p:pic>
    </p:spTree>
    <p:extLst>
      <p:ext uri="{BB962C8B-B14F-4D97-AF65-F5344CB8AC3E}">
        <p14:creationId xmlns:p14="http://schemas.microsoft.com/office/powerpoint/2010/main" val="24843525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300348" y="74887"/>
            <a:ext cx="3522209" cy="2546555"/>
          </a:xfrm>
          <a:prstGeom prst="rect">
            <a:avLst/>
          </a:prstGeom>
        </p:spPr>
        <p:txBody>
          <a:bodyPr vert="horz" wrap="square" lIns="0" tIns="0" rIns="0" bIns="0" rtlCol="0">
            <a:spAutoFit/>
          </a:bodyPr>
          <a:lstStyle/>
          <a:p>
            <a:pPr marL="181356" marR="0">
              <a:lnSpc>
                <a:spcPts val="3078"/>
              </a:lnSpc>
              <a:spcBef>
                <a:spcPts val="0"/>
              </a:spcBef>
              <a:spcAft>
                <a:spcPts val="0"/>
              </a:spcAft>
            </a:pPr>
            <a:r>
              <a:rPr sz="2800" spc="-73" dirty="0">
                <a:solidFill>
                  <a:srgbClr val="000000"/>
                </a:solidFill>
                <a:latin typeface="RAPVSA+1"/>
                <a:cs typeface="RAPVSA+1"/>
              </a:rPr>
              <a:t>ΠΙΣΤΟΠΟΙΗΤΙΚΟ</a:t>
            </a:r>
          </a:p>
          <a:p>
            <a:pPr marL="181355" marR="0">
              <a:lnSpc>
                <a:spcPts val="3078"/>
              </a:lnSpc>
              <a:spcBef>
                <a:spcPts val="227"/>
              </a:spcBef>
              <a:spcAft>
                <a:spcPts val="0"/>
              </a:spcAft>
            </a:pPr>
            <a:r>
              <a:rPr sz="2800" dirty="0">
                <a:solidFill>
                  <a:srgbClr val="000000"/>
                </a:solidFill>
                <a:latin typeface="RAPVSA+1"/>
                <a:cs typeface="RAPVSA+1"/>
              </a:rPr>
              <a:t>ΣΥΜΜΟΡΦΩΣΗΣ</a:t>
            </a:r>
          </a:p>
          <a:p>
            <a:pPr marL="0" marR="0">
              <a:lnSpc>
                <a:spcPts val="3075"/>
              </a:lnSpc>
              <a:spcBef>
                <a:spcPts val="300"/>
              </a:spcBef>
              <a:spcAft>
                <a:spcPts val="0"/>
              </a:spcAft>
            </a:pPr>
            <a:r>
              <a:rPr sz="2800" dirty="0">
                <a:solidFill>
                  <a:srgbClr val="000000"/>
                </a:solidFill>
                <a:latin typeface="RAPVSA+1"/>
                <a:cs typeface="RAPVSA+1"/>
              </a:rPr>
              <a:t>ΜΗΧΑΝΟΚΙΝΗΤΟΥ</a:t>
            </a:r>
          </a:p>
          <a:p>
            <a:pPr marL="619761" marR="0">
              <a:lnSpc>
                <a:spcPts val="3075"/>
              </a:lnSpc>
              <a:spcBef>
                <a:spcPts val="229"/>
              </a:spcBef>
              <a:spcAft>
                <a:spcPts val="0"/>
              </a:spcAft>
            </a:pPr>
            <a:r>
              <a:rPr sz="2800" dirty="0">
                <a:solidFill>
                  <a:srgbClr val="000000"/>
                </a:solidFill>
                <a:latin typeface="RAPVSA+1"/>
                <a:cs typeface="RAPVSA+1"/>
              </a:rPr>
              <a:t>ΟΧΗΜΑΤΟΣ</a:t>
            </a:r>
          </a:p>
          <a:p>
            <a:pPr marL="76187" marR="0">
              <a:lnSpc>
                <a:spcPts val="3075"/>
              </a:lnSpc>
              <a:spcBef>
                <a:spcPts val="254"/>
              </a:spcBef>
              <a:spcAft>
                <a:spcPts val="0"/>
              </a:spcAft>
            </a:pPr>
            <a:r>
              <a:rPr sz="2800" spc="60" dirty="0">
                <a:solidFill>
                  <a:srgbClr val="000000"/>
                </a:solidFill>
                <a:latin typeface="RAPVSA+1"/>
                <a:cs typeface="RAPVSA+1"/>
              </a:rPr>
              <a:t>ΜΕ</a:t>
            </a:r>
            <a:r>
              <a:rPr sz="2800" spc="-150" dirty="0">
                <a:solidFill>
                  <a:srgbClr val="000000"/>
                </a:solidFill>
                <a:latin typeface="RAPVSA+1"/>
                <a:cs typeface="RAPVSA+1"/>
              </a:rPr>
              <a:t> </a:t>
            </a:r>
            <a:r>
              <a:rPr sz="2800" spc="-15" dirty="0">
                <a:solidFill>
                  <a:srgbClr val="000000"/>
                </a:solidFill>
                <a:latin typeface="RAPVSA+1"/>
                <a:cs typeface="RAPVSA+1"/>
              </a:rPr>
              <a:t>ΤΙΣ</a:t>
            </a:r>
            <a:r>
              <a:rPr sz="2800" spc="-36" dirty="0">
                <a:solidFill>
                  <a:srgbClr val="000000"/>
                </a:solidFill>
                <a:latin typeface="RAPVSA+1"/>
                <a:cs typeface="RAPVSA+1"/>
              </a:rPr>
              <a:t> </a:t>
            </a:r>
            <a:r>
              <a:rPr sz="2800" dirty="0">
                <a:solidFill>
                  <a:srgbClr val="000000"/>
                </a:solidFill>
                <a:latin typeface="RAPVSA+1"/>
                <a:cs typeface="RAPVSA+1"/>
              </a:rPr>
              <a:t>ΤΕΧΝΙΚΕΣ</a:t>
            </a:r>
          </a:p>
          <a:p>
            <a:pPr marL="753098" marR="0">
              <a:lnSpc>
                <a:spcPts val="3078"/>
              </a:lnSpc>
              <a:spcBef>
                <a:spcPts val="276"/>
              </a:spcBef>
              <a:spcAft>
                <a:spcPts val="0"/>
              </a:spcAft>
            </a:pPr>
            <a:r>
              <a:rPr sz="2800" spc="-87" dirty="0">
                <a:solidFill>
                  <a:srgbClr val="000000"/>
                </a:solidFill>
                <a:latin typeface="RAPVSA+1"/>
                <a:cs typeface="RAPVSA+1"/>
              </a:rPr>
              <a:t>ΔΙΑΤΑΞΕΙΣ</a:t>
            </a:r>
          </a:p>
        </p:txBody>
      </p:sp>
      <p:sp>
        <p:nvSpPr>
          <p:cNvPr id="4" name="object 4"/>
          <p:cNvSpPr txBox="1"/>
          <p:nvPr/>
        </p:nvSpPr>
        <p:spPr>
          <a:xfrm>
            <a:off x="5119107" y="2644223"/>
            <a:ext cx="3871135" cy="2126692"/>
          </a:xfrm>
          <a:prstGeom prst="rect">
            <a:avLst/>
          </a:prstGeom>
        </p:spPr>
        <p:txBody>
          <a:bodyPr vert="horz" wrap="square" lIns="0" tIns="0" rIns="0" bIns="0" rtlCol="0">
            <a:spAutoFit/>
          </a:bodyPr>
          <a:lstStyle/>
          <a:p>
            <a:pPr marL="0" marR="0">
              <a:lnSpc>
                <a:spcPts val="3078"/>
              </a:lnSpc>
              <a:spcBef>
                <a:spcPts val="0"/>
              </a:spcBef>
              <a:spcAft>
                <a:spcPts val="0"/>
              </a:spcAft>
            </a:pPr>
            <a:r>
              <a:rPr sz="2800" spc="-11" dirty="0">
                <a:solidFill>
                  <a:srgbClr val="000000"/>
                </a:solidFill>
                <a:latin typeface="RAPVSA+1"/>
                <a:cs typeface="RAPVSA+1"/>
              </a:rPr>
              <a:t>ΑΝΑΦΟΡΙΚΑ</a:t>
            </a:r>
            <a:r>
              <a:rPr sz="2800" spc="-214" dirty="0">
                <a:solidFill>
                  <a:srgbClr val="000000"/>
                </a:solidFill>
                <a:latin typeface="RAPVSA+1"/>
                <a:cs typeface="RAPVSA+1"/>
              </a:rPr>
              <a:t> </a:t>
            </a:r>
            <a:r>
              <a:rPr sz="2800" spc="60" dirty="0">
                <a:solidFill>
                  <a:srgbClr val="000000"/>
                </a:solidFill>
                <a:latin typeface="RAPVSA+1"/>
                <a:cs typeface="RAPVSA+1"/>
              </a:rPr>
              <a:t>ΜΕ</a:t>
            </a:r>
            <a:r>
              <a:rPr sz="2800" spc="-150" dirty="0">
                <a:solidFill>
                  <a:srgbClr val="000000"/>
                </a:solidFill>
                <a:latin typeface="RAPVSA+1"/>
                <a:cs typeface="RAPVSA+1"/>
              </a:rPr>
              <a:t> </a:t>
            </a:r>
            <a:r>
              <a:rPr sz="2800" dirty="0">
                <a:solidFill>
                  <a:srgbClr val="000000"/>
                </a:solidFill>
                <a:latin typeface="RAPVSA+1"/>
                <a:cs typeface="RAPVSA+1"/>
              </a:rPr>
              <a:t>ΤΗΝ</a:t>
            </a:r>
          </a:p>
          <a:p>
            <a:pPr marL="877194" marR="0">
              <a:lnSpc>
                <a:spcPts val="3075"/>
              </a:lnSpc>
              <a:spcBef>
                <a:spcPts val="300"/>
              </a:spcBef>
              <a:spcAft>
                <a:spcPts val="0"/>
              </a:spcAft>
            </a:pPr>
            <a:r>
              <a:rPr sz="2800" dirty="0">
                <a:solidFill>
                  <a:srgbClr val="000000"/>
                </a:solidFill>
                <a:latin typeface="RAPVSA+1"/>
                <a:cs typeface="RAPVSA+1"/>
              </a:rPr>
              <a:t>ΕΚΠΟΜΠΗ</a:t>
            </a:r>
          </a:p>
          <a:p>
            <a:pPr marL="476877" marR="0">
              <a:lnSpc>
                <a:spcPts val="3075"/>
              </a:lnSpc>
              <a:spcBef>
                <a:spcPts val="229"/>
              </a:spcBef>
              <a:spcAft>
                <a:spcPts val="0"/>
              </a:spcAft>
            </a:pPr>
            <a:r>
              <a:rPr sz="2800" spc="-74" dirty="0">
                <a:solidFill>
                  <a:srgbClr val="000000"/>
                </a:solidFill>
                <a:latin typeface="RAPVSA+1"/>
                <a:cs typeface="RAPVSA+1"/>
              </a:rPr>
              <a:t>ΚΑΥΣΑΕΡΙΩΝ</a:t>
            </a:r>
            <a:r>
              <a:rPr sz="2800" spc="478" dirty="0">
                <a:solidFill>
                  <a:srgbClr val="000000"/>
                </a:solidFill>
                <a:latin typeface="RAPVSA+1"/>
                <a:cs typeface="RAPVSA+1"/>
              </a:rPr>
              <a:t> </a:t>
            </a:r>
            <a:r>
              <a:rPr sz="2800" dirty="0">
                <a:solidFill>
                  <a:srgbClr val="000000"/>
                </a:solidFill>
                <a:latin typeface="KKDPJP+1"/>
                <a:cs typeface="KKDPJP+1"/>
              </a:rPr>
              <a:t>&amp;</a:t>
            </a:r>
          </a:p>
          <a:p>
            <a:pPr marL="962919" marR="0">
              <a:lnSpc>
                <a:spcPts val="3075"/>
              </a:lnSpc>
              <a:spcBef>
                <a:spcPts val="229"/>
              </a:spcBef>
              <a:spcAft>
                <a:spcPts val="0"/>
              </a:spcAft>
            </a:pPr>
            <a:r>
              <a:rPr sz="2800" dirty="0">
                <a:solidFill>
                  <a:srgbClr val="000000"/>
                </a:solidFill>
                <a:latin typeface="RAPVSA+1"/>
                <a:cs typeface="RAPVSA+1"/>
              </a:rPr>
              <a:t>ΘΟΡΥΒΟΥ</a:t>
            </a:r>
          </a:p>
          <a:p>
            <a:pPr marL="19054" marR="0">
              <a:lnSpc>
                <a:spcPts val="3078"/>
              </a:lnSpc>
              <a:spcBef>
                <a:spcPts val="251"/>
              </a:spcBef>
              <a:spcAft>
                <a:spcPts val="0"/>
              </a:spcAft>
            </a:pPr>
            <a:r>
              <a:rPr sz="2800" dirty="0">
                <a:solidFill>
                  <a:srgbClr val="000000"/>
                </a:solidFill>
                <a:latin typeface="RAPVSA+1"/>
                <a:cs typeface="RAPVSA+1"/>
              </a:rPr>
              <a:t>ΚΑΙ</a:t>
            </a:r>
            <a:r>
              <a:rPr sz="2800" spc="-54" dirty="0">
                <a:solidFill>
                  <a:srgbClr val="000000"/>
                </a:solidFill>
                <a:latin typeface="RAPVSA+1"/>
                <a:cs typeface="RAPVSA+1"/>
              </a:rPr>
              <a:t> </a:t>
            </a:r>
            <a:r>
              <a:rPr sz="2800" spc="-15" dirty="0">
                <a:solidFill>
                  <a:srgbClr val="000000"/>
                </a:solidFill>
                <a:latin typeface="RAPVSA+1"/>
                <a:cs typeface="RAPVSA+1"/>
              </a:rPr>
              <a:t>ΤΙΣ</a:t>
            </a:r>
            <a:r>
              <a:rPr sz="2800" spc="-112" dirty="0">
                <a:solidFill>
                  <a:srgbClr val="000000"/>
                </a:solidFill>
                <a:latin typeface="RAPVSA+1"/>
                <a:cs typeface="RAPVSA+1"/>
              </a:rPr>
              <a:t> </a:t>
            </a:r>
            <a:r>
              <a:rPr sz="2800" spc="-10" dirty="0">
                <a:solidFill>
                  <a:srgbClr val="000000"/>
                </a:solidFill>
                <a:latin typeface="RAPVSA+1"/>
                <a:cs typeface="RAPVSA+1"/>
              </a:rPr>
              <a:t>ΑΠΑΙΤΗΣΕΙΣ</a:t>
            </a:r>
          </a:p>
        </p:txBody>
      </p:sp>
      <p:sp>
        <p:nvSpPr>
          <p:cNvPr id="5" name="object 5"/>
          <p:cNvSpPr txBox="1"/>
          <p:nvPr/>
        </p:nvSpPr>
        <p:spPr>
          <a:xfrm>
            <a:off x="5920102" y="4780622"/>
            <a:ext cx="2306706" cy="429086"/>
          </a:xfrm>
          <a:prstGeom prst="rect">
            <a:avLst/>
          </a:prstGeom>
        </p:spPr>
        <p:txBody>
          <a:bodyPr vert="horz" wrap="square" lIns="0" tIns="0" rIns="0" bIns="0" rtlCol="0">
            <a:spAutoFit/>
          </a:bodyPr>
          <a:lstStyle/>
          <a:p>
            <a:pPr marL="0" marR="0">
              <a:lnSpc>
                <a:spcPts val="3078"/>
              </a:lnSpc>
              <a:spcBef>
                <a:spcPts val="0"/>
              </a:spcBef>
              <a:spcAft>
                <a:spcPts val="0"/>
              </a:spcAft>
            </a:pPr>
            <a:r>
              <a:rPr sz="2800" dirty="0">
                <a:solidFill>
                  <a:srgbClr val="000000"/>
                </a:solidFill>
                <a:latin typeface="RAPVSA+1"/>
                <a:cs typeface="RAPVSA+1"/>
              </a:rPr>
              <a:t>ΑΣΦΑΛΕΙΑΣ</a:t>
            </a:r>
          </a:p>
        </p:txBody>
      </p:sp>
      <p:sp>
        <p:nvSpPr>
          <p:cNvPr id="6" name="object 6"/>
          <p:cNvSpPr txBox="1"/>
          <p:nvPr/>
        </p:nvSpPr>
        <p:spPr>
          <a:xfrm>
            <a:off x="5711187" y="5190924"/>
            <a:ext cx="2634458" cy="1321897"/>
          </a:xfrm>
          <a:prstGeom prst="rect">
            <a:avLst/>
          </a:prstGeom>
        </p:spPr>
        <p:txBody>
          <a:bodyPr vert="horz" wrap="square" lIns="0" tIns="0" rIns="0" bIns="0" rtlCol="0">
            <a:spAutoFit/>
          </a:bodyPr>
          <a:lstStyle/>
          <a:p>
            <a:pPr marL="0" marR="0">
              <a:lnSpc>
                <a:spcPts val="3348"/>
              </a:lnSpc>
              <a:spcBef>
                <a:spcPts val="0"/>
              </a:spcBef>
              <a:spcAft>
                <a:spcPts val="0"/>
              </a:spcAft>
            </a:pPr>
            <a:r>
              <a:rPr sz="2800" spc="-407" dirty="0">
                <a:solidFill>
                  <a:srgbClr val="000000"/>
                </a:solidFill>
                <a:latin typeface="RAPVSA+1"/>
                <a:cs typeface="RAPVSA+1"/>
              </a:rPr>
              <a:t>‘</a:t>
            </a:r>
            <a:r>
              <a:rPr sz="2800" b="1" dirty="0">
                <a:solidFill>
                  <a:srgbClr val="000000"/>
                </a:solidFill>
                <a:latin typeface="Book Antiqua"/>
                <a:cs typeface="Book Antiqua"/>
              </a:rPr>
              <a:t>EURO</a:t>
            </a:r>
            <a:r>
              <a:rPr sz="2800" b="1" spc="-15" dirty="0">
                <a:solidFill>
                  <a:srgbClr val="000000"/>
                </a:solidFill>
                <a:latin typeface="Book Antiqua"/>
                <a:cs typeface="Book Antiqua"/>
              </a:rPr>
              <a:t> </a:t>
            </a:r>
            <a:r>
              <a:rPr sz="2800" b="1" spc="-40" dirty="0">
                <a:solidFill>
                  <a:srgbClr val="000000"/>
                </a:solidFill>
                <a:latin typeface="Book Antiqua"/>
                <a:cs typeface="Book Antiqua"/>
              </a:rPr>
              <a:t>III</a:t>
            </a:r>
            <a:r>
              <a:rPr sz="2800" b="1" spc="202" dirty="0">
                <a:solidFill>
                  <a:srgbClr val="000000"/>
                </a:solidFill>
                <a:latin typeface="Book Antiqua"/>
                <a:cs typeface="Book Antiqua"/>
              </a:rPr>
              <a:t> </a:t>
            </a:r>
            <a:r>
              <a:rPr sz="2800" b="1" dirty="0">
                <a:solidFill>
                  <a:srgbClr val="000000"/>
                </a:solidFill>
                <a:latin typeface="Book Antiqua"/>
                <a:cs typeface="Book Antiqua"/>
              </a:rPr>
              <a:t>safe</a:t>
            </a:r>
            <a:r>
              <a:rPr sz="2800" dirty="0">
                <a:solidFill>
                  <a:srgbClr val="000000"/>
                </a:solidFill>
                <a:latin typeface="RAPVSA+1"/>
                <a:cs typeface="RAPVSA+1"/>
              </a:rPr>
              <a:t>’</a:t>
            </a:r>
          </a:p>
          <a:p>
            <a:pPr marL="0" marR="0">
              <a:lnSpc>
                <a:spcPts val="3351"/>
              </a:lnSpc>
              <a:spcBef>
                <a:spcPts val="103"/>
              </a:spcBef>
              <a:spcAft>
                <a:spcPts val="0"/>
              </a:spcAft>
            </a:pPr>
            <a:r>
              <a:rPr sz="2800" spc="-407" dirty="0">
                <a:solidFill>
                  <a:srgbClr val="000000"/>
                </a:solidFill>
                <a:latin typeface="RAPVSA+1"/>
                <a:cs typeface="RAPVSA+1"/>
              </a:rPr>
              <a:t>‘</a:t>
            </a:r>
            <a:r>
              <a:rPr sz="2800" b="1" dirty="0">
                <a:solidFill>
                  <a:srgbClr val="000000"/>
                </a:solidFill>
                <a:latin typeface="Book Antiqua"/>
                <a:cs typeface="Book Antiqua"/>
              </a:rPr>
              <a:t>EURO</a:t>
            </a:r>
            <a:r>
              <a:rPr sz="2800" b="1" spc="-15" dirty="0">
                <a:solidFill>
                  <a:srgbClr val="000000"/>
                </a:solidFill>
                <a:latin typeface="Book Antiqua"/>
                <a:cs typeface="Book Antiqua"/>
              </a:rPr>
              <a:t> </a:t>
            </a:r>
            <a:r>
              <a:rPr sz="2800" b="1" spc="-40" dirty="0">
                <a:solidFill>
                  <a:srgbClr val="000000"/>
                </a:solidFill>
                <a:latin typeface="Book Antiqua"/>
                <a:cs typeface="Book Antiqua"/>
              </a:rPr>
              <a:t>IV</a:t>
            </a:r>
            <a:r>
              <a:rPr sz="2800" b="1" spc="162" dirty="0">
                <a:solidFill>
                  <a:srgbClr val="000000"/>
                </a:solidFill>
                <a:latin typeface="Book Antiqua"/>
                <a:cs typeface="Book Antiqua"/>
              </a:rPr>
              <a:t> </a:t>
            </a:r>
            <a:r>
              <a:rPr sz="2800" b="1" dirty="0">
                <a:solidFill>
                  <a:srgbClr val="000000"/>
                </a:solidFill>
                <a:latin typeface="Book Antiqua"/>
                <a:cs typeface="Book Antiqua"/>
              </a:rPr>
              <a:t>safe</a:t>
            </a:r>
            <a:r>
              <a:rPr sz="2800" dirty="0">
                <a:solidFill>
                  <a:srgbClr val="000000"/>
                </a:solidFill>
                <a:latin typeface="RAPVSA+1"/>
                <a:cs typeface="RAPVSA+1"/>
              </a:rPr>
              <a:t>’</a:t>
            </a:r>
          </a:p>
          <a:p>
            <a:pPr marL="76199" marR="0">
              <a:lnSpc>
                <a:spcPts val="3304"/>
              </a:lnSpc>
              <a:spcBef>
                <a:spcPts val="0"/>
              </a:spcBef>
              <a:spcAft>
                <a:spcPts val="0"/>
              </a:spcAft>
            </a:pPr>
            <a:r>
              <a:rPr sz="2800" spc="-407" dirty="0">
                <a:solidFill>
                  <a:srgbClr val="000000"/>
                </a:solidFill>
                <a:latin typeface="RAPVSA+1"/>
                <a:cs typeface="RAPVSA+1"/>
              </a:rPr>
              <a:t>‘</a:t>
            </a:r>
            <a:r>
              <a:rPr sz="2800" b="1" dirty="0">
                <a:solidFill>
                  <a:srgbClr val="000000"/>
                </a:solidFill>
                <a:latin typeface="Book Antiqua"/>
                <a:cs typeface="Book Antiqua"/>
              </a:rPr>
              <a:t>EURO</a:t>
            </a:r>
            <a:r>
              <a:rPr sz="2800" b="1" spc="-18" dirty="0">
                <a:solidFill>
                  <a:srgbClr val="000000"/>
                </a:solidFill>
                <a:latin typeface="Book Antiqua"/>
                <a:cs typeface="Book Antiqua"/>
              </a:rPr>
              <a:t> </a:t>
            </a:r>
            <a:r>
              <a:rPr sz="2800" b="1" dirty="0">
                <a:solidFill>
                  <a:srgbClr val="000000"/>
                </a:solidFill>
                <a:latin typeface="Book Antiqua"/>
                <a:cs typeface="Book Antiqua"/>
              </a:rPr>
              <a:t>V</a:t>
            </a:r>
            <a:r>
              <a:rPr sz="2800" b="1" spc="43" dirty="0">
                <a:solidFill>
                  <a:srgbClr val="000000"/>
                </a:solidFill>
                <a:latin typeface="Book Antiqua"/>
                <a:cs typeface="Book Antiqua"/>
              </a:rPr>
              <a:t> </a:t>
            </a:r>
            <a:r>
              <a:rPr sz="2800" b="1" dirty="0">
                <a:solidFill>
                  <a:srgbClr val="000000"/>
                </a:solidFill>
                <a:latin typeface="Book Antiqua"/>
                <a:cs typeface="Book Antiqua"/>
              </a:rPr>
              <a:t>safe</a:t>
            </a:r>
            <a:r>
              <a:rPr sz="2800" dirty="0">
                <a:solidFill>
                  <a:srgbClr val="000000"/>
                </a:solidFill>
                <a:latin typeface="RAPVSA+1"/>
                <a:cs typeface="RAPVSA+1"/>
              </a:rPr>
              <a:t>’</a:t>
            </a:r>
          </a:p>
        </p:txBody>
      </p:sp>
      <p:pic>
        <p:nvPicPr>
          <p:cNvPr id="8" name="Εικόνα 7">
            <a:extLst>
              <a:ext uri="{FF2B5EF4-FFF2-40B4-BE49-F238E27FC236}">
                <a16:creationId xmlns:a16="http://schemas.microsoft.com/office/drawing/2014/main" id="{1352E0C7-EA6D-722E-65EC-A52DC03FFB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19678"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588636" y="2574172"/>
            <a:ext cx="3388018" cy="1463567"/>
          </a:xfrm>
          <a:prstGeom prst="rect">
            <a:avLst/>
          </a:prstGeom>
        </p:spPr>
        <p:txBody>
          <a:bodyPr vert="horz" wrap="square" lIns="0" tIns="0" rIns="0" bIns="0" rtlCol="0">
            <a:spAutoFit/>
          </a:bodyPr>
          <a:lstStyle/>
          <a:p>
            <a:pPr marL="305130" marR="0">
              <a:lnSpc>
                <a:spcPts val="2660"/>
              </a:lnSpc>
              <a:spcBef>
                <a:spcPts val="0"/>
              </a:spcBef>
              <a:spcAft>
                <a:spcPts val="0"/>
              </a:spcAft>
            </a:pPr>
            <a:r>
              <a:rPr sz="2400" spc="-12" dirty="0">
                <a:solidFill>
                  <a:srgbClr val="000000"/>
                </a:solidFill>
                <a:latin typeface="RAPVSA+1"/>
                <a:cs typeface="RAPVSA+1"/>
              </a:rPr>
              <a:t>ΠΙΣΤΟΠΟΙΗΤΙΚΟ</a:t>
            </a:r>
          </a:p>
          <a:p>
            <a:pPr marL="686435" marR="0">
              <a:lnSpc>
                <a:spcPts val="2660"/>
              </a:lnSpc>
              <a:spcBef>
                <a:spcPts val="66"/>
              </a:spcBef>
              <a:spcAft>
                <a:spcPts val="0"/>
              </a:spcAft>
            </a:pPr>
            <a:r>
              <a:rPr sz="2400" dirty="0">
                <a:solidFill>
                  <a:srgbClr val="000000"/>
                </a:solidFill>
                <a:latin typeface="RAPVSA+1"/>
                <a:cs typeface="RAPVSA+1"/>
              </a:rPr>
              <a:t>ΑΣΦΑΛΕΙΑΣ</a:t>
            </a:r>
          </a:p>
          <a:p>
            <a:pPr marL="0" marR="0">
              <a:lnSpc>
                <a:spcPts val="2660"/>
              </a:lnSpc>
              <a:spcBef>
                <a:spcPts val="269"/>
              </a:spcBef>
              <a:spcAft>
                <a:spcPts val="0"/>
              </a:spcAft>
            </a:pPr>
            <a:r>
              <a:rPr sz="2400" dirty="0">
                <a:solidFill>
                  <a:srgbClr val="000000"/>
                </a:solidFill>
                <a:latin typeface="RAPVSA+1"/>
                <a:cs typeface="RAPVSA+1"/>
              </a:rPr>
              <a:t>ΡΥΜΟΥΛΚΟΥΜΕΝΟΥ</a:t>
            </a:r>
          </a:p>
          <a:p>
            <a:pPr marL="1487552" marR="0">
              <a:lnSpc>
                <a:spcPts val="2663"/>
              </a:lnSpc>
              <a:spcBef>
                <a:spcPts val="143"/>
              </a:spcBef>
              <a:spcAft>
                <a:spcPts val="0"/>
              </a:spcAft>
            </a:pPr>
            <a:r>
              <a:rPr sz="2400" dirty="0">
                <a:solidFill>
                  <a:srgbClr val="000000"/>
                </a:solidFill>
                <a:latin typeface="RAPVSA+1"/>
                <a:cs typeface="RAPVSA+1"/>
              </a:rPr>
              <a:t>Ή</a:t>
            </a:r>
          </a:p>
        </p:txBody>
      </p:sp>
      <p:sp>
        <p:nvSpPr>
          <p:cNvPr id="4" name="object 4"/>
          <p:cNvSpPr txBox="1"/>
          <p:nvPr/>
        </p:nvSpPr>
        <p:spPr>
          <a:xfrm>
            <a:off x="264147" y="4044833"/>
            <a:ext cx="4032073" cy="729119"/>
          </a:xfrm>
          <a:prstGeom prst="rect">
            <a:avLst/>
          </a:prstGeom>
        </p:spPr>
        <p:txBody>
          <a:bodyPr vert="horz" wrap="square" lIns="0" tIns="0" rIns="0" bIns="0" rtlCol="0">
            <a:spAutoFit/>
          </a:bodyPr>
          <a:lstStyle/>
          <a:p>
            <a:pPr marL="0" marR="0">
              <a:lnSpc>
                <a:spcPts val="2660"/>
              </a:lnSpc>
              <a:spcBef>
                <a:spcPts val="0"/>
              </a:spcBef>
              <a:spcAft>
                <a:spcPts val="0"/>
              </a:spcAft>
            </a:pPr>
            <a:r>
              <a:rPr sz="2400" dirty="0">
                <a:solidFill>
                  <a:srgbClr val="000000"/>
                </a:solidFill>
                <a:latin typeface="RAPVSA+1"/>
                <a:cs typeface="RAPVSA+1"/>
              </a:rPr>
              <a:t>ΗΜΙΡΥΜΟΥΛΚΟΥΜΕΝΟΥ</a:t>
            </a:r>
          </a:p>
          <a:p>
            <a:pPr marL="1010526" marR="0">
              <a:lnSpc>
                <a:spcPts val="2663"/>
              </a:lnSpc>
              <a:spcBef>
                <a:spcPts val="67"/>
              </a:spcBef>
              <a:spcAft>
                <a:spcPts val="0"/>
              </a:spcAft>
            </a:pPr>
            <a:r>
              <a:rPr sz="2400" dirty="0">
                <a:solidFill>
                  <a:srgbClr val="000000"/>
                </a:solidFill>
                <a:latin typeface="RAPVSA+1"/>
                <a:cs typeface="RAPVSA+1"/>
              </a:rPr>
              <a:t>ΟΧΗΜ</a:t>
            </a:r>
            <a:r>
              <a:rPr sz="2400" spc="-536" dirty="0">
                <a:solidFill>
                  <a:srgbClr val="000000"/>
                </a:solidFill>
                <a:latin typeface="RAPVSA+1"/>
                <a:cs typeface="RAPVSA+1"/>
              </a:rPr>
              <a:t> </a:t>
            </a:r>
            <a:r>
              <a:rPr sz="2400" spc="-62" dirty="0">
                <a:solidFill>
                  <a:srgbClr val="000000"/>
                </a:solidFill>
                <a:latin typeface="RAPVSA+1"/>
                <a:cs typeface="RAPVSA+1"/>
              </a:rPr>
              <a:t>ΑΤΟΣ</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5031744" y="2357714"/>
            <a:ext cx="3904768" cy="2575391"/>
          </a:xfrm>
          <a:prstGeom prst="rect">
            <a:avLst/>
          </a:prstGeom>
        </p:spPr>
        <p:txBody>
          <a:bodyPr vert="horz" wrap="square" lIns="0" tIns="0" rIns="0" bIns="0" rtlCol="0">
            <a:spAutoFit/>
          </a:bodyPr>
          <a:lstStyle/>
          <a:p>
            <a:pPr marL="381380" marR="0">
              <a:lnSpc>
                <a:spcPts val="3078"/>
              </a:lnSpc>
              <a:spcBef>
                <a:spcPts val="0"/>
              </a:spcBef>
              <a:spcAft>
                <a:spcPts val="0"/>
              </a:spcAft>
            </a:pPr>
            <a:r>
              <a:rPr sz="2800" spc="-72" dirty="0">
                <a:solidFill>
                  <a:srgbClr val="000000"/>
                </a:solidFill>
                <a:latin typeface="RAPVSA+1"/>
                <a:cs typeface="RAPVSA+1"/>
              </a:rPr>
              <a:t>ΠΙΣΤΟΠΟΙΗΤΙΚΟ</a:t>
            </a:r>
          </a:p>
          <a:p>
            <a:pPr marL="0" marR="0">
              <a:lnSpc>
                <a:spcPts val="3075"/>
              </a:lnSpc>
              <a:spcBef>
                <a:spcPts val="304"/>
              </a:spcBef>
              <a:spcAft>
                <a:spcPts val="0"/>
              </a:spcAft>
            </a:pPr>
            <a:r>
              <a:rPr sz="2800" spc="-74" dirty="0">
                <a:solidFill>
                  <a:srgbClr val="000000"/>
                </a:solidFill>
                <a:latin typeface="RAPVSA+1"/>
                <a:cs typeface="RAPVSA+1"/>
              </a:rPr>
              <a:t>ΤΕΧΝΙΚΟΥ</a:t>
            </a:r>
            <a:r>
              <a:rPr sz="2800" spc="413" dirty="0">
                <a:solidFill>
                  <a:srgbClr val="000000"/>
                </a:solidFill>
                <a:latin typeface="RAPVSA+1"/>
                <a:cs typeface="RAPVSA+1"/>
              </a:rPr>
              <a:t> </a:t>
            </a:r>
            <a:r>
              <a:rPr sz="2800" dirty="0">
                <a:solidFill>
                  <a:srgbClr val="000000"/>
                </a:solidFill>
                <a:latin typeface="RAPVSA+1"/>
                <a:cs typeface="RAPVSA+1"/>
              </a:rPr>
              <a:t>ΕΛΕΓΧΟΥ</a:t>
            </a:r>
          </a:p>
          <a:p>
            <a:pPr marL="181356" marR="0">
              <a:lnSpc>
                <a:spcPts val="3075"/>
              </a:lnSpc>
              <a:spcBef>
                <a:spcPts val="253"/>
              </a:spcBef>
              <a:spcAft>
                <a:spcPts val="0"/>
              </a:spcAft>
            </a:pPr>
            <a:r>
              <a:rPr sz="2800" dirty="0">
                <a:solidFill>
                  <a:srgbClr val="000000"/>
                </a:solidFill>
                <a:latin typeface="RAPVSA+1"/>
                <a:cs typeface="RAPVSA+1"/>
              </a:rPr>
              <a:t>ΜΗΧΑΝΟΚΙΝΗΤΩΝ</a:t>
            </a:r>
          </a:p>
          <a:p>
            <a:pPr marL="1582802" marR="0">
              <a:lnSpc>
                <a:spcPts val="3078"/>
              </a:lnSpc>
              <a:spcBef>
                <a:spcPts val="227"/>
              </a:spcBef>
              <a:spcAft>
                <a:spcPts val="0"/>
              </a:spcAft>
            </a:pPr>
            <a:r>
              <a:rPr sz="2800" dirty="0">
                <a:solidFill>
                  <a:srgbClr val="000000"/>
                </a:solidFill>
                <a:latin typeface="RAPVSA+1"/>
                <a:cs typeface="RAPVSA+1"/>
              </a:rPr>
              <a:t>ΚΑΙ</a:t>
            </a:r>
          </a:p>
          <a:p>
            <a:pPr marL="9516" marR="0">
              <a:lnSpc>
                <a:spcPts val="3078"/>
              </a:lnSpc>
              <a:spcBef>
                <a:spcPts val="375"/>
              </a:spcBef>
              <a:spcAft>
                <a:spcPts val="0"/>
              </a:spcAft>
            </a:pPr>
            <a:r>
              <a:rPr sz="2800" spc="-20" dirty="0">
                <a:solidFill>
                  <a:srgbClr val="000000"/>
                </a:solidFill>
                <a:latin typeface="RAPVSA+1"/>
                <a:cs typeface="RAPVSA+1"/>
              </a:rPr>
              <a:t>ΡΥΜΟΥΛΚΟΥΜΕΝΩΝ</a:t>
            </a:r>
          </a:p>
          <a:p>
            <a:pPr marL="800981" marR="0">
              <a:lnSpc>
                <a:spcPts val="3078"/>
              </a:lnSpc>
              <a:spcBef>
                <a:spcPts val="301"/>
              </a:spcBef>
              <a:spcAft>
                <a:spcPts val="0"/>
              </a:spcAft>
            </a:pPr>
            <a:r>
              <a:rPr sz="2800" spc="-11" dirty="0">
                <a:solidFill>
                  <a:srgbClr val="000000"/>
                </a:solidFill>
                <a:latin typeface="RAPVSA+1"/>
                <a:cs typeface="RAPVSA+1"/>
              </a:rPr>
              <a:t>ΟΧΗΜΑΤΩΝ</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13E07A8-D66E-398B-C9B9-1E221F040DC4}"/>
              </a:ext>
            </a:extLst>
          </p:cNvPr>
          <p:cNvPicPr>
            <a:picLocks noChangeAspect="1"/>
          </p:cNvPicPr>
          <p:nvPr/>
        </p:nvPicPr>
        <p:blipFill>
          <a:blip r:embed="rId3"/>
          <a:stretch>
            <a:fillRect/>
          </a:stretch>
        </p:blipFill>
        <p:spPr>
          <a:xfrm>
            <a:off x="225068" y="188640"/>
            <a:ext cx="7227252" cy="3688910"/>
          </a:xfrm>
          <a:prstGeom prst="rect">
            <a:avLst/>
          </a:prstGeom>
        </p:spPr>
      </p:pic>
      <p:pic>
        <p:nvPicPr>
          <p:cNvPr id="6" name="Εικόνα 5">
            <a:extLst>
              <a:ext uri="{FF2B5EF4-FFF2-40B4-BE49-F238E27FC236}">
                <a16:creationId xmlns:a16="http://schemas.microsoft.com/office/drawing/2014/main" id="{06B55A41-1646-6E87-64BF-3481101EE214}"/>
              </a:ext>
            </a:extLst>
          </p:cNvPr>
          <p:cNvPicPr>
            <a:picLocks noChangeAspect="1"/>
          </p:cNvPicPr>
          <p:nvPr/>
        </p:nvPicPr>
        <p:blipFill>
          <a:blip r:embed="rId4"/>
          <a:stretch>
            <a:fillRect/>
          </a:stretch>
        </p:blipFill>
        <p:spPr>
          <a:xfrm>
            <a:off x="4705788" y="3429000"/>
            <a:ext cx="4188259" cy="3215704"/>
          </a:xfrm>
          <a:prstGeom prst="rect">
            <a:avLst/>
          </a:prstGeom>
          <a:ln w="38100">
            <a:solidFill>
              <a:srgbClr val="FF0000"/>
            </a:solidFill>
          </a:ln>
        </p:spPr>
      </p:pic>
      <p:sp>
        <p:nvSpPr>
          <p:cNvPr id="7" name="Ορθογώνιο 6">
            <a:extLst>
              <a:ext uri="{FF2B5EF4-FFF2-40B4-BE49-F238E27FC236}">
                <a16:creationId xmlns:a16="http://schemas.microsoft.com/office/drawing/2014/main" id="{F2E18D01-5A24-3801-0EB1-6875C6838BF5}"/>
              </a:ext>
            </a:extLst>
          </p:cNvPr>
          <p:cNvSpPr/>
          <p:nvPr/>
        </p:nvSpPr>
        <p:spPr>
          <a:xfrm>
            <a:off x="3635896" y="2996952"/>
            <a:ext cx="2088232"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9" name="Ευθεία γραμμή σύνδεσης 8">
            <a:extLst>
              <a:ext uri="{FF2B5EF4-FFF2-40B4-BE49-F238E27FC236}">
                <a16:creationId xmlns:a16="http://schemas.microsoft.com/office/drawing/2014/main" id="{B509C3EA-66F3-307D-D2E4-E30D57E7E49B}"/>
              </a:ext>
            </a:extLst>
          </p:cNvPr>
          <p:cNvCxnSpPr/>
          <p:nvPr/>
        </p:nvCxnSpPr>
        <p:spPr>
          <a:xfrm>
            <a:off x="3635896" y="3212976"/>
            <a:ext cx="1069892"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99C33ACE-7269-C90B-8E91-D30C8B1AF72F}"/>
              </a:ext>
            </a:extLst>
          </p:cNvPr>
          <p:cNvCxnSpPr>
            <a:cxnSpLocks/>
          </p:cNvCxnSpPr>
          <p:nvPr/>
        </p:nvCxnSpPr>
        <p:spPr>
          <a:xfrm>
            <a:off x="5724128" y="3212976"/>
            <a:ext cx="3169919"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6827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E77AFB9E-B35E-6DF1-057A-27EA312E451D}"/>
              </a:ext>
            </a:extLst>
          </p:cNvPr>
          <p:cNvPicPr>
            <a:picLocks noChangeAspect="1"/>
          </p:cNvPicPr>
          <p:nvPr/>
        </p:nvPicPr>
        <p:blipFill>
          <a:blip r:embed="rId3"/>
          <a:stretch>
            <a:fillRect/>
          </a:stretch>
        </p:blipFill>
        <p:spPr>
          <a:xfrm>
            <a:off x="215516" y="834217"/>
            <a:ext cx="8712968" cy="5189566"/>
          </a:xfrm>
          <a:prstGeom prst="rect">
            <a:avLst/>
          </a:prstGeom>
        </p:spPr>
      </p:pic>
    </p:spTree>
    <p:extLst>
      <p:ext uri="{BB962C8B-B14F-4D97-AF65-F5344CB8AC3E}">
        <p14:creationId xmlns:p14="http://schemas.microsoft.com/office/powerpoint/2010/main" val="4372899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BAC03D20-5882-280C-F990-D797E47D9119}"/>
              </a:ext>
            </a:extLst>
          </p:cNvPr>
          <p:cNvPicPr>
            <a:picLocks noChangeAspect="1"/>
          </p:cNvPicPr>
          <p:nvPr/>
        </p:nvPicPr>
        <p:blipFill>
          <a:blip r:embed="rId2"/>
          <a:stretch>
            <a:fillRect/>
          </a:stretch>
        </p:blipFill>
        <p:spPr>
          <a:xfrm>
            <a:off x="276311" y="204335"/>
            <a:ext cx="8591376" cy="4001825"/>
          </a:xfrm>
          <a:prstGeom prst="rect">
            <a:avLst/>
          </a:prstGeom>
        </p:spPr>
      </p:pic>
      <p:pic>
        <p:nvPicPr>
          <p:cNvPr id="7" name="Εικόνα 6">
            <a:extLst>
              <a:ext uri="{FF2B5EF4-FFF2-40B4-BE49-F238E27FC236}">
                <a16:creationId xmlns:a16="http://schemas.microsoft.com/office/drawing/2014/main" id="{26A36267-54FB-604C-6E8C-4C8ABD449665}"/>
              </a:ext>
            </a:extLst>
          </p:cNvPr>
          <p:cNvPicPr>
            <a:picLocks noChangeAspect="1"/>
          </p:cNvPicPr>
          <p:nvPr/>
        </p:nvPicPr>
        <p:blipFill>
          <a:blip r:embed="rId3"/>
          <a:stretch>
            <a:fillRect/>
          </a:stretch>
        </p:blipFill>
        <p:spPr>
          <a:xfrm>
            <a:off x="755576" y="4329770"/>
            <a:ext cx="5112569" cy="2323895"/>
          </a:xfrm>
          <a:prstGeom prst="rect">
            <a:avLst/>
          </a:prstGeom>
          <a:ln w="38100">
            <a:solidFill>
              <a:srgbClr val="FF0000"/>
            </a:solidFill>
          </a:ln>
        </p:spPr>
      </p:pic>
      <p:cxnSp>
        <p:nvCxnSpPr>
          <p:cNvPr id="9" name="Ευθύγραμμο βέλος σύνδεσης 8">
            <a:extLst>
              <a:ext uri="{FF2B5EF4-FFF2-40B4-BE49-F238E27FC236}">
                <a16:creationId xmlns:a16="http://schemas.microsoft.com/office/drawing/2014/main" id="{769927AF-519E-7E1A-7125-E1CC7B973DE5}"/>
              </a:ext>
            </a:extLst>
          </p:cNvPr>
          <p:cNvCxnSpPr>
            <a:cxnSpLocks/>
            <a:stCxn id="10" idx="4"/>
          </p:cNvCxnSpPr>
          <p:nvPr/>
        </p:nvCxnSpPr>
        <p:spPr>
          <a:xfrm flipH="1">
            <a:off x="827584" y="1772816"/>
            <a:ext cx="1818202" cy="243334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Οβάλ 9">
            <a:extLst>
              <a:ext uri="{FF2B5EF4-FFF2-40B4-BE49-F238E27FC236}">
                <a16:creationId xmlns:a16="http://schemas.microsoft.com/office/drawing/2014/main" id="{914BD175-002C-6C3A-D16C-ECBE1988BDAE}"/>
              </a:ext>
            </a:extLst>
          </p:cNvPr>
          <p:cNvSpPr/>
          <p:nvPr/>
        </p:nvSpPr>
        <p:spPr>
          <a:xfrm>
            <a:off x="2195736" y="1376772"/>
            <a:ext cx="900100" cy="39604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2" name="Εικόνα 11">
            <a:extLst>
              <a:ext uri="{FF2B5EF4-FFF2-40B4-BE49-F238E27FC236}">
                <a16:creationId xmlns:a16="http://schemas.microsoft.com/office/drawing/2014/main" id="{6CBA8622-CFFE-002E-56DB-90C7C11071F3}"/>
              </a:ext>
            </a:extLst>
          </p:cNvPr>
          <p:cNvPicPr>
            <a:picLocks noChangeAspect="1"/>
          </p:cNvPicPr>
          <p:nvPr/>
        </p:nvPicPr>
        <p:blipFill>
          <a:blip r:embed="rId4"/>
          <a:stretch>
            <a:fillRect/>
          </a:stretch>
        </p:blipFill>
        <p:spPr>
          <a:xfrm>
            <a:off x="6150494" y="4365104"/>
            <a:ext cx="2237929" cy="2263324"/>
          </a:xfrm>
          <a:prstGeom prst="rect">
            <a:avLst/>
          </a:prstGeom>
        </p:spPr>
      </p:pic>
      <p:sp>
        <p:nvSpPr>
          <p:cNvPr id="13" name="Ορθογώνιο 12">
            <a:extLst>
              <a:ext uri="{FF2B5EF4-FFF2-40B4-BE49-F238E27FC236}">
                <a16:creationId xmlns:a16="http://schemas.microsoft.com/office/drawing/2014/main" id="{F1A91FE1-E938-1ABA-A4ED-90074E2E9E58}"/>
              </a:ext>
            </a:extLst>
          </p:cNvPr>
          <p:cNvSpPr/>
          <p:nvPr/>
        </p:nvSpPr>
        <p:spPr>
          <a:xfrm>
            <a:off x="6948264" y="4407314"/>
            <a:ext cx="576064" cy="72008"/>
          </a:xfrm>
          <a:prstGeom prst="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5" name="Ευθύγραμμο βέλος σύνδεσης 14">
            <a:extLst>
              <a:ext uri="{FF2B5EF4-FFF2-40B4-BE49-F238E27FC236}">
                <a16:creationId xmlns:a16="http://schemas.microsoft.com/office/drawing/2014/main" id="{01CC367A-CA7B-940E-965C-9653121E0DAD}"/>
              </a:ext>
            </a:extLst>
          </p:cNvPr>
          <p:cNvCxnSpPr>
            <a:cxnSpLocks/>
            <a:stCxn id="13" idx="1"/>
          </p:cNvCxnSpPr>
          <p:nvPr/>
        </p:nvCxnSpPr>
        <p:spPr>
          <a:xfrm flipH="1">
            <a:off x="3779912" y="4443318"/>
            <a:ext cx="3168352" cy="12601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927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E0C66D81-09EC-17F8-AD35-48F52ABD37A3}"/>
              </a:ext>
            </a:extLst>
          </p:cNvPr>
          <p:cNvPicPr>
            <a:picLocks noChangeAspect="1"/>
          </p:cNvPicPr>
          <p:nvPr/>
        </p:nvPicPr>
        <p:blipFill>
          <a:blip r:embed="rId2"/>
          <a:stretch>
            <a:fillRect/>
          </a:stretch>
        </p:blipFill>
        <p:spPr>
          <a:xfrm>
            <a:off x="209881" y="600998"/>
            <a:ext cx="8724237" cy="5656003"/>
          </a:xfrm>
          <a:prstGeom prst="rect">
            <a:avLst/>
          </a:prstGeom>
        </p:spPr>
      </p:pic>
    </p:spTree>
    <p:extLst>
      <p:ext uri="{BB962C8B-B14F-4D97-AF65-F5344CB8AC3E}">
        <p14:creationId xmlns:p14="http://schemas.microsoft.com/office/powerpoint/2010/main" val="1544966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BDDBA-1DF6-BEB4-7F1D-929F368F58DA}"/>
            </a:ext>
          </a:extLst>
        </p:cNvPr>
        <p:cNvGrpSpPr/>
        <p:nvPr/>
      </p:nvGrpSpPr>
      <p:grpSpPr>
        <a:xfrm>
          <a:off x="0" y="0"/>
          <a:ext cx="0" cy="0"/>
          <a:chOff x="0" y="0"/>
          <a:chExt cx="0" cy="0"/>
        </a:xfrm>
      </p:grpSpPr>
      <p:pic>
        <p:nvPicPr>
          <p:cNvPr id="6" name="Εικόνα 5">
            <a:extLst>
              <a:ext uri="{FF2B5EF4-FFF2-40B4-BE49-F238E27FC236}">
                <a16:creationId xmlns:a16="http://schemas.microsoft.com/office/drawing/2014/main" id="{D34753AA-B9BC-AF58-6032-F7406AFEEB29}"/>
              </a:ext>
            </a:extLst>
          </p:cNvPr>
          <p:cNvPicPr>
            <a:picLocks noChangeAspect="1"/>
          </p:cNvPicPr>
          <p:nvPr/>
        </p:nvPicPr>
        <p:blipFill>
          <a:blip r:embed="rId2"/>
          <a:stretch>
            <a:fillRect/>
          </a:stretch>
        </p:blipFill>
        <p:spPr>
          <a:xfrm>
            <a:off x="215516" y="188640"/>
            <a:ext cx="8712968" cy="1811809"/>
          </a:xfrm>
          <a:prstGeom prst="rect">
            <a:avLst/>
          </a:prstGeom>
        </p:spPr>
      </p:pic>
      <p:pic>
        <p:nvPicPr>
          <p:cNvPr id="8" name="Εικόνα 7">
            <a:extLst>
              <a:ext uri="{FF2B5EF4-FFF2-40B4-BE49-F238E27FC236}">
                <a16:creationId xmlns:a16="http://schemas.microsoft.com/office/drawing/2014/main" id="{B7C50381-1310-D6FF-7DC0-E9DA612057C1}"/>
              </a:ext>
            </a:extLst>
          </p:cNvPr>
          <p:cNvPicPr>
            <a:picLocks noChangeAspect="1"/>
          </p:cNvPicPr>
          <p:nvPr/>
        </p:nvPicPr>
        <p:blipFill>
          <a:blip r:embed="rId3"/>
          <a:stretch>
            <a:fillRect/>
          </a:stretch>
        </p:blipFill>
        <p:spPr>
          <a:xfrm>
            <a:off x="1061864" y="2198555"/>
            <a:ext cx="7020272" cy="4470805"/>
          </a:xfrm>
          <a:prstGeom prst="rect">
            <a:avLst/>
          </a:prstGeom>
        </p:spPr>
      </p:pic>
      <p:sp>
        <p:nvSpPr>
          <p:cNvPr id="9" name="Ορθογώνιο 8">
            <a:extLst>
              <a:ext uri="{FF2B5EF4-FFF2-40B4-BE49-F238E27FC236}">
                <a16:creationId xmlns:a16="http://schemas.microsoft.com/office/drawing/2014/main" id="{6C0375AA-ECFC-4B0F-356E-DFC59D970D16}"/>
              </a:ext>
            </a:extLst>
          </p:cNvPr>
          <p:cNvSpPr/>
          <p:nvPr/>
        </p:nvSpPr>
        <p:spPr>
          <a:xfrm>
            <a:off x="3707904" y="1412776"/>
            <a:ext cx="1656184" cy="43204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Βέλος: Κάτω 9">
            <a:extLst>
              <a:ext uri="{FF2B5EF4-FFF2-40B4-BE49-F238E27FC236}">
                <a16:creationId xmlns:a16="http://schemas.microsoft.com/office/drawing/2014/main" id="{7D08D157-5EDD-51B6-780F-512F6751567F}"/>
              </a:ext>
            </a:extLst>
          </p:cNvPr>
          <p:cNvSpPr/>
          <p:nvPr/>
        </p:nvSpPr>
        <p:spPr>
          <a:xfrm>
            <a:off x="4067944" y="1916832"/>
            <a:ext cx="864096" cy="5156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2314848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362BFC86-D14B-8A16-4F02-509BBEBB7A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16" y="2276872"/>
            <a:ext cx="2772308" cy="3550112"/>
          </a:xfrm>
          <a:prstGeom prst="rect">
            <a:avLst/>
          </a:prstGeom>
        </p:spPr>
      </p:pic>
      <p:pic>
        <p:nvPicPr>
          <p:cNvPr id="7" name="Εικόνα 6">
            <a:extLst>
              <a:ext uri="{FF2B5EF4-FFF2-40B4-BE49-F238E27FC236}">
                <a16:creationId xmlns:a16="http://schemas.microsoft.com/office/drawing/2014/main" id="{894A699E-DC75-75A3-1418-0BE0B389F307}"/>
              </a:ext>
            </a:extLst>
          </p:cNvPr>
          <p:cNvPicPr>
            <a:picLocks noChangeAspect="1"/>
          </p:cNvPicPr>
          <p:nvPr/>
        </p:nvPicPr>
        <p:blipFill>
          <a:blip r:embed="rId3"/>
          <a:stretch>
            <a:fillRect/>
          </a:stretch>
        </p:blipFill>
        <p:spPr>
          <a:xfrm>
            <a:off x="6156176" y="3130557"/>
            <a:ext cx="2785587" cy="3575966"/>
          </a:xfrm>
          <a:prstGeom prst="rect">
            <a:avLst/>
          </a:prstGeom>
        </p:spPr>
      </p:pic>
      <p:pic>
        <p:nvPicPr>
          <p:cNvPr id="9" name="Εικόνα 8">
            <a:extLst>
              <a:ext uri="{FF2B5EF4-FFF2-40B4-BE49-F238E27FC236}">
                <a16:creationId xmlns:a16="http://schemas.microsoft.com/office/drawing/2014/main" id="{3483EE4D-1366-DCBF-9FB1-2186F36731A0}"/>
              </a:ext>
            </a:extLst>
          </p:cNvPr>
          <p:cNvPicPr>
            <a:picLocks noChangeAspect="1"/>
          </p:cNvPicPr>
          <p:nvPr/>
        </p:nvPicPr>
        <p:blipFill>
          <a:blip r:embed="rId4"/>
          <a:stretch>
            <a:fillRect/>
          </a:stretch>
        </p:blipFill>
        <p:spPr>
          <a:xfrm>
            <a:off x="3185846" y="2708920"/>
            <a:ext cx="2772308" cy="3575966"/>
          </a:xfrm>
          <a:prstGeom prst="rect">
            <a:avLst/>
          </a:prstGeom>
        </p:spPr>
      </p:pic>
      <p:pic>
        <p:nvPicPr>
          <p:cNvPr id="10" name="Εικόνα 9">
            <a:extLst>
              <a:ext uri="{FF2B5EF4-FFF2-40B4-BE49-F238E27FC236}">
                <a16:creationId xmlns:a16="http://schemas.microsoft.com/office/drawing/2014/main" id="{8A374ED1-E928-E5D6-8D99-A6C2DDBA56B3}"/>
              </a:ext>
            </a:extLst>
          </p:cNvPr>
          <p:cNvPicPr>
            <a:picLocks noChangeAspect="1"/>
          </p:cNvPicPr>
          <p:nvPr/>
        </p:nvPicPr>
        <p:blipFill>
          <a:blip r:embed="rId5"/>
          <a:stretch>
            <a:fillRect/>
          </a:stretch>
        </p:blipFill>
        <p:spPr>
          <a:xfrm>
            <a:off x="215516" y="188640"/>
            <a:ext cx="8712968" cy="1811809"/>
          </a:xfrm>
          <a:prstGeom prst="rect">
            <a:avLst/>
          </a:prstGeom>
        </p:spPr>
      </p:pic>
      <p:sp>
        <p:nvSpPr>
          <p:cNvPr id="11" name="Ορθογώνιο 10">
            <a:extLst>
              <a:ext uri="{FF2B5EF4-FFF2-40B4-BE49-F238E27FC236}">
                <a16:creationId xmlns:a16="http://schemas.microsoft.com/office/drawing/2014/main" id="{5596A5A4-B8CE-F096-1EEB-2FFD97C33BEB}"/>
              </a:ext>
            </a:extLst>
          </p:cNvPr>
          <p:cNvSpPr/>
          <p:nvPr/>
        </p:nvSpPr>
        <p:spPr>
          <a:xfrm>
            <a:off x="323528" y="1412776"/>
            <a:ext cx="3528392" cy="3600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Βέλος: Κάτω 11">
            <a:extLst>
              <a:ext uri="{FF2B5EF4-FFF2-40B4-BE49-F238E27FC236}">
                <a16:creationId xmlns:a16="http://schemas.microsoft.com/office/drawing/2014/main" id="{A3D79D18-FE99-6452-5620-0ECE1DA01D9F}"/>
              </a:ext>
            </a:extLst>
          </p:cNvPr>
          <p:cNvSpPr/>
          <p:nvPr/>
        </p:nvSpPr>
        <p:spPr>
          <a:xfrm>
            <a:off x="4067944" y="1916832"/>
            <a:ext cx="864096" cy="7920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9719613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E381230E-5683-DBCD-C5A3-F4A8E61F2CE9}"/>
              </a:ext>
            </a:extLst>
          </p:cNvPr>
          <p:cNvPicPr>
            <a:picLocks noChangeAspect="1"/>
          </p:cNvPicPr>
          <p:nvPr/>
        </p:nvPicPr>
        <p:blipFill>
          <a:blip r:embed="rId2"/>
          <a:stretch>
            <a:fillRect/>
          </a:stretch>
        </p:blipFill>
        <p:spPr>
          <a:xfrm>
            <a:off x="395536" y="186882"/>
            <a:ext cx="5907837" cy="6480720"/>
          </a:xfrm>
          <a:prstGeom prst="rect">
            <a:avLst/>
          </a:prstGeom>
        </p:spPr>
      </p:pic>
      <p:pic>
        <p:nvPicPr>
          <p:cNvPr id="5" name="Εικόνα 4">
            <a:extLst>
              <a:ext uri="{FF2B5EF4-FFF2-40B4-BE49-F238E27FC236}">
                <a16:creationId xmlns:a16="http://schemas.microsoft.com/office/drawing/2014/main" id="{DDEB6747-9AA1-FC0F-8A67-819FF78633D7}"/>
              </a:ext>
            </a:extLst>
          </p:cNvPr>
          <p:cNvPicPr>
            <a:picLocks noChangeAspect="1"/>
          </p:cNvPicPr>
          <p:nvPr/>
        </p:nvPicPr>
        <p:blipFill>
          <a:blip r:embed="rId3"/>
          <a:stretch>
            <a:fillRect/>
          </a:stretch>
        </p:blipFill>
        <p:spPr>
          <a:xfrm>
            <a:off x="6588224" y="3427242"/>
            <a:ext cx="2262139" cy="3240360"/>
          </a:xfrm>
          <a:prstGeom prst="rect">
            <a:avLst/>
          </a:prstGeom>
        </p:spPr>
      </p:pic>
      <p:sp>
        <p:nvSpPr>
          <p:cNvPr id="6" name="Οβάλ 5">
            <a:extLst>
              <a:ext uri="{FF2B5EF4-FFF2-40B4-BE49-F238E27FC236}">
                <a16:creationId xmlns:a16="http://schemas.microsoft.com/office/drawing/2014/main" id="{F14ABDB0-8DF8-FFE2-F2CF-BA62793AEA8B}"/>
              </a:ext>
            </a:extLst>
          </p:cNvPr>
          <p:cNvSpPr/>
          <p:nvPr/>
        </p:nvSpPr>
        <p:spPr>
          <a:xfrm>
            <a:off x="7380312" y="4005064"/>
            <a:ext cx="504056" cy="43204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8873729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A97B858E-B1F3-E420-041C-17573C463190}"/>
              </a:ext>
            </a:extLst>
          </p:cNvPr>
          <p:cNvPicPr>
            <a:picLocks noChangeAspect="1"/>
          </p:cNvPicPr>
          <p:nvPr/>
        </p:nvPicPr>
        <p:blipFill>
          <a:blip r:embed="rId2"/>
          <a:stretch>
            <a:fillRect/>
          </a:stretch>
        </p:blipFill>
        <p:spPr>
          <a:xfrm>
            <a:off x="213048" y="872715"/>
            <a:ext cx="2952328" cy="5832105"/>
          </a:xfrm>
          <a:prstGeom prst="rect">
            <a:avLst/>
          </a:prstGeom>
        </p:spPr>
      </p:pic>
      <p:pic>
        <p:nvPicPr>
          <p:cNvPr id="5" name="Εικόνα 4">
            <a:extLst>
              <a:ext uri="{FF2B5EF4-FFF2-40B4-BE49-F238E27FC236}">
                <a16:creationId xmlns:a16="http://schemas.microsoft.com/office/drawing/2014/main" id="{55F6B63F-867B-0A36-9735-EB7D740211CA}"/>
              </a:ext>
            </a:extLst>
          </p:cNvPr>
          <p:cNvPicPr>
            <a:picLocks noChangeAspect="1"/>
          </p:cNvPicPr>
          <p:nvPr/>
        </p:nvPicPr>
        <p:blipFill>
          <a:blip r:embed="rId3"/>
          <a:stretch>
            <a:fillRect/>
          </a:stretch>
        </p:blipFill>
        <p:spPr>
          <a:xfrm>
            <a:off x="3491880" y="872715"/>
            <a:ext cx="5439072" cy="5832105"/>
          </a:xfrm>
          <a:prstGeom prst="rect">
            <a:avLst/>
          </a:prstGeom>
        </p:spPr>
      </p:pic>
      <p:sp>
        <p:nvSpPr>
          <p:cNvPr id="6" name="Ορθογώνιο 5">
            <a:extLst>
              <a:ext uri="{FF2B5EF4-FFF2-40B4-BE49-F238E27FC236}">
                <a16:creationId xmlns:a16="http://schemas.microsoft.com/office/drawing/2014/main" id="{CB99F568-BE83-7A85-25C7-A12506B40240}"/>
              </a:ext>
            </a:extLst>
          </p:cNvPr>
          <p:cNvSpPr/>
          <p:nvPr/>
        </p:nvSpPr>
        <p:spPr>
          <a:xfrm>
            <a:off x="827584" y="1124744"/>
            <a:ext cx="612068" cy="5040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1C690B09-A7EA-7494-953C-DD7A992724B2}"/>
              </a:ext>
            </a:extLst>
          </p:cNvPr>
          <p:cNvSpPr/>
          <p:nvPr/>
        </p:nvSpPr>
        <p:spPr>
          <a:xfrm>
            <a:off x="5220072" y="1052736"/>
            <a:ext cx="648072" cy="5040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9" name="Εικόνα 8">
            <a:extLst>
              <a:ext uri="{FF2B5EF4-FFF2-40B4-BE49-F238E27FC236}">
                <a16:creationId xmlns:a16="http://schemas.microsoft.com/office/drawing/2014/main" id="{55E6F5EB-3278-D771-5E7D-6216C5C8A006}"/>
              </a:ext>
            </a:extLst>
          </p:cNvPr>
          <p:cNvPicPr>
            <a:picLocks noChangeAspect="1"/>
          </p:cNvPicPr>
          <p:nvPr/>
        </p:nvPicPr>
        <p:blipFill>
          <a:blip r:embed="rId4"/>
          <a:stretch>
            <a:fillRect/>
          </a:stretch>
        </p:blipFill>
        <p:spPr>
          <a:xfrm>
            <a:off x="5905382" y="248252"/>
            <a:ext cx="612068" cy="504895"/>
          </a:xfrm>
          <a:prstGeom prst="rect">
            <a:avLst/>
          </a:prstGeom>
        </p:spPr>
      </p:pic>
      <p:pic>
        <p:nvPicPr>
          <p:cNvPr id="11" name="Εικόνα 10">
            <a:extLst>
              <a:ext uri="{FF2B5EF4-FFF2-40B4-BE49-F238E27FC236}">
                <a16:creationId xmlns:a16="http://schemas.microsoft.com/office/drawing/2014/main" id="{C498FDE4-51C5-6739-B536-3A7E33607DF7}"/>
              </a:ext>
            </a:extLst>
          </p:cNvPr>
          <p:cNvPicPr>
            <a:picLocks noChangeAspect="1"/>
          </p:cNvPicPr>
          <p:nvPr/>
        </p:nvPicPr>
        <p:blipFill>
          <a:blip r:embed="rId5"/>
          <a:stretch>
            <a:fillRect/>
          </a:stretch>
        </p:blipFill>
        <p:spPr>
          <a:xfrm>
            <a:off x="1387150" y="263115"/>
            <a:ext cx="600159" cy="504895"/>
          </a:xfrm>
          <a:prstGeom prst="rect">
            <a:avLst/>
          </a:prstGeom>
        </p:spPr>
      </p:pic>
    </p:spTree>
    <p:extLst>
      <p:ext uri="{BB962C8B-B14F-4D97-AF65-F5344CB8AC3E}">
        <p14:creationId xmlns:p14="http://schemas.microsoft.com/office/powerpoint/2010/main" val="30968565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txBox="1"/>
          <p:nvPr/>
        </p:nvSpPr>
        <p:spPr>
          <a:xfrm>
            <a:off x="2134871" y="341164"/>
            <a:ext cx="5104910" cy="597857"/>
          </a:xfrm>
          <a:prstGeom prst="rect">
            <a:avLst/>
          </a:prstGeom>
        </p:spPr>
        <p:txBody>
          <a:bodyPr vert="horz" wrap="square" lIns="0" tIns="0" rIns="0" bIns="0" rtlCol="0">
            <a:spAutoFit/>
          </a:bodyPr>
          <a:lstStyle/>
          <a:p>
            <a:pPr marL="0" marR="0">
              <a:lnSpc>
                <a:spcPts val="4407"/>
              </a:lnSpc>
              <a:spcBef>
                <a:spcPts val="0"/>
              </a:spcBef>
              <a:spcAft>
                <a:spcPts val="0"/>
              </a:spcAft>
            </a:pPr>
            <a:r>
              <a:rPr sz="4000" spc="-28" dirty="0">
                <a:solidFill>
                  <a:srgbClr val="000000"/>
                </a:solidFill>
                <a:latin typeface="RAPVSA+1"/>
                <a:cs typeface="RAPVSA+1"/>
              </a:rPr>
              <a:t>ΑΔΕΙΕΣ</a:t>
            </a:r>
            <a:r>
              <a:rPr sz="4000" spc="-49" dirty="0">
                <a:solidFill>
                  <a:srgbClr val="000000"/>
                </a:solidFill>
                <a:latin typeface="RAPVSA+1"/>
                <a:cs typeface="RAPVSA+1"/>
              </a:rPr>
              <a:t> </a:t>
            </a:r>
            <a:r>
              <a:rPr sz="4000" spc="-21" dirty="0">
                <a:solidFill>
                  <a:srgbClr val="000000"/>
                </a:solidFill>
                <a:latin typeface="RAPVSA+1"/>
                <a:cs typeface="RAPVSA+1"/>
              </a:rPr>
              <a:t>ΔΙΕΛΕΥΣΗΣ</a:t>
            </a:r>
          </a:p>
        </p:txBody>
      </p:sp>
      <p:sp>
        <p:nvSpPr>
          <p:cNvPr id="4" name="object 4"/>
          <p:cNvSpPr txBox="1"/>
          <p:nvPr/>
        </p:nvSpPr>
        <p:spPr>
          <a:xfrm>
            <a:off x="4206230" y="1207515"/>
            <a:ext cx="965987" cy="256480"/>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000000"/>
                </a:solidFill>
                <a:latin typeface="RAPVSA+1"/>
                <a:cs typeface="RAPVSA+1"/>
              </a:rPr>
              <a:t>Ορισμοί</a:t>
            </a:r>
          </a:p>
        </p:txBody>
      </p:sp>
      <p:sp>
        <p:nvSpPr>
          <p:cNvPr id="5" name="object 5"/>
          <p:cNvSpPr txBox="1"/>
          <p:nvPr/>
        </p:nvSpPr>
        <p:spPr>
          <a:xfrm>
            <a:off x="560062" y="1484088"/>
            <a:ext cx="8255661" cy="559076"/>
          </a:xfrm>
          <a:prstGeom prst="rect">
            <a:avLst/>
          </a:prstGeom>
        </p:spPr>
        <p:txBody>
          <a:bodyPr vert="horz" wrap="square" lIns="0" tIns="0" rIns="0" bIns="0" rtlCol="0">
            <a:spAutoFit/>
          </a:bodyPr>
          <a:lstStyle/>
          <a:p>
            <a:pPr marL="8" marR="0">
              <a:lnSpc>
                <a:spcPts val="1996"/>
              </a:lnSpc>
              <a:spcBef>
                <a:spcPts val="0"/>
              </a:spcBef>
              <a:spcAft>
                <a:spcPts val="0"/>
              </a:spcAft>
            </a:pPr>
            <a:r>
              <a:rPr sz="1800" spc="-25" dirty="0">
                <a:solidFill>
                  <a:srgbClr val="000000"/>
                </a:solidFill>
                <a:latin typeface="EAVPVC+3"/>
                <a:cs typeface="EAVPVC+3"/>
              </a:rPr>
              <a:t>Οι</a:t>
            </a:r>
            <a:r>
              <a:rPr sz="1800" spc="818" dirty="0">
                <a:solidFill>
                  <a:srgbClr val="000000"/>
                </a:solidFill>
                <a:latin typeface="EAVPVC+3"/>
                <a:cs typeface="EAVPVC+3"/>
              </a:rPr>
              <a:t> </a:t>
            </a:r>
            <a:r>
              <a:rPr sz="1800" dirty="0">
                <a:solidFill>
                  <a:srgbClr val="000000"/>
                </a:solidFill>
                <a:latin typeface="EAVPVC+3"/>
                <a:cs typeface="EAVPVC+3"/>
              </a:rPr>
              <a:t>διεθνείς</a:t>
            </a:r>
            <a:r>
              <a:rPr sz="1800" spc="792" dirty="0">
                <a:solidFill>
                  <a:srgbClr val="000000"/>
                </a:solidFill>
                <a:latin typeface="EAVPVC+3"/>
                <a:cs typeface="EAVPVC+3"/>
              </a:rPr>
              <a:t> </a:t>
            </a:r>
            <a:r>
              <a:rPr sz="1800" dirty="0">
                <a:solidFill>
                  <a:srgbClr val="000000"/>
                </a:solidFill>
                <a:latin typeface="EAVPVC+3"/>
                <a:cs typeface="EAVPVC+3"/>
              </a:rPr>
              <a:t>οδικές</a:t>
            </a:r>
            <a:r>
              <a:rPr sz="1800" spc="717" dirty="0">
                <a:solidFill>
                  <a:srgbClr val="000000"/>
                </a:solidFill>
                <a:latin typeface="EAVPVC+3"/>
                <a:cs typeface="EAVPVC+3"/>
              </a:rPr>
              <a:t> </a:t>
            </a:r>
            <a:r>
              <a:rPr sz="1800" dirty="0">
                <a:solidFill>
                  <a:srgbClr val="000000"/>
                </a:solidFill>
                <a:latin typeface="EAVPVC+3"/>
                <a:cs typeface="EAVPVC+3"/>
              </a:rPr>
              <a:t>εμπορευματικές</a:t>
            </a:r>
            <a:r>
              <a:rPr sz="1800" spc="740" dirty="0">
                <a:solidFill>
                  <a:srgbClr val="000000"/>
                </a:solidFill>
                <a:latin typeface="EAVPVC+3"/>
                <a:cs typeface="EAVPVC+3"/>
              </a:rPr>
              <a:t> </a:t>
            </a:r>
            <a:r>
              <a:rPr sz="1800" dirty="0">
                <a:solidFill>
                  <a:srgbClr val="000000"/>
                </a:solidFill>
                <a:latin typeface="EAVPVC+3"/>
                <a:cs typeface="EAVPVC+3"/>
              </a:rPr>
              <a:t>μεταφορές</a:t>
            </a:r>
            <a:r>
              <a:rPr sz="1800" spc="648" dirty="0">
                <a:solidFill>
                  <a:srgbClr val="000000"/>
                </a:solidFill>
                <a:latin typeface="EAVPVC+3"/>
                <a:cs typeface="EAVPVC+3"/>
              </a:rPr>
              <a:t> </a:t>
            </a:r>
            <a:r>
              <a:rPr sz="1800" spc="10" dirty="0">
                <a:solidFill>
                  <a:srgbClr val="000000"/>
                </a:solidFill>
                <a:latin typeface="EAVPVC+3"/>
                <a:cs typeface="EAVPVC+3"/>
              </a:rPr>
              <a:t>με</a:t>
            </a:r>
            <a:r>
              <a:rPr sz="1800" spc="736" dirty="0">
                <a:solidFill>
                  <a:srgbClr val="000000"/>
                </a:solidFill>
                <a:latin typeface="EAVPVC+3"/>
                <a:cs typeface="EAVPVC+3"/>
              </a:rPr>
              <a:t> </a:t>
            </a:r>
            <a:r>
              <a:rPr sz="1800" spc="31" dirty="0">
                <a:solidFill>
                  <a:srgbClr val="000000"/>
                </a:solidFill>
                <a:latin typeface="EAVPVC+3"/>
                <a:cs typeface="EAVPVC+3"/>
              </a:rPr>
              <a:t>τις</a:t>
            </a:r>
            <a:r>
              <a:rPr sz="1800" spc="767" dirty="0">
                <a:solidFill>
                  <a:srgbClr val="000000"/>
                </a:solidFill>
                <a:latin typeface="EAVPVC+3"/>
                <a:cs typeface="EAVPVC+3"/>
              </a:rPr>
              <a:t> </a:t>
            </a:r>
            <a:r>
              <a:rPr sz="1800" dirty="0">
                <a:solidFill>
                  <a:srgbClr val="000000"/>
                </a:solidFill>
                <a:latin typeface="EAVPVC+3"/>
                <a:cs typeface="EAVPVC+3"/>
              </a:rPr>
              <a:t>τρίτες</a:t>
            </a:r>
            <a:r>
              <a:rPr sz="1800" spc="721" dirty="0">
                <a:solidFill>
                  <a:srgbClr val="000000"/>
                </a:solidFill>
                <a:latin typeface="EAVPVC+3"/>
                <a:cs typeface="EAVPVC+3"/>
              </a:rPr>
              <a:t> </a:t>
            </a:r>
            <a:r>
              <a:rPr sz="1800" dirty="0">
                <a:solidFill>
                  <a:srgbClr val="000000"/>
                </a:solidFill>
                <a:latin typeface="EAVPVC+3"/>
                <a:cs typeface="EAVPVC+3"/>
              </a:rPr>
              <a:t>χώρες</a:t>
            </a:r>
            <a:r>
              <a:rPr sz="1800" spc="786" dirty="0">
                <a:solidFill>
                  <a:srgbClr val="000000"/>
                </a:solidFill>
                <a:latin typeface="EAVPVC+3"/>
                <a:cs typeface="EAVPVC+3"/>
              </a:rPr>
              <a:t> </a:t>
            </a:r>
            <a:r>
              <a:rPr sz="1800" dirty="0">
                <a:solidFill>
                  <a:srgbClr val="000000"/>
                </a:solidFill>
                <a:latin typeface="EAVPVC+3"/>
                <a:cs typeface="EAVPVC+3"/>
              </a:rPr>
              <a:t>(εκτός</a:t>
            </a:r>
            <a:r>
              <a:rPr sz="1800" spc="719" dirty="0">
                <a:solidFill>
                  <a:srgbClr val="000000"/>
                </a:solidFill>
                <a:latin typeface="EAVPVC+3"/>
                <a:cs typeface="EAVPVC+3"/>
              </a:rPr>
              <a:t> </a:t>
            </a:r>
            <a:r>
              <a:rPr sz="1800" spc="15" dirty="0">
                <a:solidFill>
                  <a:srgbClr val="000000"/>
                </a:solidFill>
                <a:latin typeface="EAVPVC+3"/>
                <a:cs typeface="EAVPVC+3"/>
              </a:rPr>
              <a:t>ΕΕ),</a:t>
            </a:r>
          </a:p>
          <a:p>
            <a:pPr marL="0" marR="0">
              <a:lnSpc>
                <a:spcPts val="1996"/>
              </a:lnSpc>
              <a:spcBef>
                <a:spcPts val="106"/>
              </a:spcBef>
              <a:spcAft>
                <a:spcPts val="0"/>
              </a:spcAft>
            </a:pPr>
            <a:r>
              <a:rPr sz="1800" dirty="0">
                <a:solidFill>
                  <a:srgbClr val="000000"/>
                </a:solidFill>
                <a:latin typeface="EAVPVC+3"/>
                <a:cs typeface="EAVPVC+3"/>
              </a:rPr>
              <a:t>ρυθμίζονται</a:t>
            </a:r>
            <a:r>
              <a:rPr sz="1800" spc="-92" dirty="0">
                <a:solidFill>
                  <a:srgbClr val="000000"/>
                </a:solidFill>
                <a:latin typeface="EAVPVC+3"/>
                <a:cs typeface="EAVPVC+3"/>
              </a:rPr>
              <a:t> </a:t>
            </a:r>
            <a:r>
              <a:rPr sz="1800" spc="10" dirty="0">
                <a:solidFill>
                  <a:srgbClr val="000000"/>
                </a:solidFill>
                <a:latin typeface="EAVPVC+3"/>
                <a:cs typeface="EAVPVC+3"/>
              </a:rPr>
              <a:t>από</a:t>
            </a:r>
            <a:r>
              <a:rPr sz="1800" spc="-152" dirty="0">
                <a:solidFill>
                  <a:srgbClr val="000000"/>
                </a:solidFill>
                <a:latin typeface="EAVPVC+3"/>
                <a:cs typeface="EAVPVC+3"/>
              </a:rPr>
              <a:t> </a:t>
            </a:r>
            <a:r>
              <a:rPr sz="1800" dirty="0">
                <a:solidFill>
                  <a:srgbClr val="000000"/>
                </a:solidFill>
                <a:latin typeface="EAVPVC+3"/>
                <a:cs typeface="EAVPVC+3"/>
              </a:rPr>
              <a:t>Διμερείς</a:t>
            </a:r>
            <a:r>
              <a:rPr sz="1800" spc="-97" dirty="0">
                <a:solidFill>
                  <a:srgbClr val="000000"/>
                </a:solidFill>
                <a:latin typeface="EAVPVC+3"/>
                <a:cs typeface="EAVPVC+3"/>
              </a:rPr>
              <a:t> </a:t>
            </a:r>
            <a:r>
              <a:rPr sz="1800" dirty="0">
                <a:solidFill>
                  <a:srgbClr val="000000"/>
                </a:solidFill>
                <a:latin typeface="EAVPVC+3"/>
                <a:cs typeface="EAVPVC+3"/>
              </a:rPr>
              <a:t>Συμφωνίες</a:t>
            </a:r>
            <a:r>
              <a:rPr sz="1800" spc="51" dirty="0">
                <a:solidFill>
                  <a:srgbClr val="000000"/>
                </a:solidFill>
                <a:latin typeface="EAVPVC+3"/>
                <a:cs typeface="EAVPVC+3"/>
              </a:rPr>
              <a:t> </a:t>
            </a:r>
            <a:r>
              <a:rPr sz="1800" spc="10" dirty="0">
                <a:solidFill>
                  <a:srgbClr val="000000"/>
                </a:solidFill>
                <a:latin typeface="EAVPVC+3"/>
                <a:cs typeface="EAVPVC+3"/>
              </a:rPr>
              <a:t>και</a:t>
            </a:r>
            <a:r>
              <a:rPr sz="1800" spc="-38" dirty="0">
                <a:solidFill>
                  <a:srgbClr val="000000"/>
                </a:solidFill>
                <a:latin typeface="EAVPVC+3"/>
                <a:cs typeface="EAVPVC+3"/>
              </a:rPr>
              <a:t> </a:t>
            </a:r>
            <a:r>
              <a:rPr sz="1800" dirty="0">
                <a:solidFill>
                  <a:srgbClr val="000000"/>
                </a:solidFill>
                <a:latin typeface="EAVPVC+3"/>
                <a:cs typeface="EAVPVC+3"/>
              </a:rPr>
              <a:t>διενεργούνται</a:t>
            </a:r>
            <a:r>
              <a:rPr sz="1800" spc="-95" dirty="0">
                <a:solidFill>
                  <a:srgbClr val="000000"/>
                </a:solidFill>
                <a:latin typeface="EAVPVC+3"/>
                <a:cs typeface="EAVPVC+3"/>
              </a:rPr>
              <a:t> </a:t>
            </a:r>
            <a:r>
              <a:rPr sz="1800" spc="10" dirty="0">
                <a:solidFill>
                  <a:srgbClr val="000000"/>
                </a:solidFill>
                <a:latin typeface="EAVPVC+3"/>
                <a:cs typeface="EAVPVC+3"/>
              </a:rPr>
              <a:t>με</a:t>
            </a:r>
            <a:r>
              <a:rPr sz="1800" spc="-88" dirty="0">
                <a:solidFill>
                  <a:srgbClr val="000000"/>
                </a:solidFill>
                <a:latin typeface="EAVPVC+3"/>
                <a:cs typeface="EAVPVC+3"/>
              </a:rPr>
              <a:t> </a:t>
            </a:r>
            <a:r>
              <a:rPr sz="1800" spc="27" dirty="0">
                <a:solidFill>
                  <a:srgbClr val="000000"/>
                </a:solidFill>
                <a:latin typeface="EAVPVC+3"/>
                <a:cs typeface="EAVPVC+3"/>
              </a:rPr>
              <a:t>τη</a:t>
            </a:r>
            <a:r>
              <a:rPr sz="1800" spc="-64" dirty="0">
                <a:solidFill>
                  <a:srgbClr val="000000"/>
                </a:solidFill>
                <a:latin typeface="EAVPVC+3"/>
                <a:cs typeface="EAVPVC+3"/>
              </a:rPr>
              <a:t> </a:t>
            </a:r>
            <a:r>
              <a:rPr sz="1800" spc="14" dirty="0">
                <a:solidFill>
                  <a:srgbClr val="000000"/>
                </a:solidFill>
                <a:latin typeface="EAVPVC+3"/>
                <a:cs typeface="EAVPVC+3"/>
              </a:rPr>
              <a:t>χρήση</a:t>
            </a:r>
            <a:r>
              <a:rPr sz="1800" spc="-41" dirty="0">
                <a:solidFill>
                  <a:srgbClr val="000000"/>
                </a:solidFill>
                <a:latin typeface="EAVPVC+3"/>
                <a:cs typeface="EAVPVC+3"/>
              </a:rPr>
              <a:t> </a:t>
            </a:r>
            <a:r>
              <a:rPr sz="1800" dirty="0">
                <a:solidFill>
                  <a:srgbClr val="000000"/>
                </a:solidFill>
                <a:latin typeface="EAVPVC+3"/>
                <a:cs typeface="EAVPVC+3"/>
              </a:rPr>
              <a:t>εντύπου</a:t>
            </a:r>
            <a:r>
              <a:rPr sz="1800" spc="-132" dirty="0">
                <a:solidFill>
                  <a:srgbClr val="000000"/>
                </a:solidFill>
                <a:latin typeface="EAVPVC+3"/>
                <a:cs typeface="EAVPVC+3"/>
              </a:rPr>
              <a:t> </a:t>
            </a:r>
            <a:r>
              <a:rPr sz="1800" spc="20" dirty="0">
                <a:solidFill>
                  <a:srgbClr val="000000"/>
                </a:solidFill>
                <a:latin typeface="EAVPVC+3"/>
                <a:cs typeface="EAVPVC+3"/>
              </a:rPr>
              <a:t>άδειας</a:t>
            </a:r>
            <a:r>
              <a:rPr sz="1800" dirty="0">
                <a:solidFill>
                  <a:srgbClr val="000000"/>
                </a:solidFill>
                <a:latin typeface="DFEEEK+2"/>
                <a:cs typeface="DFEEEK+2"/>
              </a:rPr>
              <a:t>.</a:t>
            </a:r>
          </a:p>
        </p:txBody>
      </p:sp>
      <p:sp>
        <p:nvSpPr>
          <p:cNvPr id="6" name="object 6"/>
          <p:cNvSpPr txBox="1"/>
          <p:nvPr/>
        </p:nvSpPr>
        <p:spPr>
          <a:xfrm>
            <a:off x="560048" y="2289591"/>
            <a:ext cx="8233461" cy="538609"/>
          </a:xfrm>
          <a:prstGeom prst="rect">
            <a:avLst/>
          </a:prstGeom>
        </p:spPr>
        <p:txBody>
          <a:bodyPr vert="horz" wrap="square" lIns="0" tIns="0" rIns="0" bIns="0" rtlCol="0">
            <a:spAutoFit/>
          </a:bodyPr>
          <a:lstStyle/>
          <a:p>
            <a:pPr marL="6" marR="0">
              <a:lnSpc>
                <a:spcPts val="2013"/>
              </a:lnSpc>
              <a:spcBef>
                <a:spcPts val="0"/>
              </a:spcBef>
              <a:spcAft>
                <a:spcPts val="0"/>
              </a:spcAft>
            </a:pPr>
            <a:r>
              <a:rPr sz="1800" spc="-30" dirty="0">
                <a:solidFill>
                  <a:srgbClr val="000000"/>
                </a:solidFill>
                <a:latin typeface="Arial"/>
                <a:cs typeface="Arial"/>
              </a:rPr>
              <a:t>•</a:t>
            </a:r>
            <a:r>
              <a:rPr sz="1800" dirty="0">
                <a:solidFill>
                  <a:srgbClr val="000000"/>
                </a:solidFill>
                <a:latin typeface="EAVPVC+3"/>
                <a:cs typeface="EAVPVC+3"/>
              </a:rPr>
              <a:t>Διμερής</a:t>
            </a:r>
            <a:r>
              <a:rPr sz="1800" spc="124" dirty="0">
                <a:solidFill>
                  <a:srgbClr val="000000"/>
                </a:solidFill>
                <a:latin typeface="EAVPVC+3"/>
                <a:cs typeface="EAVPVC+3"/>
              </a:rPr>
              <a:t> </a:t>
            </a:r>
            <a:r>
              <a:rPr sz="1800" spc="14" dirty="0">
                <a:solidFill>
                  <a:srgbClr val="000000"/>
                </a:solidFill>
                <a:latin typeface="EAVPVC+3"/>
                <a:cs typeface="EAVPVC+3"/>
              </a:rPr>
              <a:t>μεταφορά</a:t>
            </a:r>
            <a:r>
              <a:rPr sz="1800" dirty="0">
                <a:solidFill>
                  <a:srgbClr val="000000"/>
                </a:solidFill>
                <a:latin typeface="DFEEEK+2"/>
                <a:cs typeface="DFEEEK+2"/>
              </a:rPr>
              <a:t>:</a:t>
            </a:r>
            <a:r>
              <a:rPr sz="1800" spc="25" dirty="0">
                <a:solidFill>
                  <a:srgbClr val="000000"/>
                </a:solidFill>
                <a:latin typeface="DFEEEK+2"/>
                <a:cs typeface="DFEEEK+2"/>
              </a:rPr>
              <a:t> </a:t>
            </a:r>
            <a:r>
              <a:rPr sz="1800" dirty="0">
                <a:solidFill>
                  <a:srgbClr val="000000"/>
                </a:solidFill>
                <a:latin typeface="EAVPVC+3"/>
                <a:cs typeface="EAVPVC+3"/>
              </a:rPr>
              <a:t>Η</a:t>
            </a:r>
            <a:r>
              <a:rPr sz="1800" spc="201" dirty="0">
                <a:solidFill>
                  <a:srgbClr val="000000"/>
                </a:solidFill>
                <a:latin typeface="EAVPVC+3"/>
                <a:cs typeface="EAVPVC+3"/>
              </a:rPr>
              <a:t> </a:t>
            </a:r>
            <a:r>
              <a:rPr sz="1800" dirty="0">
                <a:solidFill>
                  <a:srgbClr val="000000"/>
                </a:solidFill>
                <a:latin typeface="EAVPVC+3"/>
                <a:cs typeface="EAVPVC+3"/>
              </a:rPr>
              <a:t>μεταφορά</a:t>
            </a:r>
            <a:r>
              <a:rPr sz="1800" spc="116" dirty="0">
                <a:solidFill>
                  <a:srgbClr val="000000"/>
                </a:solidFill>
                <a:latin typeface="EAVPVC+3"/>
                <a:cs typeface="EAVPVC+3"/>
              </a:rPr>
              <a:t> </a:t>
            </a:r>
            <a:r>
              <a:rPr sz="1800" spc="15" dirty="0">
                <a:solidFill>
                  <a:srgbClr val="000000"/>
                </a:solidFill>
                <a:latin typeface="EAVPVC+3"/>
                <a:cs typeface="EAVPVC+3"/>
              </a:rPr>
              <a:t>μεταξύ</a:t>
            </a:r>
            <a:r>
              <a:rPr sz="1800" spc="161" dirty="0">
                <a:solidFill>
                  <a:srgbClr val="000000"/>
                </a:solidFill>
                <a:latin typeface="EAVPVC+3"/>
                <a:cs typeface="EAVPVC+3"/>
              </a:rPr>
              <a:t> </a:t>
            </a:r>
            <a:r>
              <a:rPr sz="1800" dirty="0">
                <a:solidFill>
                  <a:srgbClr val="000000"/>
                </a:solidFill>
                <a:latin typeface="EAVPVC+3"/>
                <a:cs typeface="EAVPVC+3"/>
              </a:rPr>
              <a:t>δύο</a:t>
            </a:r>
            <a:r>
              <a:rPr sz="1800" spc="162" dirty="0">
                <a:solidFill>
                  <a:srgbClr val="000000"/>
                </a:solidFill>
                <a:latin typeface="EAVPVC+3"/>
                <a:cs typeface="EAVPVC+3"/>
              </a:rPr>
              <a:t> </a:t>
            </a:r>
            <a:r>
              <a:rPr sz="1800" spc="12" dirty="0">
                <a:solidFill>
                  <a:srgbClr val="000000"/>
                </a:solidFill>
                <a:latin typeface="EAVPVC+3"/>
                <a:cs typeface="EAVPVC+3"/>
              </a:rPr>
              <a:t>χωρών</a:t>
            </a:r>
            <a:r>
              <a:rPr sz="1800" spc="81" dirty="0">
                <a:solidFill>
                  <a:srgbClr val="000000"/>
                </a:solidFill>
                <a:latin typeface="EAVPVC+3"/>
                <a:cs typeface="EAVPVC+3"/>
              </a:rPr>
              <a:t> </a:t>
            </a:r>
            <a:r>
              <a:rPr sz="1800" spc="10" dirty="0">
                <a:solidFill>
                  <a:srgbClr val="000000"/>
                </a:solidFill>
                <a:latin typeface="EAVPVC+3"/>
                <a:cs typeface="EAVPVC+3"/>
              </a:rPr>
              <a:t>από</a:t>
            </a:r>
            <a:r>
              <a:rPr sz="1800" spc="221" dirty="0">
                <a:solidFill>
                  <a:srgbClr val="000000"/>
                </a:solidFill>
                <a:latin typeface="EAVPVC+3"/>
                <a:cs typeface="EAVPVC+3"/>
              </a:rPr>
              <a:t> </a:t>
            </a:r>
            <a:r>
              <a:rPr sz="1800" spc="15" dirty="0">
                <a:solidFill>
                  <a:srgbClr val="000000"/>
                </a:solidFill>
                <a:latin typeface="EAVPVC+3"/>
                <a:cs typeface="EAVPVC+3"/>
              </a:rPr>
              <a:t>όχημα</a:t>
            </a:r>
            <a:r>
              <a:rPr sz="1800" spc="111" dirty="0">
                <a:solidFill>
                  <a:srgbClr val="000000"/>
                </a:solidFill>
                <a:latin typeface="EAVPVC+3"/>
                <a:cs typeface="EAVPVC+3"/>
              </a:rPr>
              <a:t> </a:t>
            </a:r>
            <a:r>
              <a:rPr sz="1800" spc="15" dirty="0">
                <a:solidFill>
                  <a:srgbClr val="000000"/>
                </a:solidFill>
                <a:latin typeface="EAVPVC+3"/>
                <a:cs typeface="EAVPVC+3"/>
              </a:rPr>
              <a:t>ταξινομημένο</a:t>
            </a:r>
            <a:r>
              <a:rPr sz="1800" spc="-56" dirty="0">
                <a:solidFill>
                  <a:srgbClr val="000000"/>
                </a:solidFill>
                <a:latin typeface="EAVPVC+3"/>
                <a:cs typeface="EAVPVC+3"/>
              </a:rPr>
              <a:t> </a:t>
            </a:r>
            <a:r>
              <a:rPr sz="1800" dirty="0">
                <a:solidFill>
                  <a:srgbClr val="000000"/>
                </a:solidFill>
                <a:latin typeface="EAVPVC+3"/>
                <a:cs typeface="EAVPVC+3"/>
              </a:rPr>
              <a:t>σε</a:t>
            </a:r>
            <a:r>
              <a:rPr sz="1800" spc="216" dirty="0">
                <a:solidFill>
                  <a:srgbClr val="000000"/>
                </a:solidFill>
                <a:latin typeface="EAVPVC+3"/>
                <a:cs typeface="EAVPVC+3"/>
              </a:rPr>
              <a:t> </a:t>
            </a:r>
            <a:r>
              <a:rPr sz="1800" spc="-12" dirty="0">
                <a:solidFill>
                  <a:srgbClr val="000000"/>
                </a:solidFill>
                <a:latin typeface="EAVPVC+3"/>
                <a:cs typeface="EAVPVC+3"/>
              </a:rPr>
              <a:t>μία</a:t>
            </a:r>
          </a:p>
          <a:p>
            <a:pPr marL="0" marR="0">
              <a:lnSpc>
                <a:spcPts val="1996"/>
              </a:lnSpc>
              <a:spcBef>
                <a:spcPts val="177"/>
              </a:spcBef>
              <a:spcAft>
                <a:spcPts val="0"/>
              </a:spcAft>
            </a:pPr>
            <a:r>
              <a:rPr sz="1800" spc="10" dirty="0">
                <a:solidFill>
                  <a:srgbClr val="000000"/>
                </a:solidFill>
                <a:latin typeface="EAVPVC+3"/>
                <a:cs typeface="EAVPVC+3"/>
              </a:rPr>
              <a:t>από</a:t>
            </a:r>
            <a:r>
              <a:rPr sz="1800" dirty="0">
                <a:solidFill>
                  <a:srgbClr val="000000"/>
                </a:solidFill>
                <a:latin typeface="EAVPVC+3"/>
                <a:cs typeface="EAVPVC+3"/>
              </a:rPr>
              <a:t> </a:t>
            </a:r>
            <a:r>
              <a:rPr sz="1800" spc="31" dirty="0">
                <a:solidFill>
                  <a:srgbClr val="000000"/>
                </a:solidFill>
                <a:latin typeface="EAVPVC+3"/>
                <a:cs typeface="EAVPVC+3"/>
              </a:rPr>
              <a:t>τις</a:t>
            </a:r>
            <a:r>
              <a:rPr sz="1800" spc="-135" dirty="0">
                <a:solidFill>
                  <a:srgbClr val="000000"/>
                </a:solidFill>
                <a:latin typeface="EAVPVC+3"/>
                <a:cs typeface="EAVPVC+3"/>
              </a:rPr>
              <a:t> </a:t>
            </a:r>
            <a:r>
              <a:rPr sz="1800" dirty="0" err="1">
                <a:solidFill>
                  <a:srgbClr val="000000"/>
                </a:solidFill>
                <a:latin typeface="EAVPVC+3"/>
                <a:cs typeface="EAVPVC+3"/>
              </a:rPr>
              <a:t>δύο</a:t>
            </a:r>
            <a:r>
              <a:rPr sz="1800" dirty="0">
                <a:solidFill>
                  <a:srgbClr val="000000"/>
                </a:solidFill>
                <a:latin typeface="EAVPVC+3"/>
                <a:cs typeface="EAVPVC+3"/>
              </a:rPr>
              <a:t> </a:t>
            </a:r>
            <a:r>
              <a:rPr sz="1800" spc="15" dirty="0" err="1">
                <a:solidFill>
                  <a:srgbClr val="000000"/>
                </a:solidFill>
                <a:latin typeface="EAVPVC+3"/>
                <a:cs typeface="EAVPVC+3"/>
              </a:rPr>
              <a:t>χώρες</a:t>
            </a:r>
            <a:endParaRPr sz="1800" dirty="0">
              <a:solidFill>
                <a:srgbClr val="000000"/>
              </a:solidFill>
              <a:latin typeface="DFEEEK+2"/>
              <a:cs typeface="DFEEEK+2"/>
            </a:endParaRPr>
          </a:p>
        </p:txBody>
      </p:sp>
      <p:sp>
        <p:nvSpPr>
          <p:cNvPr id="7" name="object 7"/>
          <p:cNvSpPr txBox="1"/>
          <p:nvPr/>
        </p:nvSpPr>
        <p:spPr>
          <a:xfrm>
            <a:off x="560036" y="2843304"/>
            <a:ext cx="8269003" cy="1668356"/>
          </a:xfrm>
          <a:prstGeom prst="rect">
            <a:avLst/>
          </a:prstGeom>
        </p:spPr>
        <p:txBody>
          <a:bodyPr vert="horz" wrap="square" lIns="0" tIns="0" rIns="0" bIns="0" rtlCol="0">
            <a:spAutoFit/>
          </a:bodyPr>
          <a:lstStyle/>
          <a:p>
            <a:pPr marL="15" marR="0">
              <a:lnSpc>
                <a:spcPts val="2013"/>
              </a:lnSpc>
              <a:spcBef>
                <a:spcPts val="0"/>
              </a:spcBef>
              <a:spcAft>
                <a:spcPts val="0"/>
              </a:spcAft>
            </a:pPr>
            <a:r>
              <a:rPr sz="1800" spc="-30" dirty="0">
                <a:solidFill>
                  <a:srgbClr val="000000"/>
                </a:solidFill>
                <a:latin typeface="Arial"/>
                <a:cs typeface="Arial"/>
              </a:rPr>
              <a:t>•</a:t>
            </a:r>
            <a:r>
              <a:rPr sz="1800" dirty="0">
                <a:solidFill>
                  <a:srgbClr val="000000"/>
                </a:solidFill>
                <a:latin typeface="EAVPVC+3"/>
                <a:cs typeface="EAVPVC+3"/>
              </a:rPr>
              <a:t>Διμερείς</a:t>
            </a:r>
            <a:r>
              <a:rPr sz="1800" spc="-20" dirty="0">
                <a:solidFill>
                  <a:srgbClr val="000000"/>
                </a:solidFill>
                <a:latin typeface="EAVPVC+3"/>
                <a:cs typeface="EAVPVC+3"/>
              </a:rPr>
              <a:t> </a:t>
            </a:r>
            <a:r>
              <a:rPr sz="1800" dirty="0">
                <a:solidFill>
                  <a:srgbClr val="000000"/>
                </a:solidFill>
                <a:latin typeface="EAVPVC+3"/>
                <a:cs typeface="EAVPVC+3"/>
              </a:rPr>
              <a:t>Συμφωνίες</a:t>
            </a:r>
            <a:r>
              <a:rPr sz="1800" dirty="0">
                <a:solidFill>
                  <a:srgbClr val="000000"/>
                </a:solidFill>
                <a:latin typeface="DFEEEK+2"/>
                <a:cs typeface="DFEEEK+2"/>
              </a:rPr>
              <a:t>:</a:t>
            </a:r>
            <a:r>
              <a:rPr sz="1800" spc="-50" dirty="0">
                <a:solidFill>
                  <a:srgbClr val="000000"/>
                </a:solidFill>
                <a:latin typeface="DFEEEK+2"/>
                <a:cs typeface="DFEEEK+2"/>
              </a:rPr>
              <a:t> </a:t>
            </a:r>
            <a:r>
              <a:rPr sz="1800" dirty="0">
                <a:solidFill>
                  <a:srgbClr val="000000"/>
                </a:solidFill>
                <a:latin typeface="EAVPVC+3"/>
                <a:cs typeface="EAVPVC+3"/>
              </a:rPr>
              <a:t>Συμφωνίες</a:t>
            </a:r>
            <a:r>
              <a:rPr sz="1800" spc="-20" dirty="0">
                <a:solidFill>
                  <a:srgbClr val="000000"/>
                </a:solidFill>
                <a:latin typeface="EAVPVC+3"/>
                <a:cs typeface="EAVPVC+3"/>
              </a:rPr>
              <a:t> </a:t>
            </a:r>
            <a:r>
              <a:rPr sz="1800" spc="10" dirty="0">
                <a:solidFill>
                  <a:srgbClr val="000000"/>
                </a:solidFill>
                <a:latin typeface="EAVPVC+3"/>
                <a:cs typeface="EAVPVC+3"/>
              </a:rPr>
              <a:t>με</a:t>
            </a:r>
            <a:r>
              <a:rPr sz="1800" spc="-12" dirty="0">
                <a:solidFill>
                  <a:srgbClr val="000000"/>
                </a:solidFill>
                <a:latin typeface="EAVPVC+3"/>
                <a:cs typeface="EAVPVC+3"/>
              </a:rPr>
              <a:t> </a:t>
            </a:r>
            <a:r>
              <a:rPr sz="1800" dirty="0">
                <a:solidFill>
                  <a:srgbClr val="000000"/>
                </a:solidFill>
                <a:latin typeface="EAVPVC+3"/>
                <a:cs typeface="EAVPVC+3"/>
              </a:rPr>
              <a:t>τρίτες</a:t>
            </a:r>
            <a:r>
              <a:rPr sz="1800" spc="-30" dirty="0">
                <a:solidFill>
                  <a:srgbClr val="000000"/>
                </a:solidFill>
                <a:latin typeface="EAVPVC+3"/>
                <a:cs typeface="EAVPVC+3"/>
              </a:rPr>
              <a:t> </a:t>
            </a:r>
            <a:r>
              <a:rPr sz="1800" dirty="0">
                <a:solidFill>
                  <a:srgbClr val="000000"/>
                </a:solidFill>
                <a:latin typeface="EAVPVC+3"/>
                <a:cs typeface="EAVPVC+3"/>
              </a:rPr>
              <a:t>χώρες</a:t>
            </a:r>
            <a:r>
              <a:rPr sz="1800" spc="-112" dirty="0">
                <a:solidFill>
                  <a:srgbClr val="000000"/>
                </a:solidFill>
                <a:latin typeface="EAVPVC+3"/>
                <a:cs typeface="EAVPVC+3"/>
              </a:rPr>
              <a:t> </a:t>
            </a:r>
            <a:r>
              <a:rPr sz="1800" spc="10" dirty="0">
                <a:solidFill>
                  <a:srgbClr val="000000"/>
                </a:solidFill>
                <a:latin typeface="EAVPVC+3"/>
                <a:cs typeface="EAVPVC+3"/>
              </a:rPr>
              <a:t>και</a:t>
            </a:r>
            <a:r>
              <a:rPr sz="1800" spc="-38" dirty="0">
                <a:solidFill>
                  <a:srgbClr val="000000"/>
                </a:solidFill>
                <a:latin typeface="EAVPVC+3"/>
                <a:cs typeface="EAVPVC+3"/>
              </a:rPr>
              <a:t> </a:t>
            </a:r>
            <a:r>
              <a:rPr sz="1800" spc="-20" dirty="0">
                <a:solidFill>
                  <a:srgbClr val="000000"/>
                </a:solidFill>
                <a:latin typeface="EAVPVC+3"/>
                <a:cs typeface="EAVPVC+3"/>
              </a:rPr>
              <a:t>είδη</a:t>
            </a:r>
            <a:r>
              <a:rPr sz="1800" spc="125" dirty="0">
                <a:solidFill>
                  <a:srgbClr val="000000"/>
                </a:solidFill>
                <a:latin typeface="EAVPVC+3"/>
                <a:cs typeface="EAVPVC+3"/>
              </a:rPr>
              <a:t> </a:t>
            </a:r>
            <a:r>
              <a:rPr sz="1800" spc="10" dirty="0">
                <a:solidFill>
                  <a:srgbClr val="000000"/>
                </a:solidFill>
                <a:latin typeface="EAVPVC+3"/>
                <a:cs typeface="EAVPVC+3"/>
              </a:rPr>
              <a:t>αδειών</a:t>
            </a:r>
            <a:r>
              <a:rPr sz="1800" spc="-63" dirty="0">
                <a:solidFill>
                  <a:srgbClr val="000000"/>
                </a:solidFill>
                <a:latin typeface="EAVPVC+3"/>
                <a:cs typeface="EAVPVC+3"/>
              </a:rPr>
              <a:t> </a:t>
            </a:r>
            <a:r>
              <a:rPr sz="1800" dirty="0">
                <a:solidFill>
                  <a:srgbClr val="000000"/>
                </a:solidFill>
                <a:latin typeface="EAVPVC+3"/>
                <a:cs typeface="EAVPVC+3"/>
              </a:rPr>
              <a:t>που</a:t>
            </a:r>
            <a:r>
              <a:rPr sz="1800" spc="17" dirty="0">
                <a:solidFill>
                  <a:srgbClr val="000000"/>
                </a:solidFill>
                <a:latin typeface="EAVPVC+3"/>
                <a:cs typeface="EAVPVC+3"/>
              </a:rPr>
              <a:t> </a:t>
            </a:r>
            <a:r>
              <a:rPr sz="1800" spc="18" dirty="0">
                <a:solidFill>
                  <a:srgbClr val="000000"/>
                </a:solidFill>
                <a:latin typeface="EAVPVC+3"/>
                <a:cs typeface="EAVPVC+3"/>
              </a:rPr>
              <a:t>ανταλλάσουμε</a:t>
            </a:r>
            <a:r>
              <a:rPr sz="1800" dirty="0">
                <a:solidFill>
                  <a:srgbClr val="000000"/>
                </a:solidFill>
                <a:latin typeface="DFEEEK+2"/>
                <a:cs typeface="DFEEEK+2"/>
              </a:rPr>
              <a:t>.</a:t>
            </a:r>
          </a:p>
          <a:p>
            <a:pPr marL="15" marR="0">
              <a:lnSpc>
                <a:spcPts val="2173"/>
              </a:lnSpc>
              <a:spcBef>
                <a:spcPts val="122"/>
              </a:spcBef>
              <a:spcAft>
                <a:spcPts val="0"/>
              </a:spcAft>
            </a:pPr>
            <a:r>
              <a:rPr sz="1800" spc="-30" dirty="0">
                <a:solidFill>
                  <a:srgbClr val="000000"/>
                </a:solidFill>
                <a:latin typeface="Arial"/>
                <a:cs typeface="Arial"/>
              </a:rPr>
              <a:t>•</a:t>
            </a:r>
            <a:r>
              <a:rPr sz="1800" spc="10" dirty="0">
                <a:solidFill>
                  <a:srgbClr val="000000"/>
                </a:solidFill>
                <a:latin typeface="EAVPVC+3"/>
                <a:cs typeface="EAVPVC+3"/>
              </a:rPr>
              <a:t>Διαμετοκομιστική</a:t>
            </a:r>
            <a:r>
              <a:rPr sz="1800" spc="511" dirty="0">
                <a:solidFill>
                  <a:srgbClr val="000000"/>
                </a:solidFill>
                <a:latin typeface="EAVPVC+3"/>
                <a:cs typeface="EAVPVC+3"/>
              </a:rPr>
              <a:t> </a:t>
            </a:r>
            <a:r>
              <a:rPr sz="1800" dirty="0">
                <a:solidFill>
                  <a:srgbClr val="000000"/>
                </a:solidFill>
                <a:latin typeface="EAVPVC+3"/>
                <a:cs typeface="EAVPVC+3"/>
              </a:rPr>
              <a:t>ή</a:t>
            </a:r>
            <a:r>
              <a:rPr sz="1800" spc="636" dirty="0">
                <a:solidFill>
                  <a:srgbClr val="000000"/>
                </a:solidFill>
                <a:latin typeface="EAVPVC+3"/>
                <a:cs typeface="EAVPVC+3"/>
              </a:rPr>
              <a:t> </a:t>
            </a:r>
            <a:r>
              <a:rPr sz="1800" dirty="0">
                <a:solidFill>
                  <a:srgbClr val="000000"/>
                </a:solidFill>
                <a:latin typeface="Book Antiqua"/>
                <a:cs typeface="Book Antiqua"/>
              </a:rPr>
              <a:t>Transit</a:t>
            </a:r>
            <a:r>
              <a:rPr sz="1800" spc="701" dirty="0">
                <a:solidFill>
                  <a:srgbClr val="000000"/>
                </a:solidFill>
                <a:latin typeface="Book Antiqua"/>
                <a:cs typeface="Book Antiqua"/>
              </a:rPr>
              <a:t> </a:t>
            </a:r>
            <a:r>
              <a:rPr sz="1800" spc="14" dirty="0">
                <a:solidFill>
                  <a:srgbClr val="000000"/>
                </a:solidFill>
                <a:latin typeface="EAVPVC+3"/>
                <a:cs typeface="EAVPVC+3"/>
              </a:rPr>
              <a:t>μεταφορά</a:t>
            </a:r>
            <a:r>
              <a:rPr sz="1800" dirty="0">
                <a:solidFill>
                  <a:srgbClr val="000000"/>
                </a:solidFill>
                <a:latin typeface="DFEEEK+2"/>
                <a:cs typeface="DFEEEK+2"/>
              </a:rPr>
              <a:t>:</a:t>
            </a:r>
            <a:r>
              <a:rPr sz="1800" spc="475" dirty="0">
                <a:solidFill>
                  <a:srgbClr val="000000"/>
                </a:solidFill>
                <a:latin typeface="DFEEEK+2"/>
                <a:cs typeface="DFEEEK+2"/>
              </a:rPr>
              <a:t> </a:t>
            </a:r>
            <a:r>
              <a:rPr sz="1800" dirty="0">
                <a:solidFill>
                  <a:srgbClr val="000000"/>
                </a:solidFill>
                <a:latin typeface="EAVPVC+3"/>
                <a:cs typeface="EAVPVC+3"/>
              </a:rPr>
              <a:t>Η</a:t>
            </a:r>
            <a:r>
              <a:rPr sz="1800" spc="653" dirty="0">
                <a:solidFill>
                  <a:srgbClr val="000000"/>
                </a:solidFill>
                <a:latin typeface="EAVPVC+3"/>
                <a:cs typeface="EAVPVC+3"/>
              </a:rPr>
              <a:t> </a:t>
            </a:r>
            <a:r>
              <a:rPr sz="1800" dirty="0">
                <a:solidFill>
                  <a:srgbClr val="000000"/>
                </a:solidFill>
                <a:latin typeface="EAVPVC+3"/>
                <a:cs typeface="EAVPVC+3"/>
              </a:rPr>
              <a:t>διέλευση</a:t>
            </a:r>
            <a:r>
              <a:rPr sz="1800" spc="644" dirty="0">
                <a:solidFill>
                  <a:srgbClr val="000000"/>
                </a:solidFill>
                <a:latin typeface="EAVPVC+3"/>
                <a:cs typeface="EAVPVC+3"/>
              </a:rPr>
              <a:t> </a:t>
            </a:r>
            <a:r>
              <a:rPr sz="1800" spc="11" dirty="0">
                <a:solidFill>
                  <a:srgbClr val="000000"/>
                </a:solidFill>
                <a:latin typeface="EAVPVC+3"/>
                <a:cs typeface="EAVPVC+3"/>
              </a:rPr>
              <a:t>του</a:t>
            </a:r>
            <a:r>
              <a:rPr sz="1800" spc="605" dirty="0">
                <a:solidFill>
                  <a:srgbClr val="000000"/>
                </a:solidFill>
                <a:latin typeface="EAVPVC+3"/>
                <a:cs typeface="EAVPVC+3"/>
              </a:rPr>
              <a:t> </a:t>
            </a:r>
            <a:r>
              <a:rPr sz="1800" spc="15" dirty="0">
                <a:solidFill>
                  <a:srgbClr val="000000"/>
                </a:solidFill>
                <a:latin typeface="EAVPVC+3"/>
                <a:cs typeface="EAVPVC+3"/>
              </a:rPr>
              <a:t>οχήματος</a:t>
            </a:r>
            <a:r>
              <a:rPr sz="1800" spc="569" dirty="0">
                <a:solidFill>
                  <a:srgbClr val="000000"/>
                </a:solidFill>
                <a:latin typeface="EAVPVC+3"/>
                <a:cs typeface="EAVPVC+3"/>
              </a:rPr>
              <a:t> </a:t>
            </a:r>
            <a:r>
              <a:rPr sz="1800" dirty="0">
                <a:solidFill>
                  <a:srgbClr val="000000"/>
                </a:solidFill>
                <a:latin typeface="DFEEEK+2"/>
                <a:cs typeface="DFEEEK+2"/>
              </a:rPr>
              <a:t>(</a:t>
            </a:r>
            <a:r>
              <a:rPr sz="1800" dirty="0">
                <a:solidFill>
                  <a:srgbClr val="000000"/>
                </a:solidFill>
                <a:latin typeface="EAVPVC+3"/>
                <a:cs typeface="EAVPVC+3"/>
              </a:rPr>
              <a:t>έμφορτου</a:t>
            </a:r>
            <a:r>
              <a:rPr sz="1800" spc="544" dirty="0">
                <a:solidFill>
                  <a:srgbClr val="000000"/>
                </a:solidFill>
                <a:latin typeface="EAVPVC+3"/>
                <a:cs typeface="EAVPVC+3"/>
              </a:rPr>
              <a:t> </a:t>
            </a:r>
            <a:r>
              <a:rPr sz="1800" dirty="0">
                <a:solidFill>
                  <a:srgbClr val="000000"/>
                </a:solidFill>
                <a:latin typeface="EAVPVC+3"/>
                <a:cs typeface="EAVPVC+3"/>
              </a:rPr>
              <a:t>ή</a:t>
            </a:r>
          </a:p>
          <a:p>
            <a:pPr marL="11" marR="0">
              <a:lnSpc>
                <a:spcPts val="1996"/>
              </a:lnSpc>
              <a:spcBef>
                <a:spcPts val="0"/>
              </a:spcBef>
              <a:spcAft>
                <a:spcPts val="0"/>
              </a:spcAft>
            </a:pPr>
            <a:r>
              <a:rPr sz="1800" spc="10" dirty="0">
                <a:solidFill>
                  <a:srgbClr val="000000"/>
                </a:solidFill>
                <a:latin typeface="EAVPVC+3"/>
                <a:cs typeface="EAVPVC+3"/>
              </a:rPr>
              <a:t>άφορτου)</a:t>
            </a:r>
            <a:r>
              <a:rPr sz="1800" spc="-68" dirty="0">
                <a:solidFill>
                  <a:srgbClr val="000000"/>
                </a:solidFill>
                <a:latin typeface="EAVPVC+3"/>
                <a:cs typeface="EAVPVC+3"/>
              </a:rPr>
              <a:t> </a:t>
            </a:r>
            <a:r>
              <a:rPr sz="1800" spc="10" dirty="0">
                <a:solidFill>
                  <a:srgbClr val="000000"/>
                </a:solidFill>
                <a:latin typeface="EAVPVC+3"/>
                <a:cs typeface="EAVPVC+3"/>
              </a:rPr>
              <a:t>από</a:t>
            </a:r>
            <a:r>
              <a:rPr sz="1800" spc="-79" dirty="0">
                <a:solidFill>
                  <a:srgbClr val="000000"/>
                </a:solidFill>
                <a:latin typeface="EAVPVC+3"/>
                <a:cs typeface="EAVPVC+3"/>
              </a:rPr>
              <a:t> </a:t>
            </a:r>
            <a:r>
              <a:rPr sz="1800" dirty="0">
                <a:solidFill>
                  <a:srgbClr val="000000"/>
                </a:solidFill>
                <a:latin typeface="EAVPVC+3"/>
                <a:cs typeface="EAVPVC+3"/>
              </a:rPr>
              <a:t>κράτος</a:t>
            </a:r>
            <a:r>
              <a:rPr sz="1800" spc="-34" dirty="0">
                <a:solidFill>
                  <a:srgbClr val="000000"/>
                </a:solidFill>
                <a:latin typeface="EAVPVC+3"/>
                <a:cs typeface="EAVPVC+3"/>
              </a:rPr>
              <a:t> </a:t>
            </a:r>
            <a:r>
              <a:rPr sz="1800" spc="15" dirty="0">
                <a:solidFill>
                  <a:srgbClr val="000000"/>
                </a:solidFill>
                <a:latin typeface="EAVPVC+3"/>
                <a:cs typeface="EAVPVC+3"/>
              </a:rPr>
              <a:t>στο</a:t>
            </a:r>
            <a:r>
              <a:rPr sz="1800" dirty="0">
                <a:solidFill>
                  <a:srgbClr val="000000"/>
                </a:solidFill>
                <a:latin typeface="EAVPVC+3"/>
                <a:cs typeface="EAVPVC+3"/>
              </a:rPr>
              <a:t> </a:t>
            </a:r>
            <a:r>
              <a:rPr sz="1800" spc="-10" dirty="0">
                <a:solidFill>
                  <a:srgbClr val="000000"/>
                </a:solidFill>
                <a:latin typeface="EAVPVC+3"/>
                <a:cs typeface="EAVPVC+3"/>
              </a:rPr>
              <a:t>οποίο</a:t>
            </a:r>
            <a:r>
              <a:rPr sz="1800" spc="89" dirty="0">
                <a:solidFill>
                  <a:srgbClr val="000000"/>
                </a:solidFill>
                <a:latin typeface="EAVPVC+3"/>
                <a:cs typeface="EAVPVC+3"/>
              </a:rPr>
              <a:t> </a:t>
            </a:r>
            <a:r>
              <a:rPr sz="1800" dirty="0">
                <a:solidFill>
                  <a:srgbClr val="000000"/>
                </a:solidFill>
                <a:latin typeface="EAVPVC+3"/>
                <a:cs typeface="EAVPVC+3"/>
              </a:rPr>
              <a:t>όμως</a:t>
            </a:r>
            <a:r>
              <a:rPr sz="1800" spc="-111" dirty="0">
                <a:solidFill>
                  <a:srgbClr val="000000"/>
                </a:solidFill>
                <a:latin typeface="EAVPVC+3"/>
                <a:cs typeface="EAVPVC+3"/>
              </a:rPr>
              <a:t> </a:t>
            </a:r>
            <a:r>
              <a:rPr sz="1800" spc="-12" dirty="0">
                <a:solidFill>
                  <a:srgbClr val="000000"/>
                </a:solidFill>
                <a:latin typeface="EAVPVC+3"/>
                <a:cs typeface="EAVPVC+3"/>
              </a:rPr>
              <a:t>δεν</a:t>
            </a:r>
            <a:r>
              <a:rPr sz="1800" spc="23" dirty="0">
                <a:solidFill>
                  <a:srgbClr val="000000"/>
                </a:solidFill>
                <a:latin typeface="EAVPVC+3"/>
                <a:cs typeface="EAVPVC+3"/>
              </a:rPr>
              <a:t> </a:t>
            </a:r>
            <a:r>
              <a:rPr sz="1800" spc="11" dirty="0">
                <a:solidFill>
                  <a:srgbClr val="000000"/>
                </a:solidFill>
                <a:latin typeface="EAVPVC+3"/>
                <a:cs typeface="EAVPVC+3"/>
              </a:rPr>
              <a:t>φορτώνονται</a:t>
            </a:r>
            <a:r>
              <a:rPr sz="1800" spc="-93" dirty="0">
                <a:solidFill>
                  <a:srgbClr val="000000"/>
                </a:solidFill>
                <a:latin typeface="EAVPVC+3"/>
                <a:cs typeface="EAVPVC+3"/>
              </a:rPr>
              <a:t> </a:t>
            </a:r>
            <a:r>
              <a:rPr sz="1800" dirty="0">
                <a:solidFill>
                  <a:srgbClr val="000000"/>
                </a:solidFill>
                <a:latin typeface="EAVPVC+3"/>
                <a:cs typeface="EAVPVC+3"/>
              </a:rPr>
              <a:t>ή</a:t>
            </a:r>
            <a:r>
              <a:rPr sz="1800" spc="-38" dirty="0">
                <a:solidFill>
                  <a:srgbClr val="000000"/>
                </a:solidFill>
                <a:latin typeface="EAVPVC+3"/>
                <a:cs typeface="EAVPVC+3"/>
              </a:rPr>
              <a:t> </a:t>
            </a:r>
            <a:r>
              <a:rPr sz="1800" dirty="0">
                <a:solidFill>
                  <a:srgbClr val="000000"/>
                </a:solidFill>
                <a:latin typeface="EAVPVC+3"/>
                <a:cs typeface="EAVPVC+3"/>
              </a:rPr>
              <a:t>εκφορτώνονται</a:t>
            </a:r>
            <a:r>
              <a:rPr sz="1800" spc="-87" dirty="0">
                <a:solidFill>
                  <a:srgbClr val="000000"/>
                </a:solidFill>
                <a:latin typeface="EAVPVC+3"/>
                <a:cs typeface="EAVPVC+3"/>
              </a:rPr>
              <a:t> </a:t>
            </a:r>
            <a:r>
              <a:rPr sz="1800" spc="10" dirty="0">
                <a:solidFill>
                  <a:srgbClr val="000000"/>
                </a:solidFill>
                <a:latin typeface="EAVPVC+3"/>
                <a:cs typeface="EAVPVC+3"/>
              </a:rPr>
              <a:t>εμπορεύματα</a:t>
            </a:r>
            <a:endParaRPr sz="1800" dirty="0">
              <a:solidFill>
                <a:srgbClr val="000000"/>
              </a:solidFill>
              <a:latin typeface="DFEEEK+2"/>
              <a:cs typeface="DFEEEK+2"/>
            </a:endParaRPr>
          </a:p>
          <a:p>
            <a:pPr marL="3" marR="0">
              <a:lnSpc>
                <a:spcPts val="2013"/>
              </a:lnSpc>
              <a:spcBef>
                <a:spcPts val="153"/>
              </a:spcBef>
              <a:spcAft>
                <a:spcPts val="0"/>
              </a:spcAft>
            </a:pPr>
            <a:r>
              <a:rPr sz="1800" spc="-30" dirty="0">
                <a:solidFill>
                  <a:srgbClr val="000000"/>
                </a:solidFill>
                <a:latin typeface="Arial"/>
                <a:cs typeface="Arial"/>
              </a:rPr>
              <a:t>•</a:t>
            </a:r>
            <a:r>
              <a:rPr sz="1800" spc="18" dirty="0">
                <a:solidFill>
                  <a:srgbClr val="000000"/>
                </a:solidFill>
                <a:latin typeface="EAVPVC+3"/>
                <a:cs typeface="EAVPVC+3"/>
              </a:rPr>
              <a:t>Τριγωνική</a:t>
            </a:r>
            <a:r>
              <a:rPr sz="1800" spc="861" dirty="0">
                <a:solidFill>
                  <a:srgbClr val="000000"/>
                </a:solidFill>
                <a:latin typeface="EAVPVC+3"/>
                <a:cs typeface="EAVPVC+3"/>
              </a:rPr>
              <a:t> </a:t>
            </a:r>
            <a:r>
              <a:rPr sz="1800" spc="14" dirty="0">
                <a:solidFill>
                  <a:srgbClr val="000000"/>
                </a:solidFill>
                <a:latin typeface="EAVPVC+3"/>
                <a:cs typeface="EAVPVC+3"/>
              </a:rPr>
              <a:t>μεταφορά</a:t>
            </a:r>
            <a:r>
              <a:rPr sz="1800" dirty="0">
                <a:solidFill>
                  <a:srgbClr val="000000"/>
                </a:solidFill>
                <a:latin typeface="DFEEEK+2"/>
                <a:cs typeface="DFEEEK+2"/>
              </a:rPr>
              <a:t>:</a:t>
            </a:r>
            <a:r>
              <a:rPr sz="1800" spc="775" dirty="0">
                <a:solidFill>
                  <a:srgbClr val="000000"/>
                </a:solidFill>
                <a:latin typeface="DFEEEK+2"/>
                <a:cs typeface="DFEEEK+2"/>
              </a:rPr>
              <a:t> </a:t>
            </a:r>
            <a:r>
              <a:rPr sz="1800" dirty="0">
                <a:solidFill>
                  <a:srgbClr val="000000"/>
                </a:solidFill>
                <a:latin typeface="EAVPVC+3"/>
                <a:cs typeface="EAVPVC+3"/>
              </a:rPr>
              <a:t>Η</a:t>
            </a:r>
            <a:r>
              <a:rPr sz="1800" spc="956" dirty="0">
                <a:solidFill>
                  <a:srgbClr val="000000"/>
                </a:solidFill>
                <a:latin typeface="EAVPVC+3"/>
                <a:cs typeface="EAVPVC+3"/>
              </a:rPr>
              <a:t> </a:t>
            </a:r>
            <a:r>
              <a:rPr sz="1800" dirty="0">
                <a:solidFill>
                  <a:srgbClr val="000000"/>
                </a:solidFill>
                <a:latin typeface="EAVPVC+3"/>
                <a:cs typeface="EAVPVC+3"/>
              </a:rPr>
              <a:t>μεταφορά</a:t>
            </a:r>
            <a:r>
              <a:rPr sz="1800" spc="940" dirty="0">
                <a:solidFill>
                  <a:srgbClr val="000000"/>
                </a:solidFill>
                <a:latin typeface="EAVPVC+3"/>
                <a:cs typeface="EAVPVC+3"/>
              </a:rPr>
              <a:t> </a:t>
            </a:r>
            <a:r>
              <a:rPr sz="1800" dirty="0">
                <a:solidFill>
                  <a:srgbClr val="000000"/>
                </a:solidFill>
                <a:latin typeface="EAVPVC+3"/>
                <a:cs typeface="EAVPVC+3"/>
              </a:rPr>
              <a:t>που</a:t>
            </a:r>
            <a:r>
              <a:rPr sz="1800" spc="917" dirty="0">
                <a:solidFill>
                  <a:srgbClr val="000000"/>
                </a:solidFill>
                <a:latin typeface="EAVPVC+3"/>
                <a:cs typeface="EAVPVC+3"/>
              </a:rPr>
              <a:t> </a:t>
            </a:r>
            <a:r>
              <a:rPr sz="1800" dirty="0">
                <a:solidFill>
                  <a:srgbClr val="000000"/>
                </a:solidFill>
                <a:latin typeface="EAVPVC+3"/>
                <a:cs typeface="EAVPVC+3"/>
              </a:rPr>
              <a:t>διενεργείται</a:t>
            </a:r>
            <a:r>
              <a:rPr sz="1800" spc="878" dirty="0">
                <a:solidFill>
                  <a:srgbClr val="000000"/>
                </a:solidFill>
                <a:latin typeface="EAVPVC+3"/>
                <a:cs typeface="EAVPVC+3"/>
              </a:rPr>
              <a:t> </a:t>
            </a:r>
            <a:r>
              <a:rPr sz="1800" spc="15" dirty="0">
                <a:solidFill>
                  <a:srgbClr val="000000"/>
                </a:solidFill>
                <a:latin typeface="EAVPVC+3"/>
                <a:cs typeface="EAVPVC+3"/>
              </a:rPr>
              <a:t>μεταξύ</a:t>
            </a:r>
            <a:r>
              <a:rPr sz="1800" spc="914" dirty="0">
                <a:solidFill>
                  <a:srgbClr val="000000"/>
                </a:solidFill>
                <a:latin typeface="EAVPVC+3"/>
                <a:cs typeface="EAVPVC+3"/>
              </a:rPr>
              <a:t> </a:t>
            </a:r>
            <a:r>
              <a:rPr sz="1800" dirty="0">
                <a:solidFill>
                  <a:srgbClr val="000000"/>
                </a:solidFill>
                <a:latin typeface="EAVPVC+3"/>
                <a:cs typeface="EAVPVC+3"/>
              </a:rPr>
              <a:t>δύο</a:t>
            </a:r>
            <a:r>
              <a:rPr sz="1800" spc="984" dirty="0">
                <a:solidFill>
                  <a:srgbClr val="000000"/>
                </a:solidFill>
                <a:latin typeface="EAVPVC+3"/>
                <a:cs typeface="EAVPVC+3"/>
              </a:rPr>
              <a:t> </a:t>
            </a:r>
            <a:r>
              <a:rPr sz="1800" spc="12" dirty="0">
                <a:solidFill>
                  <a:srgbClr val="000000"/>
                </a:solidFill>
                <a:latin typeface="EAVPVC+3"/>
                <a:cs typeface="EAVPVC+3"/>
              </a:rPr>
              <a:t>χωρών</a:t>
            </a:r>
            <a:r>
              <a:rPr sz="1800" spc="834" dirty="0">
                <a:solidFill>
                  <a:srgbClr val="000000"/>
                </a:solidFill>
                <a:latin typeface="EAVPVC+3"/>
                <a:cs typeface="EAVPVC+3"/>
              </a:rPr>
              <a:t> </a:t>
            </a:r>
            <a:r>
              <a:rPr sz="1800" spc="10" dirty="0">
                <a:solidFill>
                  <a:srgbClr val="000000"/>
                </a:solidFill>
                <a:latin typeface="EAVPVC+3"/>
                <a:cs typeface="EAVPVC+3"/>
              </a:rPr>
              <a:t>από</a:t>
            </a:r>
          </a:p>
          <a:p>
            <a:pPr marL="0" marR="0">
              <a:lnSpc>
                <a:spcPts val="1996"/>
              </a:lnSpc>
              <a:spcBef>
                <a:spcPts val="203"/>
              </a:spcBef>
              <a:spcAft>
                <a:spcPts val="0"/>
              </a:spcAft>
            </a:pPr>
            <a:r>
              <a:rPr sz="1800" dirty="0">
                <a:solidFill>
                  <a:srgbClr val="000000"/>
                </a:solidFill>
                <a:latin typeface="EAVPVC+3"/>
                <a:cs typeface="EAVPVC+3"/>
              </a:rPr>
              <a:t>αυτοκίνητο</a:t>
            </a:r>
            <a:r>
              <a:rPr sz="1800" spc="241" dirty="0">
                <a:solidFill>
                  <a:srgbClr val="000000"/>
                </a:solidFill>
                <a:latin typeface="EAVPVC+3"/>
                <a:cs typeface="EAVPVC+3"/>
              </a:rPr>
              <a:t> </a:t>
            </a:r>
            <a:r>
              <a:rPr sz="1800" dirty="0">
                <a:solidFill>
                  <a:srgbClr val="000000"/>
                </a:solidFill>
                <a:latin typeface="EAVPVC+3"/>
                <a:cs typeface="EAVPVC+3"/>
              </a:rPr>
              <a:t>που</a:t>
            </a:r>
            <a:r>
              <a:rPr sz="1800" spc="240" dirty="0">
                <a:solidFill>
                  <a:srgbClr val="000000"/>
                </a:solidFill>
                <a:latin typeface="EAVPVC+3"/>
                <a:cs typeface="EAVPVC+3"/>
              </a:rPr>
              <a:t> </a:t>
            </a:r>
            <a:r>
              <a:rPr sz="1800" dirty="0">
                <a:solidFill>
                  <a:srgbClr val="000000"/>
                </a:solidFill>
                <a:latin typeface="EAVPVC+3"/>
                <a:cs typeface="EAVPVC+3"/>
              </a:rPr>
              <a:t>είναι</a:t>
            </a:r>
            <a:r>
              <a:rPr sz="1800" spc="272" dirty="0">
                <a:solidFill>
                  <a:srgbClr val="000000"/>
                </a:solidFill>
                <a:latin typeface="EAVPVC+3"/>
                <a:cs typeface="EAVPVC+3"/>
              </a:rPr>
              <a:t> </a:t>
            </a:r>
            <a:r>
              <a:rPr sz="1800" spc="15" dirty="0">
                <a:solidFill>
                  <a:srgbClr val="000000"/>
                </a:solidFill>
                <a:latin typeface="EAVPVC+3"/>
                <a:cs typeface="EAVPVC+3"/>
              </a:rPr>
              <a:t>ταξινομημένο</a:t>
            </a:r>
            <a:r>
              <a:rPr sz="1800" spc="20" dirty="0">
                <a:solidFill>
                  <a:srgbClr val="000000"/>
                </a:solidFill>
                <a:latin typeface="EAVPVC+3"/>
                <a:cs typeface="EAVPVC+3"/>
              </a:rPr>
              <a:t> </a:t>
            </a:r>
            <a:r>
              <a:rPr sz="1800" dirty="0">
                <a:solidFill>
                  <a:srgbClr val="000000"/>
                </a:solidFill>
                <a:latin typeface="EAVPVC+3"/>
                <a:cs typeface="EAVPVC+3"/>
              </a:rPr>
              <a:t>σε</a:t>
            </a:r>
            <a:r>
              <a:rPr sz="1800" spc="216" dirty="0">
                <a:solidFill>
                  <a:srgbClr val="000000"/>
                </a:solidFill>
                <a:latin typeface="EAVPVC+3"/>
                <a:cs typeface="EAVPVC+3"/>
              </a:rPr>
              <a:t> </a:t>
            </a:r>
            <a:r>
              <a:rPr sz="1800" dirty="0">
                <a:solidFill>
                  <a:srgbClr val="000000"/>
                </a:solidFill>
                <a:latin typeface="EAVPVC+3"/>
                <a:cs typeface="EAVPVC+3"/>
              </a:rPr>
              <a:t>Τρίτη</a:t>
            </a:r>
            <a:r>
              <a:rPr sz="1800" spc="266" dirty="0">
                <a:solidFill>
                  <a:srgbClr val="000000"/>
                </a:solidFill>
                <a:latin typeface="EAVPVC+3"/>
                <a:cs typeface="EAVPVC+3"/>
              </a:rPr>
              <a:t> </a:t>
            </a:r>
            <a:r>
              <a:rPr sz="1800" spc="12" dirty="0">
                <a:solidFill>
                  <a:srgbClr val="000000"/>
                </a:solidFill>
                <a:latin typeface="EAVPVC+3"/>
                <a:cs typeface="EAVPVC+3"/>
              </a:rPr>
              <a:t>χώρα</a:t>
            </a:r>
            <a:r>
              <a:rPr sz="1800" spc="176" dirty="0">
                <a:solidFill>
                  <a:srgbClr val="000000"/>
                </a:solidFill>
                <a:latin typeface="EAVPVC+3"/>
                <a:cs typeface="EAVPVC+3"/>
              </a:rPr>
              <a:t> </a:t>
            </a:r>
            <a:r>
              <a:rPr sz="1800" dirty="0">
                <a:solidFill>
                  <a:srgbClr val="000000"/>
                </a:solidFill>
                <a:latin typeface="EAVPVC+3"/>
                <a:cs typeface="EAVPVC+3"/>
              </a:rPr>
              <a:t>(π</a:t>
            </a:r>
            <a:r>
              <a:rPr sz="1800" dirty="0">
                <a:solidFill>
                  <a:srgbClr val="000000"/>
                </a:solidFill>
                <a:latin typeface="DFEEEK+2"/>
                <a:cs typeface="DFEEEK+2"/>
              </a:rPr>
              <a:t>.</a:t>
            </a:r>
            <a:r>
              <a:rPr sz="1800" spc="25" dirty="0">
                <a:solidFill>
                  <a:srgbClr val="000000"/>
                </a:solidFill>
                <a:latin typeface="EAVPVC+3"/>
                <a:cs typeface="EAVPVC+3"/>
              </a:rPr>
              <a:t>χ</a:t>
            </a:r>
            <a:r>
              <a:rPr sz="1800" dirty="0">
                <a:solidFill>
                  <a:srgbClr val="000000"/>
                </a:solidFill>
                <a:latin typeface="DFEEEK+2"/>
                <a:cs typeface="DFEEEK+2"/>
              </a:rPr>
              <a:t>.</a:t>
            </a:r>
            <a:r>
              <a:rPr sz="1800" spc="225" dirty="0">
                <a:solidFill>
                  <a:srgbClr val="000000"/>
                </a:solidFill>
                <a:latin typeface="DFEEEK+2"/>
                <a:cs typeface="DFEEEK+2"/>
              </a:rPr>
              <a:t> </a:t>
            </a:r>
            <a:r>
              <a:rPr sz="1800" spc="15" dirty="0">
                <a:solidFill>
                  <a:srgbClr val="000000"/>
                </a:solidFill>
                <a:latin typeface="EAVPVC+3"/>
                <a:cs typeface="EAVPVC+3"/>
              </a:rPr>
              <a:t>ελληνικό</a:t>
            </a:r>
            <a:r>
              <a:rPr sz="1800" spc="79" dirty="0">
                <a:solidFill>
                  <a:srgbClr val="000000"/>
                </a:solidFill>
                <a:latin typeface="EAVPVC+3"/>
                <a:cs typeface="EAVPVC+3"/>
              </a:rPr>
              <a:t> </a:t>
            </a:r>
            <a:r>
              <a:rPr sz="1800" spc="15" dirty="0">
                <a:solidFill>
                  <a:srgbClr val="000000"/>
                </a:solidFill>
                <a:latin typeface="EAVPVC+3"/>
                <a:cs typeface="EAVPVC+3"/>
              </a:rPr>
              <a:t>φορτηγό</a:t>
            </a:r>
            <a:r>
              <a:rPr sz="1800" spc="150" dirty="0">
                <a:solidFill>
                  <a:srgbClr val="000000"/>
                </a:solidFill>
                <a:latin typeface="EAVPVC+3"/>
                <a:cs typeface="EAVPVC+3"/>
              </a:rPr>
              <a:t> </a:t>
            </a:r>
            <a:r>
              <a:rPr sz="1800" dirty="0">
                <a:solidFill>
                  <a:srgbClr val="000000"/>
                </a:solidFill>
                <a:latin typeface="EAVPVC+3"/>
                <a:cs typeface="EAVPVC+3"/>
              </a:rPr>
              <a:t>φορτώνει</a:t>
            </a:r>
          </a:p>
          <a:p>
            <a:pPr marL="1" marR="0">
              <a:lnSpc>
                <a:spcPts val="1996"/>
              </a:lnSpc>
              <a:spcBef>
                <a:spcPts val="177"/>
              </a:spcBef>
              <a:spcAft>
                <a:spcPts val="0"/>
              </a:spcAft>
            </a:pPr>
            <a:r>
              <a:rPr sz="1800" spc="10" dirty="0">
                <a:solidFill>
                  <a:srgbClr val="000000"/>
                </a:solidFill>
                <a:latin typeface="EAVPVC+3"/>
                <a:cs typeface="EAVPVC+3"/>
              </a:rPr>
              <a:t>από</a:t>
            </a:r>
            <a:r>
              <a:rPr sz="1800" dirty="0">
                <a:solidFill>
                  <a:srgbClr val="000000"/>
                </a:solidFill>
                <a:latin typeface="EAVPVC+3"/>
                <a:cs typeface="EAVPVC+3"/>
              </a:rPr>
              <a:t> Ουκρανία</a:t>
            </a:r>
            <a:r>
              <a:rPr sz="1800" spc="-25" dirty="0">
                <a:solidFill>
                  <a:srgbClr val="000000"/>
                </a:solidFill>
                <a:latin typeface="EAVPVC+3"/>
                <a:cs typeface="EAVPVC+3"/>
              </a:rPr>
              <a:t> </a:t>
            </a:r>
            <a:r>
              <a:rPr sz="1800" spc="10" dirty="0">
                <a:solidFill>
                  <a:srgbClr val="000000"/>
                </a:solidFill>
                <a:latin typeface="EAVPVC+3"/>
                <a:cs typeface="EAVPVC+3"/>
              </a:rPr>
              <a:t>με</a:t>
            </a:r>
            <a:r>
              <a:rPr sz="1800" spc="-12" dirty="0">
                <a:solidFill>
                  <a:srgbClr val="000000"/>
                </a:solidFill>
                <a:latin typeface="EAVPVC+3"/>
                <a:cs typeface="EAVPVC+3"/>
              </a:rPr>
              <a:t> </a:t>
            </a:r>
            <a:r>
              <a:rPr sz="1800" dirty="0">
                <a:solidFill>
                  <a:srgbClr val="000000"/>
                </a:solidFill>
                <a:latin typeface="EAVPVC+3"/>
                <a:cs typeface="EAVPVC+3"/>
              </a:rPr>
              <a:t>προορισμό</a:t>
            </a:r>
            <a:r>
              <a:rPr sz="1800" spc="-66" dirty="0">
                <a:solidFill>
                  <a:srgbClr val="000000"/>
                </a:solidFill>
                <a:latin typeface="EAVPVC+3"/>
                <a:cs typeface="EAVPVC+3"/>
              </a:rPr>
              <a:t> </a:t>
            </a:r>
            <a:r>
              <a:rPr sz="1800" spc="27" dirty="0">
                <a:solidFill>
                  <a:srgbClr val="000000"/>
                </a:solidFill>
                <a:latin typeface="EAVPVC+3"/>
                <a:cs typeface="EAVPVC+3"/>
              </a:rPr>
              <a:t>τη</a:t>
            </a:r>
            <a:r>
              <a:rPr sz="1800" spc="-68" dirty="0">
                <a:solidFill>
                  <a:srgbClr val="000000"/>
                </a:solidFill>
                <a:latin typeface="EAVPVC+3"/>
                <a:cs typeface="EAVPVC+3"/>
              </a:rPr>
              <a:t> </a:t>
            </a:r>
            <a:r>
              <a:rPr sz="1800" dirty="0">
                <a:solidFill>
                  <a:srgbClr val="000000"/>
                </a:solidFill>
                <a:latin typeface="EAVPVC+3"/>
                <a:cs typeface="EAVPVC+3"/>
              </a:rPr>
              <a:t>Ρωσία)</a:t>
            </a:r>
          </a:p>
        </p:txBody>
      </p:sp>
      <p:sp>
        <p:nvSpPr>
          <p:cNvPr id="8" name="object 8"/>
          <p:cNvSpPr txBox="1"/>
          <p:nvPr/>
        </p:nvSpPr>
        <p:spPr>
          <a:xfrm>
            <a:off x="3900779" y="4779774"/>
            <a:ext cx="1574408" cy="256480"/>
          </a:xfrm>
          <a:prstGeom prst="rect">
            <a:avLst/>
          </a:prstGeom>
        </p:spPr>
        <p:txBody>
          <a:bodyPr vert="horz" wrap="square" lIns="0" tIns="0" rIns="0" bIns="0" rtlCol="0">
            <a:spAutoFit/>
          </a:bodyPr>
          <a:lstStyle/>
          <a:p>
            <a:pPr marL="0" marR="0">
              <a:lnSpc>
                <a:spcPts val="1993"/>
              </a:lnSpc>
              <a:spcBef>
                <a:spcPts val="0"/>
              </a:spcBef>
              <a:spcAft>
                <a:spcPts val="0"/>
              </a:spcAft>
            </a:pPr>
            <a:r>
              <a:rPr sz="1800" dirty="0">
                <a:solidFill>
                  <a:srgbClr val="000000"/>
                </a:solidFill>
                <a:latin typeface="RAPVSA+1"/>
                <a:cs typeface="RAPVSA+1"/>
              </a:rPr>
              <a:t>Έντυπο</a:t>
            </a:r>
            <a:r>
              <a:rPr sz="1800" spc="10" dirty="0">
                <a:solidFill>
                  <a:srgbClr val="000000"/>
                </a:solidFill>
                <a:latin typeface="RAPVSA+1"/>
                <a:cs typeface="RAPVSA+1"/>
              </a:rPr>
              <a:t> </a:t>
            </a:r>
            <a:r>
              <a:rPr sz="1800" spc="-28" dirty="0">
                <a:solidFill>
                  <a:srgbClr val="000000"/>
                </a:solidFill>
                <a:latin typeface="RAPVSA+1"/>
                <a:cs typeface="RAPVSA+1"/>
              </a:rPr>
              <a:t>αδείας</a:t>
            </a:r>
          </a:p>
        </p:txBody>
      </p:sp>
      <p:sp>
        <p:nvSpPr>
          <p:cNvPr id="9" name="object 9"/>
          <p:cNvSpPr txBox="1"/>
          <p:nvPr/>
        </p:nvSpPr>
        <p:spPr>
          <a:xfrm>
            <a:off x="560053" y="5046822"/>
            <a:ext cx="8288861" cy="1388966"/>
          </a:xfrm>
          <a:prstGeom prst="rect">
            <a:avLst/>
          </a:prstGeom>
        </p:spPr>
        <p:txBody>
          <a:bodyPr vert="horz" wrap="square" lIns="0" tIns="0" rIns="0" bIns="0" rtlCol="0">
            <a:spAutoFit/>
          </a:bodyPr>
          <a:lstStyle/>
          <a:p>
            <a:pPr marL="17" marR="0">
              <a:lnSpc>
                <a:spcPts val="1996"/>
              </a:lnSpc>
              <a:spcBef>
                <a:spcPts val="0"/>
              </a:spcBef>
              <a:spcAft>
                <a:spcPts val="0"/>
              </a:spcAft>
            </a:pPr>
            <a:r>
              <a:rPr sz="1800" dirty="0">
                <a:solidFill>
                  <a:srgbClr val="000000"/>
                </a:solidFill>
                <a:latin typeface="DFEEEK+2"/>
                <a:cs typeface="DFEEEK+2"/>
              </a:rPr>
              <a:t>-</a:t>
            </a:r>
            <a:r>
              <a:rPr sz="1800" spc="-25" dirty="0">
                <a:solidFill>
                  <a:srgbClr val="000000"/>
                </a:solidFill>
                <a:latin typeface="EAVPVC+3"/>
                <a:cs typeface="EAVPVC+3"/>
              </a:rPr>
              <a:t>Οι</a:t>
            </a:r>
            <a:r>
              <a:rPr sz="1800" spc="218" dirty="0">
                <a:solidFill>
                  <a:srgbClr val="000000"/>
                </a:solidFill>
                <a:latin typeface="EAVPVC+3"/>
                <a:cs typeface="EAVPVC+3"/>
              </a:rPr>
              <a:t> </a:t>
            </a:r>
            <a:r>
              <a:rPr sz="1800" dirty="0">
                <a:solidFill>
                  <a:srgbClr val="000000"/>
                </a:solidFill>
                <a:latin typeface="EAVPVC+3"/>
                <a:cs typeface="EAVPVC+3"/>
              </a:rPr>
              <a:t>μεταφορές</a:t>
            </a:r>
            <a:r>
              <a:rPr sz="1800" spc="124" dirty="0">
                <a:solidFill>
                  <a:srgbClr val="000000"/>
                </a:solidFill>
                <a:latin typeface="EAVPVC+3"/>
                <a:cs typeface="EAVPVC+3"/>
              </a:rPr>
              <a:t> </a:t>
            </a:r>
            <a:r>
              <a:rPr sz="1800" spc="12" dirty="0">
                <a:solidFill>
                  <a:srgbClr val="000000"/>
                </a:solidFill>
                <a:latin typeface="EAVPVC+3"/>
                <a:cs typeface="EAVPVC+3"/>
              </a:rPr>
              <a:t>αυτές</a:t>
            </a:r>
            <a:r>
              <a:rPr sz="1800" spc="113" dirty="0">
                <a:solidFill>
                  <a:srgbClr val="000000"/>
                </a:solidFill>
                <a:latin typeface="EAVPVC+3"/>
                <a:cs typeface="EAVPVC+3"/>
              </a:rPr>
              <a:t> </a:t>
            </a:r>
            <a:r>
              <a:rPr sz="1800" dirty="0">
                <a:solidFill>
                  <a:srgbClr val="000000"/>
                </a:solidFill>
                <a:latin typeface="EAVPVC+3"/>
                <a:cs typeface="EAVPVC+3"/>
              </a:rPr>
              <a:t>διενεργούνται</a:t>
            </a:r>
            <a:r>
              <a:rPr sz="1800" spc="56" dirty="0">
                <a:solidFill>
                  <a:srgbClr val="000000"/>
                </a:solidFill>
                <a:latin typeface="EAVPVC+3"/>
                <a:cs typeface="EAVPVC+3"/>
              </a:rPr>
              <a:t> </a:t>
            </a:r>
            <a:r>
              <a:rPr sz="1800" spc="10" dirty="0">
                <a:solidFill>
                  <a:srgbClr val="000000"/>
                </a:solidFill>
                <a:latin typeface="EAVPVC+3"/>
                <a:cs typeface="EAVPVC+3"/>
              </a:rPr>
              <a:t>με</a:t>
            </a:r>
            <a:r>
              <a:rPr sz="1800" spc="136" dirty="0">
                <a:solidFill>
                  <a:srgbClr val="000000"/>
                </a:solidFill>
                <a:latin typeface="EAVPVC+3"/>
                <a:cs typeface="EAVPVC+3"/>
              </a:rPr>
              <a:t> </a:t>
            </a:r>
            <a:r>
              <a:rPr sz="1800" dirty="0">
                <a:solidFill>
                  <a:srgbClr val="000000"/>
                </a:solidFill>
                <a:latin typeface="EAVPVC+3"/>
                <a:cs typeface="EAVPVC+3"/>
              </a:rPr>
              <a:t>έντυπο</a:t>
            </a:r>
            <a:r>
              <a:rPr sz="1800" spc="82" dirty="0">
                <a:solidFill>
                  <a:srgbClr val="000000"/>
                </a:solidFill>
                <a:latin typeface="EAVPVC+3"/>
                <a:cs typeface="EAVPVC+3"/>
              </a:rPr>
              <a:t> </a:t>
            </a:r>
            <a:r>
              <a:rPr sz="1800" spc="-11" dirty="0">
                <a:solidFill>
                  <a:srgbClr val="000000"/>
                </a:solidFill>
                <a:latin typeface="EAVPVC+3"/>
                <a:cs typeface="EAVPVC+3"/>
              </a:rPr>
              <a:t>ΑΔΕΙΑΣ</a:t>
            </a:r>
            <a:r>
              <a:rPr sz="1800" spc="251" dirty="0">
                <a:solidFill>
                  <a:srgbClr val="000000"/>
                </a:solidFill>
                <a:latin typeface="EAVPVC+3"/>
                <a:cs typeface="EAVPVC+3"/>
              </a:rPr>
              <a:t> </a:t>
            </a:r>
            <a:r>
              <a:rPr sz="1800" dirty="0">
                <a:solidFill>
                  <a:srgbClr val="000000"/>
                </a:solidFill>
                <a:latin typeface="EAVPVC+3"/>
                <a:cs typeface="EAVPVC+3"/>
              </a:rPr>
              <a:t>ΔΙΕΛΕΥΣΗΣ</a:t>
            </a:r>
            <a:r>
              <a:rPr sz="1800" spc="254" dirty="0">
                <a:solidFill>
                  <a:srgbClr val="000000"/>
                </a:solidFill>
                <a:latin typeface="EAVPVC+3"/>
                <a:cs typeface="EAVPVC+3"/>
              </a:rPr>
              <a:t> </a:t>
            </a:r>
            <a:r>
              <a:rPr sz="1800" dirty="0">
                <a:solidFill>
                  <a:srgbClr val="000000"/>
                </a:solidFill>
                <a:latin typeface="EAVPVC+3"/>
                <a:cs typeface="EAVPVC+3"/>
              </a:rPr>
              <a:t>(η</a:t>
            </a:r>
            <a:r>
              <a:rPr sz="1800" spc="185" dirty="0">
                <a:solidFill>
                  <a:srgbClr val="000000"/>
                </a:solidFill>
                <a:latin typeface="EAVPVC+3"/>
                <a:cs typeface="EAVPVC+3"/>
              </a:rPr>
              <a:t> </a:t>
            </a:r>
            <a:r>
              <a:rPr sz="1800" spc="10" dirty="0">
                <a:solidFill>
                  <a:srgbClr val="000000"/>
                </a:solidFill>
                <a:latin typeface="EAVPVC+3"/>
                <a:cs typeface="EAVPVC+3"/>
              </a:rPr>
              <a:t>άδεια</a:t>
            </a:r>
            <a:r>
              <a:rPr sz="1800" spc="179" dirty="0">
                <a:solidFill>
                  <a:srgbClr val="000000"/>
                </a:solidFill>
                <a:latin typeface="EAVPVC+3"/>
                <a:cs typeface="EAVPVC+3"/>
              </a:rPr>
              <a:t> </a:t>
            </a:r>
            <a:r>
              <a:rPr sz="1800" dirty="0">
                <a:solidFill>
                  <a:srgbClr val="000000"/>
                </a:solidFill>
                <a:latin typeface="EAVPVC+3"/>
                <a:cs typeface="EAVPVC+3"/>
              </a:rPr>
              <a:t>μπορεί</a:t>
            </a:r>
          </a:p>
          <a:p>
            <a:pPr marL="8" marR="0">
              <a:lnSpc>
                <a:spcPts val="2103"/>
              </a:lnSpc>
              <a:spcBef>
                <a:spcPts val="45"/>
              </a:spcBef>
              <a:spcAft>
                <a:spcPts val="0"/>
              </a:spcAft>
            </a:pPr>
            <a:r>
              <a:rPr sz="1800" spc="10" dirty="0">
                <a:solidFill>
                  <a:srgbClr val="000000"/>
                </a:solidFill>
                <a:latin typeface="EAVPVC+3"/>
                <a:cs typeface="EAVPVC+3"/>
              </a:rPr>
              <a:t>να</a:t>
            </a:r>
            <a:r>
              <a:rPr sz="1800" spc="-51" dirty="0">
                <a:solidFill>
                  <a:srgbClr val="000000"/>
                </a:solidFill>
                <a:latin typeface="EAVPVC+3"/>
                <a:cs typeface="EAVPVC+3"/>
              </a:rPr>
              <a:t> </a:t>
            </a:r>
            <a:r>
              <a:rPr sz="1800" dirty="0">
                <a:solidFill>
                  <a:srgbClr val="000000"/>
                </a:solidFill>
                <a:latin typeface="EAVPVC+3"/>
                <a:cs typeface="EAVPVC+3"/>
              </a:rPr>
              <a:t>είναι</a:t>
            </a:r>
            <a:r>
              <a:rPr sz="1800" spc="44" dirty="0">
                <a:solidFill>
                  <a:srgbClr val="000000"/>
                </a:solidFill>
                <a:latin typeface="EAVPVC+3"/>
                <a:cs typeface="EAVPVC+3"/>
              </a:rPr>
              <a:t> </a:t>
            </a:r>
            <a:r>
              <a:rPr sz="1800" spc="20" dirty="0">
                <a:solidFill>
                  <a:srgbClr val="000000"/>
                </a:solidFill>
                <a:latin typeface="EAVPVC+3"/>
                <a:cs typeface="EAVPVC+3"/>
              </a:rPr>
              <a:t>ατελής</a:t>
            </a:r>
            <a:r>
              <a:rPr sz="1800" spc="-112" dirty="0">
                <a:solidFill>
                  <a:srgbClr val="000000"/>
                </a:solidFill>
                <a:latin typeface="EAVPVC+3"/>
                <a:cs typeface="EAVPVC+3"/>
              </a:rPr>
              <a:t> </a:t>
            </a:r>
            <a:r>
              <a:rPr sz="1800" dirty="0">
                <a:solidFill>
                  <a:srgbClr val="000000"/>
                </a:solidFill>
                <a:latin typeface="EAVPVC+3"/>
                <a:cs typeface="EAVPVC+3"/>
              </a:rPr>
              <a:t>ή</a:t>
            </a:r>
            <a:r>
              <a:rPr sz="1800" spc="-40" dirty="0">
                <a:solidFill>
                  <a:srgbClr val="000000"/>
                </a:solidFill>
                <a:latin typeface="EAVPVC+3"/>
                <a:cs typeface="EAVPVC+3"/>
              </a:rPr>
              <a:t> </a:t>
            </a:r>
            <a:r>
              <a:rPr sz="1800" spc="10" dirty="0">
                <a:solidFill>
                  <a:srgbClr val="000000"/>
                </a:solidFill>
                <a:latin typeface="EAVPVC+3"/>
                <a:cs typeface="EAVPVC+3"/>
              </a:rPr>
              <a:t>με</a:t>
            </a:r>
            <a:r>
              <a:rPr sz="1800" spc="-14" dirty="0">
                <a:solidFill>
                  <a:srgbClr val="000000"/>
                </a:solidFill>
                <a:latin typeface="EAVPVC+3"/>
                <a:cs typeface="EAVPVC+3"/>
              </a:rPr>
              <a:t> </a:t>
            </a:r>
            <a:r>
              <a:rPr sz="1800" spc="11" dirty="0">
                <a:solidFill>
                  <a:srgbClr val="000000"/>
                </a:solidFill>
                <a:latin typeface="EAVPVC+3"/>
                <a:cs typeface="EAVPVC+3"/>
              </a:rPr>
              <a:t>καταβολή</a:t>
            </a:r>
            <a:r>
              <a:rPr sz="1800" spc="-107" dirty="0">
                <a:solidFill>
                  <a:srgbClr val="000000"/>
                </a:solidFill>
                <a:latin typeface="EAVPVC+3"/>
                <a:cs typeface="EAVPVC+3"/>
              </a:rPr>
              <a:t> </a:t>
            </a:r>
            <a:r>
              <a:rPr sz="1800" spc="12" dirty="0">
                <a:solidFill>
                  <a:srgbClr val="000000"/>
                </a:solidFill>
                <a:latin typeface="EAVPVC+3"/>
                <a:cs typeface="EAVPVC+3"/>
              </a:rPr>
              <a:t>τελών)</a:t>
            </a:r>
            <a:r>
              <a:rPr sz="1800" spc="-149" dirty="0">
                <a:solidFill>
                  <a:srgbClr val="000000"/>
                </a:solidFill>
                <a:latin typeface="EAVPVC+3"/>
                <a:cs typeface="EAVPVC+3"/>
              </a:rPr>
              <a:t> </a:t>
            </a:r>
            <a:r>
              <a:rPr sz="1800" spc="33" dirty="0">
                <a:solidFill>
                  <a:srgbClr val="000000"/>
                </a:solidFill>
                <a:latin typeface="EAVPVC+3"/>
                <a:cs typeface="EAVPVC+3"/>
              </a:rPr>
              <a:t>για</a:t>
            </a:r>
            <a:r>
              <a:rPr sz="1800" spc="-70" dirty="0">
                <a:solidFill>
                  <a:srgbClr val="000000"/>
                </a:solidFill>
                <a:latin typeface="EAVPVC+3"/>
                <a:cs typeface="EAVPVC+3"/>
              </a:rPr>
              <a:t> </a:t>
            </a:r>
            <a:r>
              <a:rPr sz="1800" spc="12" dirty="0">
                <a:solidFill>
                  <a:srgbClr val="000000"/>
                </a:solidFill>
                <a:latin typeface="EAVPVC+3"/>
                <a:cs typeface="EAVPVC+3"/>
              </a:rPr>
              <a:t>διμερή/</a:t>
            </a:r>
            <a:r>
              <a:rPr sz="1800" dirty="0">
                <a:solidFill>
                  <a:srgbClr val="000000"/>
                </a:solidFill>
                <a:latin typeface="Book Antiqua"/>
                <a:cs typeface="Book Antiqua"/>
              </a:rPr>
              <a:t>transit</a:t>
            </a:r>
            <a:r>
              <a:rPr sz="1800" spc="-51" dirty="0">
                <a:solidFill>
                  <a:srgbClr val="000000"/>
                </a:solidFill>
                <a:latin typeface="Book Antiqua"/>
                <a:cs typeface="Book Antiqua"/>
              </a:rPr>
              <a:t> </a:t>
            </a:r>
            <a:r>
              <a:rPr sz="1800" dirty="0">
                <a:solidFill>
                  <a:srgbClr val="000000"/>
                </a:solidFill>
                <a:latin typeface="EAVPVC+3"/>
                <a:cs typeface="EAVPVC+3"/>
              </a:rPr>
              <a:t>ή</a:t>
            </a:r>
            <a:r>
              <a:rPr sz="1800" spc="34" dirty="0">
                <a:solidFill>
                  <a:srgbClr val="000000"/>
                </a:solidFill>
                <a:latin typeface="EAVPVC+3"/>
                <a:cs typeface="EAVPVC+3"/>
              </a:rPr>
              <a:t> </a:t>
            </a:r>
            <a:r>
              <a:rPr sz="1800" spc="18" dirty="0">
                <a:solidFill>
                  <a:srgbClr val="000000"/>
                </a:solidFill>
                <a:latin typeface="EAVPVC+3"/>
                <a:cs typeface="EAVPVC+3"/>
              </a:rPr>
              <a:t>τριγωνική</a:t>
            </a:r>
            <a:r>
              <a:rPr sz="1800" spc="-112" dirty="0">
                <a:solidFill>
                  <a:srgbClr val="000000"/>
                </a:solidFill>
                <a:latin typeface="EAVPVC+3"/>
                <a:cs typeface="EAVPVC+3"/>
              </a:rPr>
              <a:t> </a:t>
            </a:r>
            <a:r>
              <a:rPr sz="1800" dirty="0">
                <a:solidFill>
                  <a:srgbClr val="000000"/>
                </a:solidFill>
                <a:latin typeface="EAVPVC+3"/>
                <a:cs typeface="EAVPVC+3"/>
              </a:rPr>
              <a:t>μεταφορά</a:t>
            </a:r>
            <a:r>
              <a:rPr lang="el-GR" sz="1800" dirty="0">
                <a:solidFill>
                  <a:srgbClr val="000000"/>
                </a:solidFill>
                <a:latin typeface="EAVPVC+3"/>
                <a:cs typeface="EAVPVC+3"/>
              </a:rPr>
              <a:t>.</a:t>
            </a:r>
            <a:endParaRPr sz="1800" dirty="0">
              <a:solidFill>
                <a:srgbClr val="000000"/>
              </a:solidFill>
              <a:latin typeface="EAVPVC+3"/>
              <a:cs typeface="EAVPVC+3"/>
            </a:endParaRPr>
          </a:p>
          <a:p>
            <a:pPr marL="8" marR="0">
              <a:lnSpc>
                <a:spcPts val="1993"/>
              </a:lnSpc>
              <a:spcBef>
                <a:spcPts val="64"/>
              </a:spcBef>
              <a:spcAft>
                <a:spcPts val="0"/>
              </a:spcAft>
            </a:pPr>
            <a:r>
              <a:rPr sz="1800" dirty="0">
                <a:solidFill>
                  <a:srgbClr val="000000"/>
                </a:solidFill>
                <a:latin typeface="DFEEEK+2"/>
                <a:cs typeface="DFEEEK+2"/>
              </a:rPr>
              <a:t>-</a:t>
            </a:r>
            <a:r>
              <a:rPr sz="1800" dirty="0">
                <a:solidFill>
                  <a:srgbClr val="000000"/>
                </a:solidFill>
                <a:latin typeface="EAVPVC+3"/>
                <a:cs typeface="EAVPVC+3"/>
              </a:rPr>
              <a:t>Η</a:t>
            </a:r>
            <a:r>
              <a:rPr sz="1800" spc="127" dirty="0">
                <a:solidFill>
                  <a:srgbClr val="000000"/>
                </a:solidFill>
                <a:latin typeface="EAVPVC+3"/>
                <a:cs typeface="EAVPVC+3"/>
              </a:rPr>
              <a:t> </a:t>
            </a:r>
            <a:r>
              <a:rPr sz="1800" spc="10" dirty="0">
                <a:solidFill>
                  <a:srgbClr val="000000"/>
                </a:solidFill>
                <a:latin typeface="EAVPVC+3"/>
                <a:cs typeface="EAVPVC+3"/>
              </a:rPr>
              <a:t>άδεια</a:t>
            </a:r>
            <a:r>
              <a:rPr sz="1800" spc="182" dirty="0">
                <a:solidFill>
                  <a:srgbClr val="000000"/>
                </a:solidFill>
                <a:latin typeface="EAVPVC+3"/>
                <a:cs typeface="EAVPVC+3"/>
              </a:rPr>
              <a:t> </a:t>
            </a:r>
            <a:r>
              <a:rPr sz="1800" dirty="0">
                <a:solidFill>
                  <a:srgbClr val="000000"/>
                </a:solidFill>
                <a:latin typeface="EAVPVC+3"/>
                <a:cs typeface="EAVPVC+3"/>
              </a:rPr>
              <a:t>διέλευσης</a:t>
            </a:r>
            <a:r>
              <a:rPr sz="1800" spc="116" dirty="0">
                <a:solidFill>
                  <a:srgbClr val="000000"/>
                </a:solidFill>
                <a:latin typeface="EAVPVC+3"/>
                <a:cs typeface="EAVPVC+3"/>
              </a:rPr>
              <a:t> </a:t>
            </a:r>
            <a:r>
              <a:rPr sz="1800" spc="14" dirty="0">
                <a:solidFill>
                  <a:srgbClr val="000000"/>
                </a:solidFill>
                <a:latin typeface="EAVPVC+3"/>
                <a:cs typeface="EAVPVC+3"/>
              </a:rPr>
              <a:t>ισχύει</a:t>
            </a:r>
            <a:r>
              <a:rPr sz="1800" spc="37" dirty="0">
                <a:solidFill>
                  <a:srgbClr val="000000"/>
                </a:solidFill>
                <a:latin typeface="EAVPVC+3"/>
                <a:cs typeface="EAVPVC+3"/>
              </a:rPr>
              <a:t> </a:t>
            </a:r>
            <a:r>
              <a:rPr sz="1800" spc="31" dirty="0">
                <a:solidFill>
                  <a:srgbClr val="000000"/>
                </a:solidFill>
                <a:latin typeface="EAVPVC+3"/>
                <a:cs typeface="EAVPVC+3"/>
              </a:rPr>
              <a:t>για</a:t>
            </a:r>
            <a:r>
              <a:rPr sz="1800" spc="86" dirty="0">
                <a:solidFill>
                  <a:srgbClr val="000000"/>
                </a:solidFill>
                <a:latin typeface="EAVPVC+3"/>
                <a:cs typeface="EAVPVC+3"/>
              </a:rPr>
              <a:t> </a:t>
            </a:r>
            <a:r>
              <a:rPr sz="1800" dirty="0">
                <a:solidFill>
                  <a:srgbClr val="000000"/>
                </a:solidFill>
                <a:latin typeface="EAVPVC+3"/>
                <a:cs typeface="EAVPVC+3"/>
              </a:rPr>
              <a:t>ένα</a:t>
            </a:r>
            <a:r>
              <a:rPr sz="1800" spc="112" dirty="0">
                <a:solidFill>
                  <a:srgbClr val="000000"/>
                </a:solidFill>
                <a:latin typeface="EAVPVC+3"/>
                <a:cs typeface="EAVPVC+3"/>
              </a:rPr>
              <a:t> </a:t>
            </a:r>
            <a:r>
              <a:rPr sz="1800" dirty="0">
                <a:solidFill>
                  <a:srgbClr val="000000"/>
                </a:solidFill>
                <a:latin typeface="EAVPVC+3"/>
                <a:cs typeface="EAVPVC+3"/>
              </a:rPr>
              <a:t>ταξίδι</a:t>
            </a:r>
            <a:r>
              <a:rPr sz="1800" spc="126" dirty="0">
                <a:solidFill>
                  <a:srgbClr val="000000"/>
                </a:solidFill>
                <a:latin typeface="EAVPVC+3"/>
                <a:cs typeface="EAVPVC+3"/>
              </a:rPr>
              <a:t> </a:t>
            </a:r>
            <a:r>
              <a:rPr sz="1800" dirty="0">
                <a:solidFill>
                  <a:srgbClr val="000000"/>
                </a:solidFill>
                <a:latin typeface="EAVPVC+3"/>
                <a:cs typeface="EAVPVC+3"/>
              </a:rPr>
              <a:t>μετ’</a:t>
            </a:r>
            <a:r>
              <a:rPr sz="1800" spc="-214" dirty="0">
                <a:solidFill>
                  <a:srgbClr val="000000"/>
                </a:solidFill>
                <a:latin typeface="EAVPVC+3"/>
                <a:cs typeface="EAVPVC+3"/>
              </a:rPr>
              <a:t> </a:t>
            </a:r>
            <a:r>
              <a:rPr sz="1800" dirty="0">
                <a:solidFill>
                  <a:srgbClr val="000000"/>
                </a:solidFill>
                <a:latin typeface="EAVPVC+3"/>
                <a:cs typeface="EAVPVC+3"/>
              </a:rPr>
              <a:t>επιστροφής</a:t>
            </a:r>
            <a:r>
              <a:rPr sz="1800" dirty="0">
                <a:solidFill>
                  <a:srgbClr val="000000"/>
                </a:solidFill>
                <a:latin typeface="DFEEEK+2"/>
                <a:cs typeface="DFEEEK+2"/>
              </a:rPr>
              <a:t>. </a:t>
            </a:r>
            <a:r>
              <a:rPr sz="1800" dirty="0">
                <a:solidFill>
                  <a:srgbClr val="000000"/>
                </a:solidFill>
                <a:latin typeface="EAVPVC+3"/>
                <a:cs typeface="EAVPVC+3"/>
              </a:rPr>
              <a:t>Ο</a:t>
            </a:r>
            <a:r>
              <a:rPr sz="1800" spc="125" dirty="0">
                <a:solidFill>
                  <a:srgbClr val="000000"/>
                </a:solidFill>
                <a:latin typeface="EAVPVC+3"/>
                <a:cs typeface="EAVPVC+3"/>
              </a:rPr>
              <a:t> </a:t>
            </a:r>
            <a:r>
              <a:rPr sz="1800" spc="23" dirty="0">
                <a:solidFill>
                  <a:srgbClr val="000000"/>
                </a:solidFill>
                <a:latin typeface="EAVPVC+3"/>
                <a:cs typeface="EAVPVC+3"/>
              </a:rPr>
              <a:t>Έλληνας</a:t>
            </a:r>
            <a:r>
              <a:rPr sz="1800" spc="-34" dirty="0">
                <a:solidFill>
                  <a:srgbClr val="000000"/>
                </a:solidFill>
                <a:latin typeface="EAVPVC+3"/>
                <a:cs typeface="EAVPVC+3"/>
              </a:rPr>
              <a:t> </a:t>
            </a:r>
            <a:r>
              <a:rPr sz="1800" spc="10" dirty="0">
                <a:solidFill>
                  <a:srgbClr val="000000"/>
                </a:solidFill>
                <a:latin typeface="EAVPVC+3"/>
                <a:cs typeface="EAVPVC+3"/>
              </a:rPr>
              <a:t>μεταφορέας</a:t>
            </a:r>
            <a:r>
              <a:rPr sz="1800" spc="-23" dirty="0">
                <a:solidFill>
                  <a:srgbClr val="000000"/>
                </a:solidFill>
                <a:latin typeface="EAVPVC+3"/>
                <a:cs typeface="EAVPVC+3"/>
              </a:rPr>
              <a:t> </a:t>
            </a:r>
            <a:r>
              <a:rPr sz="1800" spc="31" dirty="0">
                <a:solidFill>
                  <a:srgbClr val="000000"/>
                </a:solidFill>
                <a:latin typeface="EAVPVC+3"/>
                <a:cs typeface="EAVPVC+3"/>
              </a:rPr>
              <a:t>για</a:t>
            </a:r>
          </a:p>
          <a:p>
            <a:pPr marL="4" marR="0">
              <a:lnSpc>
                <a:spcPts val="1996"/>
              </a:lnSpc>
              <a:spcBef>
                <a:spcPts val="331"/>
              </a:spcBef>
              <a:spcAft>
                <a:spcPts val="0"/>
              </a:spcAft>
            </a:pPr>
            <a:r>
              <a:rPr sz="1800" spc="10" dirty="0">
                <a:solidFill>
                  <a:srgbClr val="000000"/>
                </a:solidFill>
                <a:latin typeface="EAVPVC+3"/>
                <a:cs typeface="EAVPVC+3"/>
              </a:rPr>
              <a:t>να</a:t>
            </a:r>
            <a:r>
              <a:rPr sz="1800" spc="173" dirty="0">
                <a:solidFill>
                  <a:srgbClr val="000000"/>
                </a:solidFill>
                <a:latin typeface="EAVPVC+3"/>
                <a:cs typeface="EAVPVC+3"/>
              </a:rPr>
              <a:t> </a:t>
            </a:r>
            <a:r>
              <a:rPr sz="1800" dirty="0">
                <a:solidFill>
                  <a:srgbClr val="000000"/>
                </a:solidFill>
                <a:latin typeface="EAVPVC+3"/>
                <a:cs typeface="EAVPVC+3"/>
              </a:rPr>
              <a:t>διενεργήσει</a:t>
            </a:r>
            <a:r>
              <a:rPr sz="1800" spc="46" dirty="0">
                <a:solidFill>
                  <a:srgbClr val="000000"/>
                </a:solidFill>
                <a:latin typeface="EAVPVC+3"/>
                <a:cs typeface="EAVPVC+3"/>
              </a:rPr>
              <a:t> </a:t>
            </a:r>
            <a:r>
              <a:rPr sz="1800" spc="21" dirty="0">
                <a:solidFill>
                  <a:srgbClr val="000000"/>
                </a:solidFill>
                <a:latin typeface="EAVPVC+3"/>
                <a:cs typeface="EAVPVC+3"/>
              </a:rPr>
              <a:t>μια</a:t>
            </a:r>
            <a:r>
              <a:rPr sz="1800" spc="92" dirty="0">
                <a:solidFill>
                  <a:srgbClr val="000000"/>
                </a:solidFill>
                <a:latin typeface="EAVPVC+3"/>
                <a:cs typeface="EAVPVC+3"/>
              </a:rPr>
              <a:t> </a:t>
            </a:r>
            <a:r>
              <a:rPr sz="1800" spc="10" dirty="0">
                <a:solidFill>
                  <a:srgbClr val="000000"/>
                </a:solidFill>
                <a:latin typeface="EAVPVC+3"/>
                <a:cs typeface="EAVPVC+3"/>
              </a:rPr>
              <a:t>διεθνή</a:t>
            </a:r>
            <a:r>
              <a:rPr sz="1800" spc="105" dirty="0">
                <a:solidFill>
                  <a:srgbClr val="000000"/>
                </a:solidFill>
                <a:latin typeface="EAVPVC+3"/>
                <a:cs typeface="EAVPVC+3"/>
              </a:rPr>
              <a:t> </a:t>
            </a:r>
            <a:r>
              <a:rPr sz="1800" dirty="0">
                <a:solidFill>
                  <a:srgbClr val="000000"/>
                </a:solidFill>
                <a:latin typeface="EAVPVC+3"/>
                <a:cs typeface="EAVPVC+3"/>
              </a:rPr>
              <a:t>εμπορευματική</a:t>
            </a:r>
            <a:r>
              <a:rPr sz="1800" spc="-17" dirty="0">
                <a:solidFill>
                  <a:srgbClr val="000000"/>
                </a:solidFill>
                <a:latin typeface="EAVPVC+3"/>
                <a:cs typeface="EAVPVC+3"/>
              </a:rPr>
              <a:t> </a:t>
            </a:r>
            <a:r>
              <a:rPr sz="1800" dirty="0">
                <a:solidFill>
                  <a:srgbClr val="000000"/>
                </a:solidFill>
                <a:latin typeface="EAVPVC+3"/>
                <a:cs typeface="EAVPVC+3"/>
              </a:rPr>
              <a:t>μεταφορά</a:t>
            </a:r>
            <a:r>
              <a:rPr sz="1800" spc="116" dirty="0">
                <a:solidFill>
                  <a:srgbClr val="000000"/>
                </a:solidFill>
                <a:latin typeface="EAVPVC+3"/>
                <a:cs typeface="EAVPVC+3"/>
              </a:rPr>
              <a:t> </a:t>
            </a:r>
            <a:r>
              <a:rPr sz="1800" spc="10" dirty="0">
                <a:solidFill>
                  <a:srgbClr val="000000"/>
                </a:solidFill>
                <a:latin typeface="EAVPVC+3"/>
                <a:cs typeface="EAVPVC+3"/>
              </a:rPr>
              <a:t>εφοδιάζεται</a:t>
            </a:r>
            <a:r>
              <a:rPr sz="1800" spc="-23" dirty="0">
                <a:solidFill>
                  <a:srgbClr val="000000"/>
                </a:solidFill>
                <a:latin typeface="EAVPVC+3"/>
                <a:cs typeface="EAVPVC+3"/>
              </a:rPr>
              <a:t> </a:t>
            </a:r>
            <a:r>
              <a:rPr sz="1800" spc="10" dirty="0">
                <a:solidFill>
                  <a:srgbClr val="000000"/>
                </a:solidFill>
                <a:latin typeface="EAVPVC+3"/>
                <a:cs typeface="EAVPVC+3"/>
              </a:rPr>
              <a:t>με</a:t>
            </a:r>
            <a:r>
              <a:rPr sz="1800" spc="137" dirty="0">
                <a:solidFill>
                  <a:srgbClr val="000000"/>
                </a:solidFill>
                <a:latin typeface="EAVPVC+3"/>
                <a:cs typeface="EAVPVC+3"/>
              </a:rPr>
              <a:t> </a:t>
            </a:r>
            <a:r>
              <a:rPr sz="1800" spc="27" dirty="0">
                <a:solidFill>
                  <a:srgbClr val="000000"/>
                </a:solidFill>
                <a:latin typeface="EAVPVC+3"/>
                <a:cs typeface="EAVPVC+3"/>
              </a:rPr>
              <a:t>την</a:t>
            </a:r>
            <a:r>
              <a:rPr sz="1800" spc="68" dirty="0">
                <a:solidFill>
                  <a:srgbClr val="000000"/>
                </a:solidFill>
                <a:latin typeface="EAVPVC+3"/>
                <a:cs typeface="EAVPVC+3"/>
              </a:rPr>
              <a:t> </a:t>
            </a:r>
            <a:r>
              <a:rPr sz="1800" spc="12" dirty="0">
                <a:solidFill>
                  <a:srgbClr val="000000"/>
                </a:solidFill>
                <a:latin typeface="EAVPVC+3"/>
                <a:cs typeface="EAVPVC+3"/>
              </a:rPr>
              <a:t>σχετική</a:t>
            </a:r>
            <a:r>
              <a:rPr sz="1800" spc="36" dirty="0">
                <a:solidFill>
                  <a:srgbClr val="000000"/>
                </a:solidFill>
                <a:latin typeface="EAVPVC+3"/>
                <a:cs typeface="EAVPVC+3"/>
              </a:rPr>
              <a:t> </a:t>
            </a:r>
            <a:r>
              <a:rPr sz="1800" spc="10" dirty="0">
                <a:solidFill>
                  <a:srgbClr val="000000"/>
                </a:solidFill>
                <a:latin typeface="EAVPVC+3"/>
                <a:cs typeface="EAVPVC+3"/>
              </a:rPr>
              <a:t>άδεια</a:t>
            </a:r>
          </a:p>
          <a:p>
            <a:pPr marL="0" marR="0">
              <a:lnSpc>
                <a:spcPts val="1996"/>
              </a:lnSpc>
              <a:spcBef>
                <a:spcPts val="81"/>
              </a:spcBef>
              <a:spcAft>
                <a:spcPts val="0"/>
              </a:spcAft>
            </a:pPr>
            <a:r>
              <a:rPr sz="1800" spc="10" dirty="0">
                <a:solidFill>
                  <a:srgbClr val="000000"/>
                </a:solidFill>
                <a:latin typeface="EAVPVC+3"/>
                <a:cs typeface="EAVPVC+3"/>
              </a:rPr>
              <a:t>από</a:t>
            </a:r>
            <a:r>
              <a:rPr sz="1800" dirty="0">
                <a:solidFill>
                  <a:srgbClr val="000000"/>
                </a:solidFill>
                <a:latin typeface="EAVPVC+3"/>
                <a:cs typeface="EAVPVC+3"/>
              </a:rPr>
              <a:t> </a:t>
            </a:r>
            <a:r>
              <a:rPr sz="1800" spc="27" dirty="0">
                <a:solidFill>
                  <a:srgbClr val="000000"/>
                </a:solidFill>
                <a:latin typeface="EAVPVC+3"/>
                <a:cs typeface="EAVPVC+3"/>
              </a:rPr>
              <a:t>τα</a:t>
            </a:r>
            <a:r>
              <a:rPr sz="1800" spc="-67" dirty="0">
                <a:solidFill>
                  <a:srgbClr val="000000"/>
                </a:solidFill>
                <a:latin typeface="EAVPVC+3"/>
                <a:cs typeface="EAVPVC+3"/>
              </a:rPr>
              <a:t> </a:t>
            </a:r>
            <a:r>
              <a:rPr sz="1800" dirty="0">
                <a:solidFill>
                  <a:srgbClr val="000000"/>
                </a:solidFill>
                <a:latin typeface="EAVPVC+3"/>
                <a:cs typeface="EAVPVC+3"/>
              </a:rPr>
              <a:t>τελωνεία</a:t>
            </a:r>
            <a:r>
              <a:rPr sz="1800" spc="-31" dirty="0">
                <a:solidFill>
                  <a:srgbClr val="000000"/>
                </a:solidFill>
                <a:latin typeface="EAVPVC+3"/>
                <a:cs typeface="EAVPVC+3"/>
              </a:rPr>
              <a:t> </a:t>
            </a:r>
            <a:r>
              <a:rPr sz="1800" dirty="0">
                <a:solidFill>
                  <a:srgbClr val="000000"/>
                </a:solidFill>
                <a:latin typeface="EAVPVC+3"/>
                <a:cs typeface="EAVPVC+3"/>
              </a:rPr>
              <a:t>εξόδου</a:t>
            </a:r>
            <a:r>
              <a:rPr sz="1800" spc="-62" dirty="0">
                <a:solidFill>
                  <a:srgbClr val="000000"/>
                </a:solidFill>
                <a:latin typeface="EAVPVC+3"/>
                <a:cs typeface="EAVPVC+3"/>
              </a:rPr>
              <a:t> </a:t>
            </a:r>
            <a:r>
              <a:rPr sz="1800" spc="27" dirty="0">
                <a:solidFill>
                  <a:srgbClr val="000000"/>
                </a:solidFill>
                <a:latin typeface="EAVPVC+3"/>
                <a:cs typeface="EAVPVC+3"/>
              </a:rPr>
              <a:t>της</a:t>
            </a:r>
            <a:r>
              <a:rPr sz="1800" spc="-128" dirty="0">
                <a:solidFill>
                  <a:srgbClr val="000000"/>
                </a:solidFill>
                <a:latin typeface="EAVPVC+3"/>
                <a:cs typeface="EAVPVC+3"/>
              </a:rPr>
              <a:t> </a:t>
            </a:r>
            <a:r>
              <a:rPr sz="1800" spc="23" dirty="0">
                <a:solidFill>
                  <a:srgbClr val="000000"/>
                </a:solidFill>
                <a:latin typeface="EAVPVC+3"/>
                <a:cs typeface="EAVPVC+3"/>
              </a:rPr>
              <a:t>χώρας</a:t>
            </a:r>
            <a:r>
              <a:rPr sz="1800" dirty="0">
                <a:solidFill>
                  <a:srgbClr val="000000"/>
                </a:solidFill>
                <a:latin typeface="DFEEEK+2"/>
                <a:cs typeface="DFEEEK+2"/>
              </a:rPr>
              <a:t>.</a:t>
            </a:r>
          </a:p>
        </p:txBody>
      </p:sp>
      <p:sp>
        <p:nvSpPr>
          <p:cNvPr id="10" name="Οβάλ 9">
            <a:extLst>
              <a:ext uri="{FF2B5EF4-FFF2-40B4-BE49-F238E27FC236}">
                <a16:creationId xmlns:a16="http://schemas.microsoft.com/office/drawing/2014/main" id="{28C02A9C-218B-AEB7-7A43-BF581156815E}"/>
              </a:ext>
            </a:extLst>
          </p:cNvPr>
          <p:cNvSpPr/>
          <p:nvPr/>
        </p:nvSpPr>
        <p:spPr>
          <a:xfrm>
            <a:off x="107504" y="86486"/>
            <a:ext cx="1512168" cy="1131720"/>
          </a:xfrm>
          <a:prstGeom prst="ellipse">
            <a:avLst/>
          </a:prstGeom>
          <a:solidFill>
            <a:srgbClr val="FFC000"/>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6600" b="1" dirty="0">
                <a:solidFill>
                  <a:schemeClr val="bg1"/>
                </a:solidFill>
              </a:rPr>
              <a:t>3</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9144000" cy="6858000"/>
          </a:xfrm>
          <a:prstGeom prst="rect">
            <a:avLst/>
          </a:prstGeom>
          <a:blipFill>
            <a:blip r:embed="rId3" cstate="print"/>
            <a:stretch>
              <a:fillRect/>
            </a:stretch>
          </a:blipFill>
        </p:spPr>
        <p:txBody>
          <a:bodyPr wrap="square" lIns="0" tIns="0" rIns="0" bIns="0" rtlCol="0">
            <a:spAutoFit/>
          </a:bodyPr>
          <a:lstStyle/>
          <a:p>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8A27D23-1654-2A3B-8D5B-5A954FEBE438}"/>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1EF92A0E-1595-4596-E4B8-BF73FEC10A40}"/>
              </a:ext>
            </a:extLst>
          </p:cNvPr>
          <p:cNvPicPr>
            <a:picLocks noChangeAspect="1"/>
          </p:cNvPicPr>
          <p:nvPr/>
        </p:nvPicPr>
        <p:blipFill>
          <a:blip r:embed="rId3"/>
          <a:stretch>
            <a:fillRect/>
          </a:stretch>
        </p:blipFill>
        <p:spPr>
          <a:xfrm>
            <a:off x="257401" y="188640"/>
            <a:ext cx="4106975" cy="5805264"/>
          </a:xfrm>
          <a:prstGeom prst="rect">
            <a:avLst/>
          </a:prstGeom>
        </p:spPr>
      </p:pic>
      <p:pic>
        <p:nvPicPr>
          <p:cNvPr id="6" name="Εικόνα 5">
            <a:extLst>
              <a:ext uri="{FF2B5EF4-FFF2-40B4-BE49-F238E27FC236}">
                <a16:creationId xmlns:a16="http://schemas.microsoft.com/office/drawing/2014/main" id="{295EC33A-C7D9-A001-48EA-5FC5723DFBC6}"/>
              </a:ext>
            </a:extLst>
          </p:cNvPr>
          <p:cNvPicPr>
            <a:picLocks noChangeAspect="1"/>
          </p:cNvPicPr>
          <p:nvPr/>
        </p:nvPicPr>
        <p:blipFill>
          <a:blip r:embed="rId4"/>
          <a:stretch>
            <a:fillRect/>
          </a:stretch>
        </p:blipFill>
        <p:spPr>
          <a:xfrm>
            <a:off x="257401" y="6093296"/>
            <a:ext cx="4106974" cy="639194"/>
          </a:xfrm>
          <a:prstGeom prst="rect">
            <a:avLst/>
          </a:prstGeom>
          <a:ln w="19050">
            <a:solidFill>
              <a:srgbClr val="FF0000"/>
            </a:solidFill>
          </a:ln>
        </p:spPr>
      </p:pic>
      <p:sp>
        <p:nvSpPr>
          <p:cNvPr id="7" name="Ορθογώνιο 6">
            <a:extLst>
              <a:ext uri="{FF2B5EF4-FFF2-40B4-BE49-F238E27FC236}">
                <a16:creationId xmlns:a16="http://schemas.microsoft.com/office/drawing/2014/main" id="{F4B5934C-3F47-0F19-40E8-0E184A0F098A}"/>
              </a:ext>
            </a:extLst>
          </p:cNvPr>
          <p:cNvSpPr/>
          <p:nvPr/>
        </p:nvSpPr>
        <p:spPr>
          <a:xfrm>
            <a:off x="257401" y="3506621"/>
            <a:ext cx="1722311" cy="3600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9" name="Εικόνα 8">
            <a:extLst>
              <a:ext uri="{FF2B5EF4-FFF2-40B4-BE49-F238E27FC236}">
                <a16:creationId xmlns:a16="http://schemas.microsoft.com/office/drawing/2014/main" id="{E5E73C75-5508-7041-C1A5-CF59268432AB}"/>
              </a:ext>
            </a:extLst>
          </p:cNvPr>
          <p:cNvPicPr>
            <a:picLocks noChangeAspect="1"/>
          </p:cNvPicPr>
          <p:nvPr/>
        </p:nvPicPr>
        <p:blipFill>
          <a:blip r:embed="rId5"/>
          <a:stretch>
            <a:fillRect/>
          </a:stretch>
        </p:blipFill>
        <p:spPr>
          <a:xfrm>
            <a:off x="4710135" y="188640"/>
            <a:ext cx="4176464" cy="5805264"/>
          </a:xfrm>
          <a:prstGeom prst="rect">
            <a:avLst/>
          </a:prstGeom>
        </p:spPr>
      </p:pic>
      <p:pic>
        <p:nvPicPr>
          <p:cNvPr id="11" name="Εικόνα 10">
            <a:extLst>
              <a:ext uri="{FF2B5EF4-FFF2-40B4-BE49-F238E27FC236}">
                <a16:creationId xmlns:a16="http://schemas.microsoft.com/office/drawing/2014/main" id="{9A91C1C5-FE11-14FC-4786-160BF5424AF0}"/>
              </a:ext>
            </a:extLst>
          </p:cNvPr>
          <p:cNvPicPr>
            <a:picLocks noChangeAspect="1"/>
          </p:cNvPicPr>
          <p:nvPr/>
        </p:nvPicPr>
        <p:blipFill>
          <a:blip r:embed="rId6"/>
          <a:stretch>
            <a:fillRect/>
          </a:stretch>
        </p:blipFill>
        <p:spPr>
          <a:xfrm>
            <a:off x="4710135" y="6093295"/>
            <a:ext cx="4176465" cy="639194"/>
          </a:xfrm>
          <a:prstGeom prst="rect">
            <a:avLst/>
          </a:prstGeom>
          <a:ln w="19050">
            <a:solidFill>
              <a:srgbClr val="FF0000"/>
            </a:solidFill>
          </a:ln>
        </p:spPr>
      </p:pic>
      <p:sp>
        <p:nvSpPr>
          <p:cNvPr id="12" name="Ορθογώνιο 11">
            <a:extLst>
              <a:ext uri="{FF2B5EF4-FFF2-40B4-BE49-F238E27FC236}">
                <a16:creationId xmlns:a16="http://schemas.microsoft.com/office/drawing/2014/main" id="{D8CD5069-8129-0D43-F489-8E1F9BB36CD2}"/>
              </a:ext>
            </a:extLst>
          </p:cNvPr>
          <p:cNvSpPr/>
          <p:nvPr/>
        </p:nvSpPr>
        <p:spPr>
          <a:xfrm>
            <a:off x="6660232" y="2780928"/>
            <a:ext cx="2016224" cy="3600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a:extLst>
              <a:ext uri="{FF2B5EF4-FFF2-40B4-BE49-F238E27FC236}">
                <a16:creationId xmlns:a16="http://schemas.microsoft.com/office/drawing/2014/main" id="{FE40A85C-59F2-0F1E-0E21-3429093FEE9C}"/>
              </a:ext>
            </a:extLst>
          </p:cNvPr>
          <p:cNvSpPr/>
          <p:nvPr/>
        </p:nvSpPr>
        <p:spPr>
          <a:xfrm>
            <a:off x="2555776" y="1556792"/>
            <a:ext cx="1296144"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ρθογώνιο 13">
            <a:extLst>
              <a:ext uri="{FF2B5EF4-FFF2-40B4-BE49-F238E27FC236}">
                <a16:creationId xmlns:a16="http://schemas.microsoft.com/office/drawing/2014/main" id="{6A9B2A0B-34CB-4671-6FF8-8E518C5890D0}"/>
              </a:ext>
            </a:extLst>
          </p:cNvPr>
          <p:cNvSpPr/>
          <p:nvPr/>
        </p:nvSpPr>
        <p:spPr>
          <a:xfrm>
            <a:off x="2555776" y="1916832"/>
            <a:ext cx="1296144" cy="2160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a:extLst>
              <a:ext uri="{FF2B5EF4-FFF2-40B4-BE49-F238E27FC236}">
                <a16:creationId xmlns:a16="http://schemas.microsoft.com/office/drawing/2014/main" id="{E1D81413-45A0-1104-6F7B-5AE5F70FEFEB}"/>
              </a:ext>
            </a:extLst>
          </p:cNvPr>
          <p:cNvSpPr/>
          <p:nvPr/>
        </p:nvSpPr>
        <p:spPr>
          <a:xfrm>
            <a:off x="2195736" y="2276872"/>
            <a:ext cx="1656184"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15">
            <a:extLst>
              <a:ext uri="{FF2B5EF4-FFF2-40B4-BE49-F238E27FC236}">
                <a16:creationId xmlns:a16="http://schemas.microsoft.com/office/drawing/2014/main" id="{7210791D-CD79-DA07-08D0-23409C5B5933}"/>
              </a:ext>
            </a:extLst>
          </p:cNvPr>
          <p:cNvSpPr/>
          <p:nvPr/>
        </p:nvSpPr>
        <p:spPr>
          <a:xfrm>
            <a:off x="1115616" y="2492896"/>
            <a:ext cx="2736304"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βάλ 16">
            <a:extLst>
              <a:ext uri="{FF2B5EF4-FFF2-40B4-BE49-F238E27FC236}">
                <a16:creationId xmlns:a16="http://schemas.microsoft.com/office/drawing/2014/main" id="{90A7F4E7-689C-FBFC-DC23-05B1BEAECF06}"/>
              </a:ext>
            </a:extLst>
          </p:cNvPr>
          <p:cNvSpPr/>
          <p:nvPr/>
        </p:nvSpPr>
        <p:spPr>
          <a:xfrm>
            <a:off x="2195736" y="1047122"/>
            <a:ext cx="1008112" cy="29364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a:extLst>
              <a:ext uri="{FF2B5EF4-FFF2-40B4-BE49-F238E27FC236}">
                <a16:creationId xmlns:a16="http://schemas.microsoft.com/office/drawing/2014/main" id="{C06B78C1-C6D3-79A9-4D49-DC515AF1001A}"/>
              </a:ext>
            </a:extLst>
          </p:cNvPr>
          <p:cNvSpPr/>
          <p:nvPr/>
        </p:nvSpPr>
        <p:spPr>
          <a:xfrm>
            <a:off x="5292080" y="3356992"/>
            <a:ext cx="2232248" cy="1440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ρθογώνιο 18">
            <a:extLst>
              <a:ext uri="{FF2B5EF4-FFF2-40B4-BE49-F238E27FC236}">
                <a16:creationId xmlns:a16="http://schemas.microsoft.com/office/drawing/2014/main" id="{89BCF627-D270-0013-D89C-EB5565061E09}"/>
              </a:ext>
            </a:extLst>
          </p:cNvPr>
          <p:cNvSpPr/>
          <p:nvPr/>
        </p:nvSpPr>
        <p:spPr>
          <a:xfrm>
            <a:off x="5940152" y="1700808"/>
            <a:ext cx="1224136" cy="576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Οβάλ 19">
            <a:extLst>
              <a:ext uri="{FF2B5EF4-FFF2-40B4-BE49-F238E27FC236}">
                <a16:creationId xmlns:a16="http://schemas.microsoft.com/office/drawing/2014/main" id="{2545EC6E-CCD5-BBC0-722A-02DA8963E46E}"/>
              </a:ext>
            </a:extLst>
          </p:cNvPr>
          <p:cNvSpPr/>
          <p:nvPr/>
        </p:nvSpPr>
        <p:spPr>
          <a:xfrm>
            <a:off x="7236296" y="1052736"/>
            <a:ext cx="864096" cy="36004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22" name="Ευθύγραμμο βέλος σύνδεσης 21">
            <a:extLst>
              <a:ext uri="{FF2B5EF4-FFF2-40B4-BE49-F238E27FC236}">
                <a16:creationId xmlns:a16="http://schemas.microsoft.com/office/drawing/2014/main" id="{A0E3C697-56B2-4FBE-40A7-B969255DAADA}"/>
              </a:ext>
            </a:extLst>
          </p:cNvPr>
          <p:cNvCxnSpPr/>
          <p:nvPr/>
        </p:nvCxnSpPr>
        <p:spPr>
          <a:xfrm flipH="1">
            <a:off x="8028384" y="620688"/>
            <a:ext cx="432048" cy="2160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Ευθύγραμμο βέλος σύνδεσης 22">
            <a:extLst>
              <a:ext uri="{FF2B5EF4-FFF2-40B4-BE49-F238E27FC236}">
                <a16:creationId xmlns:a16="http://schemas.microsoft.com/office/drawing/2014/main" id="{AA97CE52-A4F5-9F4C-BD1E-DE0B273D3E77}"/>
              </a:ext>
            </a:extLst>
          </p:cNvPr>
          <p:cNvCxnSpPr/>
          <p:nvPr/>
        </p:nvCxnSpPr>
        <p:spPr>
          <a:xfrm flipH="1">
            <a:off x="2094864" y="3470617"/>
            <a:ext cx="432048" cy="2160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6499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EE13FE6-61A0-787D-84FE-9F89253FAF5E}"/>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51CA2491-D8BA-6751-B280-665153E326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67819"/>
            <a:ext cx="2113673" cy="2987415"/>
          </a:xfrm>
          <a:prstGeom prst="rect">
            <a:avLst/>
          </a:prstGeom>
        </p:spPr>
      </p:pic>
      <p:pic>
        <p:nvPicPr>
          <p:cNvPr id="6" name="Εικόνα 5">
            <a:extLst>
              <a:ext uri="{FF2B5EF4-FFF2-40B4-BE49-F238E27FC236}">
                <a16:creationId xmlns:a16="http://schemas.microsoft.com/office/drawing/2014/main" id="{CE43BC7C-924C-0B6A-87AE-3F831F3E85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10473" y="154565"/>
            <a:ext cx="2123051" cy="3000669"/>
          </a:xfrm>
          <a:prstGeom prst="rect">
            <a:avLst/>
          </a:prstGeom>
        </p:spPr>
      </p:pic>
      <p:pic>
        <p:nvPicPr>
          <p:cNvPr id="8" name="Εικόνα 7">
            <a:extLst>
              <a:ext uri="{FF2B5EF4-FFF2-40B4-BE49-F238E27FC236}">
                <a16:creationId xmlns:a16="http://schemas.microsoft.com/office/drawing/2014/main" id="{38D6711C-9AC4-A8E7-E8DD-23CD93E84E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7310" y="167819"/>
            <a:ext cx="2123050" cy="3000669"/>
          </a:xfrm>
          <a:prstGeom prst="rect">
            <a:avLst/>
          </a:prstGeom>
        </p:spPr>
      </p:pic>
      <p:pic>
        <p:nvPicPr>
          <p:cNvPr id="10" name="Εικόνα 9">
            <a:extLst>
              <a:ext uri="{FF2B5EF4-FFF2-40B4-BE49-F238E27FC236}">
                <a16:creationId xmlns:a16="http://schemas.microsoft.com/office/drawing/2014/main" id="{A0CD9CEA-B29F-CD35-A259-5149AE890F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9801" y="3717032"/>
            <a:ext cx="2123051" cy="3000669"/>
          </a:xfrm>
          <a:prstGeom prst="rect">
            <a:avLst/>
          </a:prstGeom>
        </p:spPr>
      </p:pic>
      <p:pic>
        <p:nvPicPr>
          <p:cNvPr id="12" name="Εικόνα 11">
            <a:extLst>
              <a:ext uri="{FF2B5EF4-FFF2-40B4-BE49-F238E27FC236}">
                <a16:creationId xmlns:a16="http://schemas.microsoft.com/office/drawing/2014/main" id="{3D7F3FF5-D050-D62D-EABD-FF00B0283C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18392" y="3717032"/>
            <a:ext cx="2107215" cy="2986403"/>
          </a:xfrm>
          <a:prstGeom prst="rect">
            <a:avLst/>
          </a:prstGeom>
        </p:spPr>
      </p:pic>
      <p:pic>
        <p:nvPicPr>
          <p:cNvPr id="14" name="Εικόνα 13">
            <a:extLst>
              <a:ext uri="{FF2B5EF4-FFF2-40B4-BE49-F238E27FC236}">
                <a16:creationId xmlns:a16="http://schemas.microsoft.com/office/drawing/2014/main" id="{C12CCB6B-1B36-6A2B-B1A0-C75A762372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57310" y="3717032"/>
            <a:ext cx="2123050" cy="3000669"/>
          </a:xfrm>
          <a:prstGeom prst="rect">
            <a:avLst/>
          </a:prstGeom>
        </p:spPr>
      </p:pic>
      <p:sp>
        <p:nvSpPr>
          <p:cNvPr id="18" name="TextBox 17">
            <a:extLst>
              <a:ext uri="{FF2B5EF4-FFF2-40B4-BE49-F238E27FC236}">
                <a16:creationId xmlns:a16="http://schemas.microsoft.com/office/drawing/2014/main" id="{DD13C54F-47F9-881D-8C10-F3C196103A4D}"/>
              </a:ext>
            </a:extLst>
          </p:cNvPr>
          <p:cNvSpPr txBox="1"/>
          <p:nvPr/>
        </p:nvSpPr>
        <p:spPr>
          <a:xfrm>
            <a:off x="0" y="3284984"/>
            <a:ext cx="9144000" cy="369332"/>
          </a:xfrm>
          <a:prstGeom prst="rect">
            <a:avLst/>
          </a:prstGeom>
          <a:noFill/>
        </p:spPr>
        <p:txBody>
          <a:bodyPr wrap="square" rtlCol="0">
            <a:spAutoFit/>
          </a:bodyPr>
          <a:lstStyle/>
          <a:p>
            <a:pPr algn="ctr"/>
            <a:r>
              <a:rPr lang="el-GR" dirty="0">
                <a:solidFill>
                  <a:schemeClr val="bg1"/>
                </a:solidFill>
              </a:rPr>
              <a:t>Εγκύκλιος ΥΜΕ Φ447/16390/1871(08/06/2012)</a:t>
            </a:r>
            <a:r>
              <a:rPr lang="en-US" dirty="0">
                <a:solidFill>
                  <a:schemeClr val="bg1"/>
                </a:solidFill>
              </a:rPr>
              <a:t> </a:t>
            </a:r>
            <a:r>
              <a:rPr lang="el-GR" dirty="0">
                <a:solidFill>
                  <a:schemeClr val="bg1"/>
                </a:solidFill>
              </a:rPr>
              <a:t> </a:t>
            </a:r>
            <a:r>
              <a:rPr lang="el-GR" b="1" u="sng" dirty="0">
                <a:solidFill>
                  <a:schemeClr val="bg1"/>
                </a:solidFill>
              </a:rPr>
              <a:t>+</a:t>
            </a:r>
            <a:r>
              <a:rPr lang="el-GR" dirty="0">
                <a:solidFill>
                  <a:schemeClr val="bg1"/>
                </a:solidFill>
              </a:rPr>
              <a:t> </a:t>
            </a:r>
            <a:r>
              <a:rPr lang="en-US" dirty="0">
                <a:solidFill>
                  <a:schemeClr val="bg1"/>
                </a:solidFill>
              </a:rPr>
              <a:t> </a:t>
            </a:r>
            <a:r>
              <a:rPr lang="el-GR" dirty="0">
                <a:solidFill>
                  <a:schemeClr val="bg1"/>
                </a:solidFill>
              </a:rPr>
              <a:t>ΠΑΡΑΡΤΗΜΑ ΑΔΑ: Ε7ΧΚ46ΜΠ3Ζ-ΩΜΑ</a:t>
            </a:r>
          </a:p>
        </p:txBody>
      </p:sp>
    </p:spTree>
    <p:extLst>
      <p:ext uri="{BB962C8B-B14F-4D97-AF65-F5344CB8AC3E}">
        <p14:creationId xmlns:p14="http://schemas.microsoft.com/office/powerpoint/2010/main" val="24276961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4DF37-E5E2-79F6-19FB-2773BC4ECB20}"/>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43938858-F429-2EEB-76CE-E97C71ECF6B9}"/>
              </a:ext>
            </a:extLst>
          </p:cNvPr>
          <p:cNvPicPr>
            <a:picLocks noChangeAspect="1"/>
          </p:cNvPicPr>
          <p:nvPr/>
        </p:nvPicPr>
        <p:blipFill>
          <a:blip r:embed="rId2"/>
          <a:stretch>
            <a:fillRect/>
          </a:stretch>
        </p:blipFill>
        <p:spPr>
          <a:xfrm>
            <a:off x="179512" y="1775482"/>
            <a:ext cx="8784976" cy="3151149"/>
          </a:xfrm>
          <a:prstGeom prst="rect">
            <a:avLst/>
          </a:prstGeom>
        </p:spPr>
      </p:pic>
      <p:pic>
        <p:nvPicPr>
          <p:cNvPr id="6" name="Εικόνα 5">
            <a:extLst>
              <a:ext uri="{FF2B5EF4-FFF2-40B4-BE49-F238E27FC236}">
                <a16:creationId xmlns:a16="http://schemas.microsoft.com/office/drawing/2014/main" id="{E4DE66E2-1820-3DFA-30AE-2E9E02198258}"/>
              </a:ext>
            </a:extLst>
          </p:cNvPr>
          <p:cNvPicPr>
            <a:picLocks noChangeAspect="1"/>
          </p:cNvPicPr>
          <p:nvPr/>
        </p:nvPicPr>
        <p:blipFill>
          <a:blip r:embed="rId3"/>
          <a:stretch>
            <a:fillRect/>
          </a:stretch>
        </p:blipFill>
        <p:spPr>
          <a:xfrm>
            <a:off x="179512" y="5117677"/>
            <a:ext cx="8784976" cy="1571191"/>
          </a:xfrm>
          <a:prstGeom prst="rect">
            <a:avLst/>
          </a:prstGeom>
        </p:spPr>
      </p:pic>
      <p:sp>
        <p:nvSpPr>
          <p:cNvPr id="7" name="object 3">
            <a:extLst>
              <a:ext uri="{FF2B5EF4-FFF2-40B4-BE49-F238E27FC236}">
                <a16:creationId xmlns:a16="http://schemas.microsoft.com/office/drawing/2014/main" id="{74D2348F-5E09-AA58-7A9C-AC4A9610E73B}"/>
              </a:ext>
            </a:extLst>
          </p:cNvPr>
          <p:cNvSpPr txBox="1"/>
          <p:nvPr/>
        </p:nvSpPr>
        <p:spPr>
          <a:xfrm>
            <a:off x="581925" y="169132"/>
            <a:ext cx="7980150" cy="346249"/>
          </a:xfrm>
          <a:prstGeom prst="rect">
            <a:avLst/>
          </a:prstGeom>
        </p:spPr>
        <p:txBody>
          <a:bodyPr vert="horz" wrap="square" lIns="0" tIns="0" rIns="0" bIns="0" rtlCol="0">
            <a:spAutoFit/>
          </a:bodyPr>
          <a:lstStyle/>
          <a:p>
            <a:pPr marL="0" marR="0">
              <a:lnSpc>
                <a:spcPts val="2660"/>
              </a:lnSpc>
              <a:spcBef>
                <a:spcPts val="0"/>
              </a:spcBef>
              <a:spcAft>
                <a:spcPts val="0"/>
              </a:spcAft>
            </a:pPr>
            <a:r>
              <a:rPr sz="2400" spc="-34" dirty="0">
                <a:solidFill>
                  <a:srgbClr val="000000"/>
                </a:solidFill>
                <a:latin typeface="RAPVSA+1"/>
                <a:cs typeface="RAPVSA+1"/>
              </a:rPr>
              <a:t>ΠΕΡΙΠΤΩ</a:t>
            </a:r>
            <a:r>
              <a:rPr sz="2400" spc="-496" dirty="0">
                <a:solidFill>
                  <a:srgbClr val="000000"/>
                </a:solidFill>
                <a:latin typeface="RAPVSA+1"/>
                <a:cs typeface="RAPVSA+1"/>
              </a:rPr>
              <a:t> </a:t>
            </a:r>
            <a:r>
              <a:rPr sz="2400" spc="-11" dirty="0">
                <a:solidFill>
                  <a:srgbClr val="000000"/>
                </a:solidFill>
                <a:latin typeface="RAPVSA+1"/>
                <a:cs typeface="RAPVSA+1"/>
              </a:rPr>
              <a:t>ΣΕΙΣ</a:t>
            </a:r>
            <a:r>
              <a:rPr sz="2400" spc="240" dirty="0">
                <a:solidFill>
                  <a:srgbClr val="000000"/>
                </a:solidFill>
                <a:latin typeface="RAPVSA+1"/>
                <a:cs typeface="RAPVSA+1"/>
              </a:rPr>
              <a:t> </a:t>
            </a:r>
            <a:r>
              <a:rPr sz="2400" dirty="0">
                <a:solidFill>
                  <a:srgbClr val="000000"/>
                </a:solidFill>
                <a:latin typeface="RAPVSA+1"/>
                <a:cs typeface="RAPVSA+1"/>
              </a:rPr>
              <a:t>ΜΕΤΑΦΟΡΩΝ</a:t>
            </a:r>
            <a:r>
              <a:rPr sz="2400" spc="-235" dirty="0">
                <a:solidFill>
                  <a:srgbClr val="000000"/>
                </a:solidFill>
                <a:latin typeface="RAPVSA+1"/>
                <a:cs typeface="RAPVSA+1"/>
              </a:rPr>
              <a:t> </a:t>
            </a:r>
            <a:r>
              <a:rPr lang="en-US" sz="2400" spc="-235" dirty="0">
                <a:solidFill>
                  <a:srgbClr val="000000"/>
                </a:solidFill>
                <a:latin typeface="RAPVSA+1"/>
                <a:cs typeface="RAPVSA+1"/>
              </a:rPr>
              <a:t> </a:t>
            </a:r>
            <a:r>
              <a:rPr sz="2400" spc="62" dirty="0">
                <a:solidFill>
                  <a:srgbClr val="000000"/>
                </a:solidFill>
                <a:latin typeface="RAPVSA+1"/>
                <a:cs typeface="RAPVSA+1"/>
              </a:rPr>
              <a:t>ΜΕ</a:t>
            </a:r>
            <a:r>
              <a:rPr sz="2400" spc="-234" dirty="0">
                <a:solidFill>
                  <a:srgbClr val="000000"/>
                </a:solidFill>
                <a:latin typeface="RAPVSA+1"/>
                <a:cs typeface="RAPVSA+1"/>
              </a:rPr>
              <a:t> </a:t>
            </a:r>
            <a:r>
              <a:rPr lang="en-US" sz="2400" spc="-234" dirty="0">
                <a:solidFill>
                  <a:srgbClr val="000000"/>
                </a:solidFill>
                <a:latin typeface="RAPVSA+1"/>
                <a:cs typeface="RAPVSA+1"/>
              </a:rPr>
              <a:t> </a:t>
            </a:r>
            <a:r>
              <a:rPr sz="2400" spc="-15" dirty="0">
                <a:solidFill>
                  <a:srgbClr val="000000"/>
                </a:solidFill>
                <a:latin typeface="RAPVSA+1"/>
                <a:cs typeface="RAPVSA+1"/>
              </a:rPr>
              <a:t>ΕΙΔΙΚΟ</a:t>
            </a:r>
            <a:r>
              <a:rPr sz="2400" spc="99" dirty="0">
                <a:solidFill>
                  <a:srgbClr val="000000"/>
                </a:solidFill>
                <a:latin typeface="RAPVSA+1"/>
                <a:cs typeface="RAPVSA+1"/>
              </a:rPr>
              <a:t> </a:t>
            </a:r>
            <a:r>
              <a:rPr sz="2400" spc="11" dirty="0">
                <a:solidFill>
                  <a:srgbClr val="000000"/>
                </a:solidFill>
                <a:latin typeface="RAPVSA+1"/>
                <a:cs typeface="RAPVSA+1"/>
              </a:rPr>
              <a:t>ΚΑΘΕΣΤΩΣ</a:t>
            </a:r>
          </a:p>
        </p:txBody>
      </p:sp>
      <p:sp>
        <p:nvSpPr>
          <p:cNvPr id="9" name="Ορθογώνιο 8">
            <a:extLst>
              <a:ext uri="{FF2B5EF4-FFF2-40B4-BE49-F238E27FC236}">
                <a16:creationId xmlns:a16="http://schemas.microsoft.com/office/drawing/2014/main" id="{6A50C5F2-CB7F-2CF8-09C5-BE17F07857BA}"/>
              </a:ext>
            </a:extLst>
          </p:cNvPr>
          <p:cNvSpPr/>
          <p:nvPr/>
        </p:nvSpPr>
        <p:spPr>
          <a:xfrm>
            <a:off x="3599893" y="626082"/>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AL</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sp>
        <p:nvSpPr>
          <p:cNvPr id="10" name="Ορθογώνιο 9">
            <a:extLst>
              <a:ext uri="{FF2B5EF4-FFF2-40B4-BE49-F238E27FC236}">
                <a16:creationId xmlns:a16="http://schemas.microsoft.com/office/drawing/2014/main" id="{8B87FCB3-9712-FC9D-335F-DE95D5839DB5}"/>
              </a:ext>
            </a:extLst>
          </p:cNvPr>
          <p:cNvSpPr/>
          <p:nvPr/>
        </p:nvSpPr>
        <p:spPr>
          <a:xfrm>
            <a:off x="179512" y="1775482"/>
            <a:ext cx="8784976" cy="4913386"/>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5367845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716727A-622E-452D-1A8A-9E893F6D1037}"/>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61486205-1B01-98D0-C06A-A3716E24519B}"/>
              </a:ext>
            </a:extLst>
          </p:cNvPr>
          <p:cNvPicPr>
            <a:picLocks noChangeAspect="1"/>
          </p:cNvPicPr>
          <p:nvPr/>
        </p:nvPicPr>
        <p:blipFill>
          <a:blip r:embed="rId3"/>
          <a:stretch>
            <a:fillRect/>
          </a:stretch>
        </p:blipFill>
        <p:spPr>
          <a:xfrm>
            <a:off x="179512" y="1268760"/>
            <a:ext cx="8856984" cy="3717032"/>
          </a:xfrm>
          <a:prstGeom prst="rect">
            <a:avLst/>
          </a:prstGeom>
        </p:spPr>
      </p:pic>
      <p:pic>
        <p:nvPicPr>
          <p:cNvPr id="6" name="Εικόνα 5">
            <a:extLst>
              <a:ext uri="{FF2B5EF4-FFF2-40B4-BE49-F238E27FC236}">
                <a16:creationId xmlns:a16="http://schemas.microsoft.com/office/drawing/2014/main" id="{7D860F8C-2CAD-CD5D-F2C4-20FC26EA9262}"/>
              </a:ext>
            </a:extLst>
          </p:cNvPr>
          <p:cNvPicPr>
            <a:picLocks noChangeAspect="1"/>
          </p:cNvPicPr>
          <p:nvPr/>
        </p:nvPicPr>
        <p:blipFill>
          <a:blip r:embed="rId4"/>
          <a:stretch>
            <a:fillRect/>
          </a:stretch>
        </p:blipFill>
        <p:spPr>
          <a:xfrm>
            <a:off x="179512" y="4581128"/>
            <a:ext cx="8856984" cy="2121283"/>
          </a:xfrm>
          <a:prstGeom prst="rect">
            <a:avLst/>
          </a:prstGeom>
        </p:spPr>
      </p:pic>
      <p:sp>
        <p:nvSpPr>
          <p:cNvPr id="7" name="object 3">
            <a:extLst>
              <a:ext uri="{FF2B5EF4-FFF2-40B4-BE49-F238E27FC236}">
                <a16:creationId xmlns:a16="http://schemas.microsoft.com/office/drawing/2014/main" id="{BB15EDA6-39C3-9158-B9CC-93741728A790}"/>
              </a:ext>
            </a:extLst>
          </p:cNvPr>
          <p:cNvSpPr txBox="1"/>
          <p:nvPr/>
        </p:nvSpPr>
        <p:spPr>
          <a:xfrm>
            <a:off x="581925" y="169132"/>
            <a:ext cx="7980150" cy="346249"/>
          </a:xfrm>
          <a:prstGeom prst="rect">
            <a:avLst/>
          </a:prstGeom>
        </p:spPr>
        <p:txBody>
          <a:bodyPr vert="horz" wrap="square" lIns="0" tIns="0" rIns="0" bIns="0" rtlCol="0">
            <a:spAutoFit/>
          </a:bodyPr>
          <a:lstStyle/>
          <a:p>
            <a:pPr marL="0" marR="0">
              <a:lnSpc>
                <a:spcPts val="2660"/>
              </a:lnSpc>
              <a:spcBef>
                <a:spcPts val="0"/>
              </a:spcBef>
              <a:spcAft>
                <a:spcPts val="0"/>
              </a:spcAft>
            </a:pPr>
            <a:r>
              <a:rPr sz="2400" spc="-34" dirty="0">
                <a:solidFill>
                  <a:srgbClr val="000000"/>
                </a:solidFill>
                <a:latin typeface="RAPVSA+1"/>
                <a:cs typeface="RAPVSA+1"/>
              </a:rPr>
              <a:t>ΠΕΡΙΠΤΩ</a:t>
            </a:r>
            <a:r>
              <a:rPr sz="2400" spc="-496" dirty="0">
                <a:solidFill>
                  <a:srgbClr val="000000"/>
                </a:solidFill>
                <a:latin typeface="RAPVSA+1"/>
                <a:cs typeface="RAPVSA+1"/>
              </a:rPr>
              <a:t> </a:t>
            </a:r>
            <a:r>
              <a:rPr sz="2400" spc="-11" dirty="0">
                <a:solidFill>
                  <a:srgbClr val="000000"/>
                </a:solidFill>
                <a:latin typeface="RAPVSA+1"/>
                <a:cs typeface="RAPVSA+1"/>
              </a:rPr>
              <a:t>ΣΕΙΣ</a:t>
            </a:r>
            <a:r>
              <a:rPr sz="2400" spc="240" dirty="0">
                <a:solidFill>
                  <a:srgbClr val="000000"/>
                </a:solidFill>
                <a:latin typeface="RAPVSA+1"/>
                <a:cs typeface="RAPVSA+1"/>
              </a:rPr>
              <a:t> </a:t>
            </a:r>
            <a:r>
              <a:rPr sz="2400" dirty="0">
                <a:solidFill>
                  <a:srgbClr val="000000"/>
                </a:solidFill>
                <a:latin typeface="RAPVSA+1"/>
                <a:cs typeface="RAPVSA+1"/>
              </a:rPr>
              <a:t>ΜΕΤΑΦΟΡΩΝ</a:t>
            </a:r>
            <a:r>
              <a:rPr sz="2400" spc="-235" dirty="0">
                <a:solidFill>
                  <a:srgbClr val="000000"/>
                </a:solidFill>
                <a:latin typeface="RAPVSA+1"/>
                <a:cs typeface="RAPVSA+1"/>
              </a:rPr>
              <a:t> </a:t>
            </a:r>
            <a:r>
              <a:rPr lang="en-US" sz="2400" spc="-235" dirty="0">
                <a:solidFill>
                  <a:srgbClr val="000000"/>
                </a:solidFill>
                <a:latin typeface="RAPVSA+1"/>
                <a:cs typeface="RAPVSA+1"/>
              </a:rPr>
              <a:t> </a:t>
            </a:r>
            <a:r>
              <a:rPr sz="2400" spc="62" dirty="0">
                <a:solidFill>
                  <a:srgbClr val="000000"/>
                </a:solidFill>
                <a:latin typeface="RAPVSA+1"/>
                <a:cs typeface="RAPVSA+1"/>
              </a:rPr>
              <a:t>ΜΕ</a:t>
            </a:r>
            <a:r>
              <a:rPr sz="2400" spc="-234" dirty="0">
                <a:solidFill>
                  <a:srgbClr val="000000"/>
                </a:solidFill>
                <a:latin typeface="RAPVSA+1"/>
                <a:cs typeface="RAPVSA+1"/>
              </a:rPr>
              <a:t> </a:t>
            </a:r>
            <a:r>
              <a:rPr lang="en-US" sz="2400" spc="-234" dirty="0">
                <a:solidFill>
                  <a:srgbClr val="000000"/>
                </a:solidFill>
                <a:latin typeface="RAPVSA+1"/>
                <a:cs typeface="RAPVSA+1"/>
              </a:rPr>
              <a:t> </a:t>
            </a:r>
            <a:r>
              <a:rPr sz="2400" spc="-15" dirty="0">
                <a:solidFill>
                  <a:srgbClr val="000000"/>
                </a:solidFill>
                <a:latin typeface="RAPVSA+1"/>
                <a:cs typeface="RAPVSA+1"/>
              </a:rPr>
              <a:t>ΕΙΔΙΚΟ</a:t>
            </a:r>
            <a:r>
              <a:rPr sz="2400" spc="99" dirty="0">
                <a:solidFill>
                  <a:srgbClr val="000000"/>
                </a:solidFill>
                <a:latin typeface="RAPVSA+1"/>
                <a:cs typeface="RAPVSA+1"/>
              </a:rPr>
              <a:t> </a:t>
            </a:r>
            <a:r>
              <a:rPr sz="2400" spc="11" dirty="0">
                <a:solidFill>
                  <a:srgbClr val="000000"/>
                </a:solidFill>
                <a:latin typeface="RAPVSA+1"/>
                <a:cs typeface="RAPVSA+1"/>
              </a:rPr>
              <a:t>ΚΑΘΕΣΤΩΣ</a:t>
            </a:r>
          </a:p>
        </p:txBody>
      </p:sp>
      <p:sp>
        <p:nvSpPr>
          <p:cNvPr id="8" name="Ορθογώνιο 7">
            <a:extLst>
              <a:ext uri="{FF2B5EF4-FFF2-40B4-BE49-F238E27FC236}">
                <a16:creationId xmlns:a16="http://schemas.microsoft.com/office/drawing/2014/main" id="{86F9676B-88C4-CCB8-4720-D3C34C00E66F}"/>
              </a:ext>
            </a:extLst>
          </p:cNvPr>
          <p:cNvSpPr/>
          <p:nvPr/>
        </p:nvSpPr>
        <p:spPr>
          <a:xfrm>
            <a:off x="3635897" y="430406"/>
            <a:ext cx="1872206"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SRB</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cxnSp>
        <p:nvCxnSpPr>
          <p:cNvPr id="10" name="Ευθεία γραμμή σύνδεσης 9">
            <a:extLst>
              <a:ext uri="{FF2B5EF4-FFF2-40B4-BE49-F238E27FC236}">
                <a16:creationId xmlns:a16="http://schemas.microsoft.com/office/drawing/2014/main" id="{272AAEA8-A7C3-3139-6949-E184AB884A83}"/>
              </a:ext>
            </a:extLst>
          </p:cNvPr>
          <p:cNvCxnSpPr/>
          <p:nvPr/>
        </p:nvCxnSpPr>
        <p:spPr>
          <a:xfrm>
            <a:off x="179512" y="4581128"/>
            <a:ext cx="8856984" cy="7200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Εικόνα 11">
            <a:extLst>
              <a:ext uri="{FF2B5EF4-FFF2-40B4-BE49-F238E27FC236}">
                <a16:creationId xmlns:a16="http://schemas.microsoft.com/office/drawing/2014/main" id="{5F2EB34A-6895-D665-DBE8-9ABF4FD68CA8}"/>
              </a:ext>
            </a:extLst>
          </p:cNvPr>
          <p:cNvPicPr>
            <a:picLocks noChangeAspect="1"/>
          </p:cNvPicPr>
          <p:nvPr/>
        </p:nvPicPr>
        <p:blipFill>
          <a:blip r:embed="rId5"/>
          <a:stretch>
            <a:fillRect/>
          </a:stretch>
        </p:blipFill>
        <p:spPr>
          <a:xfrm>
            <a:off x="323528" y="2276872"/>
            <a:ext cx="6552728" cy="3960440"/>
          </a:xfrm>
          <a:prstGeom prst="rect">
            <a:avLst/>
          </a:prstGeom>
          <a:ln w="76200">
            <a:solidFill>
              <a:schemeClr val="tx1"/>
            </a:solidFill>
          </a:ln>
        </p:spPr>
      </p:pic>
      <p:sp>
        <p:nvSpPr>
          <p:cNvPr id="15" name="Ορθογώνιο 14">
            <a:extLst>
              <a:ext uri="{FF2B5EF4-FFF2-40B4-BE49-F238E27FC236}">
                <a16:creationId xmlns:a16="http://schemas.microsoft.com/office/drawing/2014/main" id="{998A7968-AF44-F0A7-E5FB-BE5BF07FC058}"/>
              </a:ext>
            </a:extLst>
          </p:cNvPr>
          <p:cNvSpPr/>
          <p:nvPr/>
        </p:nvSpPr>
        <p:spPr>
          <a:xfrm>
            <a:off x="179512" y="1268760"/>
            <a:ext cx="8856984" cy="5420108"/>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2201861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5E90B82F-A75C-B7AE-8708-EA206E370049}"/>
              </a:ext>
            </a:extLst>
          </p:cNvPr>
          <p:cNvPicPr>
            <a:picLocks noChangeAspect="1"/>
          </p:cNvPicPr>
          <p:nvPr/>
        </p:nvPicPr>
        <p:blipFill>
          <a:blip r:embed="rId2"/>
          <a:stretch>
            <a:fillRect/>
          </a:stretch>
        </p:blipFill>
        <p:spPr>
          <a:xfrm>
            <a:off x="212947" y="1268760"/>
            <a:ext cx="8712968" cy="4124439"/>
          </a:xfrm>
          <a:prstGeom prst="rect">
            <a:avLst/>
          </a:prstGeom>
        </p:spPr>
      </p:pic>
      <p:sp>
        <p:nvSpPr>
          <p:cNvPr id="6" name="object 3">
            <a:extLst>
              <a:ext uri="{FF2B5EF4-FFF2-40B4-BE49-F238E27FC236}">
                <a16:creationId xmlns:a16="http://schemas.microsoft.com/office/drawing/2014/main" id="{2C857C2E-C10E-8BC1-95F5-04ED0EF7213C}"/>
              </a:ext>
            </a:extLst>
          </p:cNvPr>
          <p:cNvSpPr txBox="1"/>
          <p:nvPr/>
        </p:nvSpPr>
        <p:spPr>
          <a:xfrm>
            <a:off x="581925" y="169132"/>
            <a:ext cx="7980150" cy="346249"/>
          </a:xfrm>
          <a:prstGeom prst="rect">
            <a:avLst/>
          </a:prstGeom>
        </p:spPr>
        <p:txBody>
          <a:bodyPr vert="horz" wrap="square" lIns="0" tIns="0" rIns="0" bIns="0" rtlCol="0">
            <a:spAutoFit/>
          </a:bodyPr>
          <a:lstStyle/>
          <a:p>
            <a:pPr marL="0" marR="0">
              <a:lnSpc>
                <a:spcPts val="2660"/>
              </a:lnSpc>
              <a:spcBef>
                <a:spcPts val="0"/>
              </a:spcBef>
              <a:spcAft>
                <a:spcPts val="0"/>
              </a:spcAft>
            </a:pPr>
            <a:r>
              <a:rPr sz="2400" spc="-34" dirty="0">
                <a:solidFill>
                  <a:srgbClr val="000000"/>
                </a:solidFill>
                <a:latin typeface="RAPVSA+1"/>
                <a:cs typeface="RAPVSA+1"/>
              </a:rPr>
              <a:t>ΠΕΡΙΠΤΩ</a:t>
            </a:r>
            <a:r>
              <a:rPr sz="2400" spc="-496" dirty="0">
                <a:solidFill>
                  <a:srgbClr val="000000"/>
                </a:solidFill>
                <a:latin typeface="RAPVSA+1"/>
                <a:cs typeface="RAPVSA+1"/>
              </a:rPr>
              <a:t> </a:t>
            </a:r>
            <a:r>
              <a:rPr sz="2400" spc="-11" dirty="0">
                <a:solidFill>
                  <a:srgbClr val="000000"/>
                </a:solidFill>
                <a:latin typeface="RAPVSA+1"/>
                <a:cs typeface="RAPVSA+1"/>
              </a:rPr>
              <a:t>ΣΕΙΣ</a:t>
            </a:r>
            <a:r>
              <a:rPr sz="2400" spc="240" dirty="0">
                <a:solidFill>
                  <a:srgbClr val="000000"/>
                </a:solidFill>
                <a:latin typeface="RAPVSA+1"/>
                <a:cs typeface="RAPVSA+1"/>
              </a:rPr>
              <a:t> </a:t>
            </a:r>
            <a:r>
              <a:rPr sz="2400" dirty="0">
                <a:solidFill>
                  <a:srgbClr val="000000"/>
                </a:solidFill>
                <a:latin typeface="RAPVSA+1"/>
                <a:cs typeface="RAPVSA+1"/>
              </a:rPr>
              <a:t>ΜΕΤΑΦΟΡΩΝ</a:t>
            </a:r>
            <a:r>
              <a:rPr sz="2400" spc="-235" dirty="0">
                <a:solidFill>
                  <a:srgbClr val="000000"/>
                </a:solidFill>
                <a:latin typeface="RAPVSA+1"/>
                <a:cs typeface="RAPVSA+1"/>
              </a:rPr>
              <a:t> </a:t>
            </a:r>
            <a:r>
              <a:rPr lang="en-US" sz="2400" spc="-235" dirty="0">
                <a:solidFill>
                  <a:srgbClr val="000000"/>
                </a:solidFill>
                <a:latin typeface="RAPVSA+1"/>
                <a:cs typeface="RAPVSA+1"/>
              </a:rPr>
              <a:t> </a:t>
            </a:r>
            <a:r>
              <a:rPr sz="2400" spc="62" dirty="0">
                <a:solidFill>
                  <a:srgbClr val="000000"/>
                </a:solidFill>
                <a:latin typeface="RAPVSA+1"/>
                <a:cs typeface="RAPVSA+1"/>
              </a:rPr>
              <a:t>ΜΕ</a:t>
            </a:r>
            <a:r>
              <a:rPr sz="2400" spc="-234" dirty="0">
                <a:solidFill>
                  <a:srgbClr val="000000"/>
                </a:solidFill>
                <a:latin typeface="RAPVSA+1"/>
                <a:cs typeface="RAPVSA+1"/>
              </a:rPr>
              <a:t> </a:t>
            </a:r>
            <a:r>
              <a:rPr lang="en-US" sz="2400" spc="-234" dirty="0">
                <a:solidFill>
                  <a:srgbClr val="000000"/>
                </a:solidFill>
                <a:latin typeface="RAPVSA+1"/>
                <a:cs typeface="RAPVSA+1"/>
              </a:rPr>
              <a:t> </a:t>
            </a:r>
            <a:r>
              <a:rPr sz="2400" spc="-15" dirty="0">
                <a:solidFill>
                  <a:srgbClr val="000000"/>
                </a:solidFill>
                <a:latin typeface="RAPVSA+1"/>
                <a:cs typeface="RAPVSA+1"/>
              </a:rPr>
              <a:t>ΕΙΔΙΚΟ</a:t>
            </a:r>
            <a:r>
              <a:rPr sz="2400" spc="99" dirty="0">
                <a:solidFill>
                  <a:srgbClr val="000000"/>
                </a:solidFill>
                <a:latin typeface="RAPVSA+1"/>
                <a:cs typeface="RAPVSA+1"/>
              </a:rPr>
              <a:t> </a:t>
            </a:r>
            <a:r>
              <a:rPr sz="2400" spc="11" dirty="0">
                <a:solidFill>
                  <a:srgbClr val="000000"/>
                </a:solidFill>
                <a:latin typeface="RAPVSA+1"/>
                <a:cs typeface="RAPVSA+1"/>
              </a:rPr>
              <a:t>ΚΑΘΕΣΤΩΣ</a:t>
            </a:r>
          </a:p>
        </p:txBody>
      </p:sp>
      <p:sp>
        <p:nvSpPr>
          <p:cNvPr id="7" name="Ορθογώνιο 6">
            <a:extLst>
              <a:ext uri="{FF2B5EF4-FFF2-40B4-BE49-F238E27FC236}">
                <a16:creationId xmlns:a16="http://schemas.microsoft.com/office/drawing/2014/main" id="{CAF67D9A-EFA1-1452-A5AB-04A857C736EB}"/>
              </a:ext>
            </a:extLst>
          </p:cNvPr>
          <p:cNvSpPr/>
          <p:nvPr/>
        </p:nvSpPr>
        <p:spPr>
          <a:xfrm>
            <a:off x="3635896" y="430406"/>
            <a:ext cx="2016223"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NMK</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pic>
        <p:nvPicPr>
          <p:cNvPr id="9" name="Εικόνα 8">
            <a:extLst>
              <a:ext uri="{FF2B5EF4-FFF2-40B4-BE49-F238E27FC236}">
                <a16:creationId xmlns:a16="http://schemas.microsoft.com/office/drawing/2014/main" id="{E1C432D1-130B-B778-5C7C-B6178A1CEBA8}"/>
              </a:ext>
            </a:extLst>
          </p:cNvPr>
          <p:cNvPicPr>
            <a:picLocks noChangeAspect="1"/>
          </p:cNvPicPr>
          <p:nvPr/>
        </p:nvPicPr>
        <p:blipFill>
          <a:blip r:embed="rId3"/>
          <a:stretch>
            <a:fillRect/>
          </a:stretch>
        </p:blipFill>
        <p:spPr>
          <a:xfrm>
            <a:off x="212947" y="5437354"/>
            <a:ext cx="8712968" cy="1220261"/>
          </a:xfrm>
          <a:prstGeom prst="rect">
            <a:avLst/>
          </a:prstGeom>
        </p:spPr>
      </p:pic>
      <p:sp>
        <p:nvSpPr>
          <p:cNvPr id="10" name="Ορθογώνιο 9">
            <a:extLst>
              <a:ext uri="{FF2B5EF4-FFF2-40B4-BE49-F238E27FC236}">
                <a16:creationId xmlns:a16="http://schemas.microsoft.com/office/drawing/2014/main" id="{D71983F0-1888-B6CF-CF2C-6AE860345048}"/>
              </a:ext>
            </a:extLst>
          </p:cNvPr>
          <p:cNvSpPr/>
          <p:nvPr/>
        </p:nvSpPr>
        <p:spPr>
          <a:xfrm>
            <a:off x="212947" y="1268760"/>
            <a:ext cx="8712968" cy="5420108"/>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1769792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A9B6E-D620-E871-E696-9CD0F64BB629}"/>
            </a:ext>
          </a:extLst>
        </p:cNvPr>
        <p:cNvGrpSpPr/>
        <p:nvPr/>
      </p:nvGrpSpPr>
      <p:grpSpPr>
        <a:xfrm>
          <a:off x="0" y="0"/>
          <a:ext cx="0" cy="0"/>
          <a:chOff x="0" y="0"/>
          <a:chExt cx="0" cy="0"/>
        </a:xfrm>
      </p:grpSpPr>
      <p:sp>
        <p:nvSpPr>
          <p:cNvPr id="6" name="object 3">
            <a:extLst>
              <a:ext uri="{FF2B5EF4-FFF2-40B4-BE49-F238E27FC236}">
                <a16:creationId xmlns:a16="http://schemas.microsoft.com/office/drawing/2014/main" id="{04337E4A-7D96-4466-755C-71491F902443}"/>
              </a:ext>
            </a:extLst>
          </p:cNvPr>
          <p:cNvSpPr txBox="1"/>
          <p:nvPr/>
        </p:nvSpPr>
        <p:spPr>
          <a:xfrm>
            <a:off x="581925" y="169132"/>
            <a:ext cx="7980150" cy="346249"/>
          </a:xfrm>
          <a:prstGeom prst="rect">
            <a:avLst/>
          </a:prstGeom>
        </p:spPr>
        <p:txBody>
          <a:bodyPr vert="horz" wrap="square" lIns="0" tIns="0" rIns="0" bIns="0" rtlCol="0">
            <a:spAutoFit/>
          </a:bodyPr>
          <a:lstStyle/>
          <a:p>
            <a:pPr marL="0" marR="0" lvl="0" indent="0" algn="l" defTabSz="914400" rtl="0" eaLnBrk="1" fontAlgn="auto" latinLnBrk="0" hangingPunct="1">
              <a:lnSpc>
                <a:spcPts val="2660"/>
              </a:lnSpc>
              <a:spcBef>
                <a:spcPts val="0"/>
              </a:spcBef>
              <a:spcAft>
                <a:spcPts val="0"/>
              </a:spcAft>
              <a:buClrTx/>
              <a:buSzTx/>
              <a:buFontTx/>
              <a:buNone/>
              <a:tabLst/>
              <a:defRPr/>
            </a:pPr>
            <a:r>
              <a:rPr kumimoji="0" sz="2400" b="0" i="0" u="none" strike="noStrike" kern="1200" cap="none" spc="-34" normalizeH="0" baseline="0" noProof="0" dirty="0">
                <a:ln>
                  <a:noFill/>
                </a:ln>
                <a:solidFill>
                  <a:srgbClr val="000000"/>
                </a:solidFill>
                <a:effectLst/>
                <a:uLnTx/>
                <a:uFillTx/>
                <a:latin typeface="RAPVSA+1"/>
                <a:ea typeface="+mn-ea"/>
                <a:cs typeface="RAPVSA+1"/>
              </a:rPr>
              <a:t>ΠΕΡΙΠΤΩ</a:t>
            </a:r>
            <a:r>
              <a:rPr kumimoji="0" sz="2400" b="0" i="0" u="none" strike="noStrike" kern="1200" cap="none" spc="-496" normalizeH="0" baseline="0" noProof="0" dirty="0">
                <a:ln>
                  <a:noFill/>
                </a:ln>
                <a:solidFill>
                  <a:srgbClr val="000000"/>
                </a:solidFill>
                <a:effectLst/>
                <a:uLnTx/>
                <a:uFillTx/>
                <a:latin typeface="RAPVSA+1"/>
                <a:ea typeface="+mn-ea"/>
                <a:cs typeface="RAPVSA+1"/>
              </a:rPr>
              <a:t> </a:t>
            </a:r>
            <a:r>
              <a:rPr kumimoji="0" sz="2400" b="0" i="0" u="none" strike="noStrike" kern="1200" cap="none" spc="-11" normalizeH="0" baseline="0" noProof="0" dirty="0">
                <a:ln>
                  <a:noFill/>
                </a:ln>
                <a:solidFill>
                  <a:srgbClr val="000000"/>
                </a:solidFill>
                <a:effectLst/>
                <a:uLnTx/>
                <a:uFillTx/>
                <a:latin typeface="RAPVSA+1"/>
                <a:ea typeface="+mn-ea"/>
                <a:cs typeface="RAPVSA+1"/>
              </a:rPr>
              <a:t>ΣΕΙΣ</a:t>
            </a:r>
            <a:r>
              <a:rPr kumimoji="0" sz="2400" b="0" i="0" u="none" strike="noStrike" kern="1200" cap="none" spc="240" normalizeH="0" baseline="0" noProof="0" dirty="0">
                <a:ln>
                  <a:noFill/>
                </a:ln>
                <a:solidFill>
                  <a:srgbClr val="000000"/>
                </a:solidFill>
                <a:effectLst/>
                <a:uLnTx/>
                <a:uFillTx/>
                <a:latin typeface="RAPVSA+1"/>
                <a:ea typeface="+mn-ea"/>
                <a:cs typeface="RAPVSA+1"/>
              </a:rPr>
              <a:t> </a:t>
            </a:r>
            <a:r>
              <a:rPr kumimoji="0" sz="2400" b="0" i="0" u="none" strike="noStrike" kern="1200" cap="none" spc="0" normalizeH="0" baseline="0" noProof="0" dirty="0">
                <a:ln>
                  <a:noFill/>
                </a:ln>
                <a:solidFill>
                  <a:srgbClr val="000000"/>
                </a:solidFill>
                <a:effectLst/>
                <a:uLnTx/>
                <a:uFillTx/>
                <a:latin typeface="RAPVSA+1"/>
                <a:ea typeface="+mn-ea"/>
                <a:cs typeface="RAPVSA+1"/>
              </a:rPr>
              <a:t>ΜΕΤΑΦΟΡΩΝ</a:t>
            </a:r>
            <a:r>
              <a:rPr kumimoji="0" sz="2400" b="0" i="0" u="none" strike="noStrike" kern="1200" cap="none" spc="-235" normalizeH="0" baseline="0" noProof="0" dirty="0">
                <a:ln>
                  <a:noFill/>
                </a:ln>
                <a:solidFill>
                  <a:srgbClr val="000000"/>
                </a:solidFill>
                <a:effectLst/>
                <a:uLnTx/>
                <a:uFillTx/>
                <a:latin typeface="RAPVSA+1"/>
                <a:ea typeface="+mn-ea"/>
                <a:cs typeface="RAPVSA+1"/>
              </a:rPr>
              <a:t> </a:t>
            </a:r>
            <a:r>
              <a:rPr kumimoji="0" lang="en-US" sz="2400" b="0" i="0" u="none" strike="noStrike" kern="1200" cap="none" spc="-235" normalizeH="0" baseline="0" noProof="0" dirty="0">
                <a:ln>
                  <a:noFill/>
                </a:ln>
                <a:solidFill>
                  <a:srgbClr val="000000"/>
                </a:solidFill>
                <a:effectLst/>
                <a:uLnTx/>
                <a:uFillTx/>
                <a:latin typeface="RAPVSA+1"/>
                <a:ea typeface="+mn-ea"/>
                <a:cs typeface="RAPVSA+1"/>
              </a:rPr>
              <a:t> </a:t>
            </a:r>
            <a:r>
              <a:rPr kumimoji="0" sz="2400" b="0" i="0" u="none" strike="noStrike" kern="1200" cap="none" spc="62" normalizeH="0" baseline="0" noProof="0" dirty="0">
                <a:ln>
                  <a:noFill/>
                </a:ln>
                <a:solidFill>
                  <a:srgbClr val="000000"/>
                </a:solidFill>
                <a:effectLst/>
                <a:uLnTx/>
                <a:uFillTx/>
                <a:latin typeface="RAPVSA+1"/>
                <a:ea typeface="+mn-ea"/>
                <a:cs typeface="RAPVSA+1"/>
              </a:rPr>
              <a:t>ΜΕ</a:t>
            </a:r>
            <a:r>
              <a:rPr kumimoji="0" sz="2400" b="0" i="0" u="none" strike="noStrike" kern="1200" cap="none" spc="-234" normalizeH="0" baseline="0" noProof="0" dirty="0">
                <a:ln>
                  <a:noFill/>
                </a:ln>
                <a:solidFill>
                  <a:srgbClr val="000000"/>
                </a:solidFill>
                <a:effectLst/>
                <a:uLnTx/>
                <a:uFillTx/>
                <a:latin typeface="RAPVSA+1"/>
                <a:ea typeface="+mn-ea"/>
                <a:cs typeface="RAPVSA+1"/>
              </a:rPr>
              <a:t> </a:t>
            </a:r>
            <a:r>
              <a:rPr kumimoji="0" lang="en-US" sz="2400" b="0" i="0" u="none" strike="noStrike" kern="1200" cap="none" spc="-234" normalizeH="0" baseline="0" noProof="0" dirty="0">
                <a:ln>
                  <a:noFill/>
                </a:ln>
                <a:solidFill>
                  <a:srgbClr val="000000"/>
                </a:solidFill>
                <a:effectLst/>
                <a:uLnTx/>
                <a:uFillTx/>
                <a:latin typeface="RAPVSA+1"/>
                <a:ea typeface="+mn-ea"/>
                <a:cs typeface="RAPVSA+1"/>
              </a:rPr>
              <a:t> </a:t>
            </a:r>
            <a:r>
              <a:rPr kumimoji="0" sz="2400" b="0" i="0" u="none" strike="noStrike" kern="1200" cap="none" spc="-15" normalizeH="0" baseline="0" noProof="0" dirty="0">
                <a:ln>
                  <a:noFill/>
                </a:ln>
                <a:solidFill>
                  <a:srgbClr val="000000"/>
                </a:solidFill>
                <a:effectLst/>
                <a:uLnTx/>
                <a:uFillTx/>
                <a:latin typeface="RAPVSA+1"/>
                <a:ea typeface="+mn-ea"/>
                <a:cs typeface="RAPVSA+1"/>
              </a:rPr>
              <a:t>ΕΙΔΙΚΟ</a:t>
            </a:r>
            <a:r>
              <a:rPr kumimoji="0" sz="2400" b="0" i="0" u="none" strike="noStrike" kern="1200" cap="none" spc="99" normalizeH="0" baseline="0" noProof="0" dirty="0">
                <a:ln>
                  <a:noFill/>
                </a:ln>
                <a:solidFill>
                  <a:srgbClr val="000000"/>
                </a:solidFill>
                <a:effectLst/>
                <a:uLnTx/>
                <a:uFillTx/>
                <a:latin typeface="RAPVSA+1"/>
                <a:ea typeface="+mn-ea"/>
                <a:cs typeface="RAPVSA+1"/>
              </a:rPr>
              <a:t> </a:t>
            </a:r>
            <a:r>
              <a:rPr kumimoji="0" sz="2400" b="0" i="0" u="none" strike="noStrike" kern="1200" cap="none" spc="11" normalizeH="0" baseline="0" noProof="0" dirty="0">
                <a:ln>
                  <a:noFill/>
                </a:ln>
                <a:solidFill>
                  <a:srgbClr val="000000"/>
                </a:solidFill>
                <a:effectLst/>
                <a:uLnTx/>
                <a:uFillTx/>
                <a:latin typeface="RAPVSA+1"/>
                <a:ea typeface="+mn-ea"/>
                <a:cs typeface="RAPVSA+1"/>
              </a:rPr>
              <a:t>ΚΑΘΕΣΤΩΣ</a:t>
            </a:r>
          </a:p>
        </p:txBody>
      </p:sp>
      <p:sp>
        <p:nvSpPr>
          <p:cNvPr id="7" name="Ορθογώνιο 6">
            <a:extLst>
              <a:ext uri="{FF2B5EF4-FFF2-40B4-BE49-F238E27FC236}">
                <a16:creationId xmlns:a16="http://schemas.microsoft.com/office/drawing/2014/main" id="{C98D6890-4947-0634-7CCC-8A394FF13B9B}"/>
              </a:ext>
            </a:extLst>
          </p:cNvPr>
          <p:cNvSpPr/>
          <p:nvPr/>
        </p:nvSpPr>
        <p:spPr>
          <a:xfrm>
            <a:off x="3562130" y="367581"/>
            <a:ext cx="2016223"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Book Antiqua"/>
                <a:ea typeface="+mn-ea"/>
                <a:cs typeface="+mn-cs"/>
              </a:rPr>
              <a:t>TR</a:t>
            </a:r>
            <a:endParaRPr kumimoji="0" lang="el-GR" sz="5400" b="1" i="0" u="none" strike="noStrike" kern="1200" cap="none" spc="0" normalizeH="0" baseline="0" noProof="0" dirty="0">
              <a:ln w="12700">
                <a:solidFill>
                  <a:srgbClr val="C9C2D1">
                    <a:lumMod val="75000"/>
                  </a:srgbClr>
                </a:solidFill>
                <a:prstDash val="solid"/>
              </a:ln>
              <a:pattFill prst="dkUpDiag">
                <a:fgClr>
                  <a:srgbClr val="C9C2D1"/>
                </a:fgClr>
                <a:bgClr>
                  <a:srgbClr val="C9C2D1">
                    <a:lumMod val="20000"/>
                    <a:lumOff val="80000"/>
                  </a:srgbClr>
                </a:bgClr>
              </a:pattFill>
              <a:effectLst>
                <a:outerShdw dist="38100" dir="2640000" algn="bl" rotWithShape="0">
                  <a:srgbClr val="C9C2D1">
                    <a:lumMod val="75000"/>
                  </a:srgbClr>
                </a:outerShdw>
              </a:effectLst>
              <a:uLnTx/>
              <a:uFillTx/>
              <a:latin typeface="Times New Roman" panose="020F0502020204030204" pitchFamily="18" charset="0"/>
              <a:ea typeface="+mn-ea"/>
              <a:cs typeface="+mn-cs"/>
            </a:endParaRPr>
          </a:p>
        </p:txBody>
      </p:sp>
      <p:pic>
        <p:nvPicPr>
          <p:cNvPr id="3" name="Εικόνα 2">
            <a:extLst>
              <a:ext uri="{FF2B5EF4-FFF2-40B4-BE49-F238E27FC236}">
                <a16:creationId xmlns:a16="http://schemas.microsoft.com/office/drawing/2014/main" id="{1A8E66C6-F317-387A-E1F1-C29BE36AC177}"/>
              </a:ext>
            </a:extLst>
          </p:cNvPr>
          <p:cNvPicPr>
            <a:picLocks noChangeAspect="1"/>
          </p:cNvPicPr>
          <p:nvPr/>
        </p:nvPicPr>
        <p:blipFill>
          <a:blip r:embed="rId2"/>
          <a:stretch>
            <a:fillRect/>
          </a:stretch>
        </p:blipFill>
        <p:spPr>
          <a:xfrm>
            <a:off x="213758" y="1196752"/>
            <a:ext cx="8712968" cy="3108167"/>
          </a:xfrm>
          <a:prstGeom prst="rect">
            <a:avLst/>
          </a:prstGeom>
        </p:spPr>
      </p:pic>
      <p:sp>
        <p:nvSpPr>
          <p:cNvPr id="10" name="Ορθογώνιο 9">
            <a:extLst>
              <a:ext uri="{FF2B5EF4-FFF2-40B4-BE49-F238E27FC236}">
                <a16:creationId xmlns:a16="http://schemas.microsoft.com/office/drawing/2014/main" id="{8937C3BB-7245-D47A-75BB-B407FEE30994}"/>
              </a:ext>
            </a:extLst>
          </p:cNvPr>
          <p:cNvSpPr/>
          <p:nvPr/>
        </p:nvSpPr>
        <p:spPr>
          <a:xfrm>
            <a:off x="213758" y="1182868"/>
            <a:ext cx="8712968" cy="3108168"/>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mn-cs"/>
            </a:endParaRPr>
          </a:p>
        </p:txBody>
      </p:sp>
      <p:pic>
        <p:nvPicPr>
          <p:cNvPr id="8" name="Εικόνα 7">
            <a:extLst>
              <a:ext uri="{FF2B5EF4-FFF2-40B4-BE49-F238E27FC236}">
                <a16:creationId xmlns:a16="http://schemas.microsoft.com/office/drawing/2014/main" id="{7265A1FC-441D-46C7-5288-9778C39318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28755">
            <a:off x="785871" y="2461621"/>
            <a:ext cx="3757464" cy="3794655"/>
          </a:xfrm>
          <a:prstGeom prst="rect">
            <a:avLst/>
          </a:prstGeom>
        </p:spPr>
      </p:pic>
    </p:spTree>
    <p:extLst>
      <p:ext uri="{BB962C8B-B14F-4D97-AF65-F5344CB8AC3E}">
        <p14:creationId xmlns:p14="http://schemas.microsoft.com/office/powerpoint/2010/main" val="31902664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B23AB2-85A5-970A-1423-F3FA55BF7DA5}"/>
              </a:ext>
            </a:extLst>
          </p:cNvPr>
          <p:cNvSpPr txBox="1"/>
          <p:nvPr/>
        </p:nvSpPr>
        <p:spPr>
          <a:xfrm>
            <a:off x="5292080" y="-30480"/>
            <a:ext cx="4333875" cy="646331"/>
          </a:xfrm>
          <a:prstGeom prst="rect">
            <a:avLst/>
          </a:prstGeom>
          <a:noFill/>
        </p:spPr>
        <p:txBody>
          <a:bodyPr wrap="square" rtlCol="0">
            <a:spAutoFit/>
          </a:bodyPr>
          <a:lstStyle/>
          <a:p>
            <a:r>
              <a:rPr lang="el-GR" sz="3600" b="1" dirty="0">
                <a:highlight>
                  <a:srgbClr val="FF0000"/>
                </a:highlight>
                <a:latin typeface="Times New Roman" panose="02020603050405020304" pitchFamily="18" charset="0"/>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30DBF9CE-563B-AAB0-C8B0-4C29B9F4F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832314"/>
            <a:ext cx="8424936" cy="5693030"/>
          </a:xfrm>
          <a:prstGeom prst="rect">
            <a:avLst/>
          </a:prstGeom>
        </p:spPr>
      </p:pic>
    </p:spTree>
    <p:extLst>
      <p:ext uri="{BB962C8B-B14F-4D97-AF65-F5344CB8AC3E}">
        <p14:creationId xmlns:p14="http://schemas.microsoft.com/office/powerpoint/2010/main" val="11346745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B00095C6-2E99-30DE-5DB7-00EA183B7B38}"/>
              </a:ext>
            </a:extLst>
          </p:cNvPr>
          <p:cNvPicPr>
            <a:picLocks noChangeAspect="1"/>
          </p:cNvPicPr>
          <p:nvPr/>
        </p:nvPicPr>
        <p:blipFill>
          <a:blip r:embed="rId3"/>
          <a:stretch>
            <a:fillRect/>
          </a:stretch>
        </p:blipFill>
        <p:spPr>
          <a:xfrm>
            <a:off x="170637" y="404366"/>
            <a:ext cx="7294599" cy="2127903"/>
          </a:xfrm>
          <a:prstGeom prst="rect">
            <a:avLst/>
          </a:prstGeom>
        </p:spPr>
      </p:pic>
      <p:sp>
        <p:nvSpPr>
          <p:cNvPr id="4" name="TextBox 3">
            <a:extLst>
              <a:ext uri="{FF2B5EF4-FFF2-40B4-BE49-F238E27FC236}">
                <a16:creationId xmlns:a16="http://schemas.microsoft.com/office/drawing/2014/main" id="{914BC402-59C4-87FC-CC84-3A1E05130F8C}"/>
              </a:ext>
            </a:extLst>
          </p:cNvPr>
          <p:cNvSpPr txBox="1"/>
          <p:nvPr/>
        </p:nvSpPr>
        <p:spPr>
          <a:xfrm>
            <a:off x="5292080" y="-24772"/>
            <a:ext cx="4333875" cy="646331"/>
          </a:xfrm>
          <a:prstGeom prst="rect">
            <a:avLst/>
          </a:prstGeom>
          <a:noFill/>
        </p:spPr>
        <p:txBody>
          <a:bodyPr wrap="square" rtlCol="0">
            <a:spAutoFit/>
          </a:bodyPr>
          <a:lstStyle/>
          <a:p>
            <a:r>
              <a:rPr lang="el-GR" sz="3600" b="1" dirty="0">
                <a:highlight>
                  <a:srgbClr val="FF0000"/>
                </a:highlight>
                <a:latin typeface="Times New Roman" panose="02020603050405020304" pitchFamily="18" charset="0"/>
                <a:cs typeface="Times New Roman" panose="02020603050405020304" pitchFamily="18" charset="0"/>
              </a:rPr>
              <a:t>Απόσπαση οδηγών</a:t>
            </a:r>
          </a:p>
        </p:txBody>
      </p:sp>
      <p:pic>
        <p:nvPicPr>
          <p:cNvPr id="8" name="Εικόνα 7">
            <a:extLst>
              <a:ext uri="{FF2B5EF4-FFF2-40B4-BE49-F238E27FC236}">
                <a16:creationId xmlns:a16="http://schemas.microsoft.com/office/drawing/2014/main" id="{E48F1967-DFD2-49DB-4683-76D54A844218}"/>
              </a:ext>
            </a:extLst>
          </p:cNvPr>
          <p:cNvPicPr>
            <a:picLocks noChangeAspect="1"/>
          </p:cNvPicPr>
          <p:nvPr/>
        </p:nvPicPr>
        <p:blipFill>
          <a:blip r:embed="rId4"/>
          <a:stretch>
            <a:fillRect/>
          </a:stretch>
        </p:blipFill>
        <p:spPr>
          <a:xfrm>
            <a:off x="2411760" y="2636912"/>
            <a:ext cx="6372200" cy="3993074"/>
          </a:xfrm>
          <a:prstGeom prst="rect">
            <a:avLst/>
          </a:prstGeom>
        </p:spPr>
      </p:pic>
      <p:sp>
        <p:nvSpPr>
          <p:cNvPr id="9" name="Ορθογώνιο 8">
            <a:extLst>
              <a:ext uri="{FF2B5EF4-FFF2-40B4-BE49-F238E27FC236}">
                <a16:creationId xmlns:a16="http://schemas.microsoft.com/office/drawing/2014/main" id="{E77268FB-F8EA-DB21-4ABA-9F3237DBCBA0}"/>
              </a:ext>
            </a:extLst>
          </p:cNvPr>
          <p:cNvSpPr/>
          <p:nvPr/>
        </p:nvSpPr>
        <p:spPr>
          <a:xfrm>
            <a:off x="2699792" y="6021288"/>
            <a:ext cx="5904656" cy="5040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ρθογώνιο 13">
            <a:extLst>
              <a:ext uri="{FF2B5EF4-FFF2-40B4-BE49-F238E27FC236}">
                <a16:creationId xmlns:a16="http://schemas.microsoft.com/office/drawing/2014/main" id="{E13B2A58-67B7-DFB5-5716-B5C3F82E5F10}"/>
              </a:ext>
            </a:extLst>
          </p:cNvPr>
          <p:cNvSpPr/>
          <p:nvPr/>
        </p:nvSpPr>
        <p:spPr>
          <a:xfrm>
            <a:off x="2699792" y="6021288"/>
            <a:ext cx="720080"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a:extLst>
              <a:ext uri="{FF2B5EF4-FFF2-40B4-BE49-F238E27FC236}">
                <a16:creationId xmlns:a16="http://schemas.microsoft.com/office/drawing/2014/main" id="{6AABBAAE-E3B9-A3B3-9D44-FB60863FA289}"/>
              </a:ext>
            </a:extLst>
          </p:cNvPr>
          <p:cNvSpPr/>
          <p:nvPr/>
        </p:nvSpPr>
        <p:spPr>
          <a:xfrm>
            <a:off x="2699792" y="5517232"/>
            <a:ext cx="3672408"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15">
            <a:extLst>
              <a:ext uri="{FF2B5EF4-FFF2-40B4-BE49-F238E27FC236}">
                <a16:creationId xmlns:a16="http://schemas.microsoft.com/office/drawing/2014/main" id="{50C25124-8502-D896-91B6-FCCA780B0D10}"/>
              </a:ext>
            </a:extLst>
          </p:cNvPr>
          <p:cNvSpPr/>
          <p:nvPr/>
        </p:nvSpPr>
        <p:spPr>
          <a:xfrm>
            <a:off x="2699792" y="4797152"/>
            <a:ext cx="1152128"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a:extLst>
              <a:ext uri="{FF2B5EF4-FFF2-40B4-BE49-F238E27FC236}">
                <a16:creationId xmlns:a16="http://schemas.microsoft.com/office/drawing/2014/main" id="{2B84999E-500B-A607-1AE3-5A0F920B99B5}"/>
              </a:ext>
            </a:extLst>
          </p:cNvPr>
          <p:cNvSpPr/>
          <p:nvPr/>
        </p:nvSpPr>
        <p:spPr>
          <a:xfrm>
            <a:off x="2699792" y="3814683"/>
            <a:ext cx="504056"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a:extLst>
              <a:ext uri="{FF2B5EF4-FFF2-40B4-BE49-F238E27FC236}">
                <a16:creationId xmlns:a16="http://schemas.microsoft.com/office/drawing/2014/main" id="{17C81F73-6143-5BB8-2571-16922A323446}"/>
              </a:ext>
            </a:extLst>
          </p:cNvPr>
          <p:cNvSpPr/>
          <p:nvPr/>
        </p:nvSpPr>
        <p:spPr>
          <a:xfrm>
            <a:off x="2699792" y="3300423"/>
            <a:ext cx="1584176"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Βέλος: Δεξιό 18">
            <a:extLst>
              <a:ext uri="{FF2B5EF4-FFF2-40B4-BE49-F238E27FC236}">
                <a16:creationId xmlns:a16="http://schemas.microsoft.com/office/drawing/2014/main" id="{AFA20D6C-460A-1473-8851-1FFA055FF90F}"/>
              </a:ext>
            </a:extLst>
          </p:cNvPr>
          <p:cNvSpPr/>
          <p:nvPr/>
        </p:nvSpPr>
        <p:spPr>
          <a:xfrm>
            <a:off x="899592" y="5794886"/>
            <a:ext cx="1667972" cy="792088"/>
          </a:xfrm>
          <a:prstGeom prst="rightArrow">
            <a:avLst>
              <a:gd name="adj1" fmla="val 50000"/>
              <a:gd name="adj2" fmla="val 7519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dirty="0">
                <a:solidFill>
                  <a:schemeClr val="bg1"/>
                </a:solidFill>
              </a:rPr>
              <a:t>(ΕΕ)2020/1057</a:t>
            </a:r>
          </a:p>
        </p:txBody>
      </p:sp>
      <p:sp>
        <p:nvSpPr>
          <p:cNvPr id="20" name="Οβάλ 19">
            <a:extLst>
              <a:ext uri="{FF2B5EF4-FFF2-40B4-BE49-F238E27FC236}">
                <a16:creationId xmlns:a16="http://schemas.microsoft.com/office/drawing/2014/main" id="{4CFB83BB-3400-AA12-96C3-CBD326C39089}"/>
              </a:ext>
            </a:extLst>
          </p:cNvPr>
          <p:cNvSpPr/>
          <p:nvPr/>
        </p:nvSpPr>
        <p:spPr>
          <a:xfrm rot="20312654">
            <a:off x="170637" y="2780928"/>
            <a:ext cx="2169115" cy="10337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000" b="1" dirty="0">
                <a:solidFill>
                  <a:schemeClr val="bg1"/>
                </a:solidFill>
              </a:rPr>
              <a:t>Οδηγία ΕΕ 2018/957</a:t>
            </a:r>
          </a:p>
        </p:txBody>
      </p:sp>
    </p:spTree>
    <p:extLst>
      <p:ext uri="{BB962C8B-B14F-4D97-AF65-F5344CB8AC3E}">
        <p14:creationId xmlns:p14="http://schemas.microsoft.com/office/powerpoint/2010/main" val="320544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3E0AC-6C30-5736-7DD1-66DFBA9ABE66}"/>
              </a:ext>
            </a:extLst>
          </p:cNvPr>
          <p:cNvSpPr txBox="1"/>
          <p:nvPr/>
        </p:nvSpPr>
        <p:spPr>
          <a:xfrm>
            <a:off x="-1" y="0"/>
            <a:ext cx="4333875" cy="646331"/>
          </a:xfrm>
          <a:prstGeom prst="rect">
            <a:avLst/>
          </a:prstGeom>
          <a:noFill/>
        </p:spPr>
        <p:txBody>
          <a:bodyPr wrap="square" rtlCol="0">
            <a:spAutoFit/>
          </a:bodyPr>
          <a:lstStyle/>
          <a:p>
            <a:r>
              <a:rPr lang="el-GR" sz="3600" b="1" dirty="0">
                <a:highlight>
                  <a:srgbClr val="FF0000"/>
                </a:highlight>
                <a:latin typeface="Times New Roman" panose="02020603050405020304" pitchFamily="18" charset="0"/>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3F0594C0-DE3C-63F1-245C-1A8798738C19}"/>
              </a:ext>
            </a:extLst>
          </p:cNvPr>
          <p:cNvPicPr>
            <a:picLocks noChangeAspect="1"/>
          </p:cNvPicPr>
          <p:nvPr/>
        </p:nvPicPr>
        <p:blipFill>
          <a:blip r:embed="rId3"/>
          <a:stretch>
            <a:fillRect/>
          </a:stretch>
        </p:blipFill>
        <p:spPr>
          <a:xfrm>
            <a:off x="4566185" y="214312"/>
            <a:ext cx="4333875" cy="6429375"/>
          </a:xfrm>
          <a:prstGeom prst="rect">
            <a:avLst/>
          </a:prstGeom>
        </p:spPr>
      </p:pic>
      <p:pic>
        <p:nvPicPr>
          <p:cNvPr id="6" name="Εικόνα 5">
            <a:extLst>
              <a:ext uri="{FF2B5EF4-FFF2-40B4-BE49-F238E27FC236}">
                <a16:creationId xmlns:a16="http://schemas.microsoft.com/office/drawing/2014/main" id="{E766F072-11F0-09E6-17BC-FAEACF508F03}"/>
              </a:ext>
            </a:extLst>
          </p:cNvPr>
          <p:cNvPicPr>
            <a:picLocks noChangeAspect="1"/>
          </p:cNvPicPr>
          <p:nvPr/>
        </p:nvPicPr>
        <p:blipFill>
          <a:blip r:embed="rId4"/>
          <a:stretch>
            <a:fillRect/>
          </a:stretch>
        </p:blipFill>
        <p:spPr>
          <a:xfrm>
            <a:off x="243940" y="1713359"/>
            <a:ext cx="3470118" cy="4926880"/>
          </a:xfrm>
          <a:prstGeom prst="rect">
            <a:avLst/>
          </a:prstGeom>
          <a:ln w="19050">
            <a:solidFill>
              <a:srgbClr val="FF0000"/>
            </a:solidFill>
          </a:ln>
        </p:spPr>
      </p:pic>
      <p:sp>
        <p:nvSpPr>
          <p:cNvPr id="7" name="Ορθογώνιο 6">
            <a:extLst>
              <a:ext uri="{FF2B5EF4-FFF2-40B4-BE49-F238E27FC236}">
                <a16:creationId xmlns:a16="http://schemas.microsoft.com/office/drawing/2014/main" id="{84B77D8D-F5DD-50D6-E818-AA73EE5FC984}"/>
              </a:ext>
            </a:extLst>
          </p:cNvPr>
          <p:cNvSpPr/>
          <p:nvPr/>
        </p:nvSpPr>
        <p:spPr>
          <a:xfrm>
            <a:off x="4860032" y="2780928"/>
            <a:ext cx="648072" cy="14401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9" name="Ευθεία γραμμή σύνδεσης 8">
            <a:extLst>
              <a:ext uri="{FF2B5EF4-FFF2-40B4-BE49-F238E27FC236}">
                <a16:creationId xmlns:a16="http://schemas.microsoft.com/office/drawing/2014/main" id="{B1659CBD-12C4-CEFE-954D-E1CDE6B99383}"/>
              </a:ext>
            </a:extLst>
          </p:cNvPr>
          <p:cNvCxnSpPr>
            <a:stCxn id="7" idx="1"/>
          </p:cNvCxnSpPr>
          <p:nvPr/>
        </p:nvCxnSpPr>
        <p:spPr>
          <a:xfrm flipH="1" flipV="1">
            <a:off x="3714058" y="1713359"/>
            <a:ext cx="1145974" cy="113957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EF454D97-7DC1-28CC-250F-1CD257412B51}"/>
              </a:ext>
            </a:extLst>
          </p:cNvPr>
          <p:cNvCxnSpPr>
            <a:stCxn id="7" idx="1"/>
          </p:cNvCxnSpPr>
          <p:nvPr/>
        </p:nvCxnSpPr>
        <p:spPr>
          <a:xfrm flipH="1">
            <a:off x="3714058" y="2852936"/>
            <a:ext cx="1145974" cy="378730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64E5B1-A621-4AC1-58F1-2C8A40FA5CA9}"/>
              </a:ext>
            </a:extLst>
          </p:cNvPr>
          <p:cNvSpPr txBox="1"/>
          <p:nvPr/>
        </p:nvSpPr>
        <p:spPr>
          <a:xfrm>
            <a:off x="243940" y="646331"/>
            <a:ext cx="3470118" cy="923330"/>
          </a:xfrm>
          <a:prstGeom prst="rect">
            <a:avLst/>
          </a:prstGeom>
          <a:noFill/>
        </p:spPr>
        <p:txBody>
          <a:bodyPr wrap="square" rtlCol="0">
            <a:spAutoFit/>
          </a:bodyPr>
          <a:lstStyle/>
          <a:p>
            <a:pPr algn="ctr"/>
            <a:r>
              <a:rPr lang="el-GR" dirty="0"/>
              <a:t>Φ451/107877</a:t>
            </a:r>
          </a:p>
          <a:p>
            <a:pPr algn="ctr"/>
            <a:r>
              <a:rPr lang="el-GR" dirty="0"/>
              <a:t>12-04-2022</a:t>
            </a:r>
          </a:p>
          <a:p>
            <a:pPr algn="ctr"/>
            <a:r>
              <a:rPr lang="el-GR" dirty="0"/>
              <a:t>ΑΔΑ: 9ΔΘΙ465ΧΘΞ-539</a:t>
            </a:r>
          </a:p>
        </p:txBody>
      </p:sp>
    </p:spTree>
    <p:extLst>
      <p:ext uri="{BB962C8B-B14F-4D97-AF65-F5344CB8AC3E}">
        <p14:creationId xmlns:p14="http://schemas.microsoft.com/office/powerpoint/2010/main" val="34457581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A47A14-B034-3A2D-629C-6C262887BA3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6666E1-151D-1822-789F-B6F3992623CC}"/>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6" name="Εικόνα 5">
            <a:extLst>
              <a:ext uri="{FF2B5EF4-FFF2-40B4-BE49-F238E27FC236}">
                <a16:creationId xmlns:a16="http://schemas.microsoft.com/office/drawing/2014/main" id="{C457C81C-6B3C-E8A3-E473-88BF4DC5CD84}"/>
              </a:ext>
            </a:extLst>
          </p:cNvPr>
          <p:cNvPicPr>
            <a:picLocks noChangeAspect="1"/>
          </p:cNvPicPr>
          <p:nvPr/>
        </p:nvPicPr>
        <p:blipFill>
          <a:blip r:embed="rId3"/>
          <a:stretch>
            <a:fillRect/>
          </a:stretch>
        </p:blipFill>
        <p:spPr>
          <a:xfrm>
            <a:off x="99503" y="913220"/>
            <a:ext cx="8944994" cy="5031559"/>
          </a:xfrm>
          <a:prstGeom prst="rect">
            <a:avLst/>
          </a:prstGeom>
        </p:spPr>
      </p:pic>
    </p:spTree>
    <p:extLst>
      <p:ext uri="{BB962C8B-B14F-4D97-AF65-F5344CB8AC3E}">
        <p14:creationId xmlns:p14="http://schemas.microsoft.com/office/powerpoint/2010/main" val="23375779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B23AB2-85A5-970A-1423-F3FA55BF7DA5}"/>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5" name="Εικόνα 4">
            <a:extLst>
              <a:ext uri="{FF2B5EF4-FFF2-40B4-BE49-F238E27FC236}">
                <a16:creationId xmlns:a16="http://schemas.microsoft.com/office/drawing/2014/main" id="{744E7B52-EB80-68C2-F775-49F105D86B62}"/>
              </a:ext>
            </a:extLst>
          </p:cNvPr>
          <p:cNvPicPr>
            <a:picLocks noChangeAspect="1"/>
          </p:cNvPicPr>
          <p:nvPr/>
        </p:nvPicPr>
        <p:blipFill>
          <a:blip r:embed="rId3"/>
          <a:stretch>
            <a:fillRect/>
          </a:stretch>
        </p:blipFill>
        <p:spPr>
          <a:xfrm>
            <a:off x="174373" y="709685"/>
            <a:ext cx="5976664" cy="5909979"/>
          </a:xfrm>
          <a:prstGeom prst="rect">
            <a:avLst/>
          </a:prstGeom>
        </p:spPr>
      </p:pic>
      <p:pic>
        <p:nvPicPr>
          <p:cNvPr id="8" name="Picture 2">
            <a:extLst>
              <a:ext uri="{FF2B5EF4-FFF2-40B4-BE49-F238E27FC236}">
                <a16:creationId xmlns:a16="http://schemas.microsoft.com/office/drawing/2014/main" id="{160BA57F-7264-3004-6D46-75E73860CF2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708806"/>
            <a:ext cx="2642593" cy="106988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a:extLst>
              <a:ext uri="{FF2B5EF4-FFF2-40B4-BE49-F238E27FC236}">
                <a16:creationId xmlns:a16="http://schemas.microsoft.com/office/drawing/2014/main" id="{6787C20C-887A-4C21-CA85-CCB2E3F6F3C7}"/>
              </a:ext>
            </a:extLst>
          </p:cNvPr>
          <p:cNvSpPr txBox="1"/>
          <p:nvPr/>
        </p:nvSpPr>
        <p:spPr>
          <a:xfrm>
            <a:off x="6300192" y="4945875"/>
            <a:ext cx="2669435" cy="1754326"/>
          </a:xfrm>
          <a:prstGeom prst="rect">
            <a:avLst/>
          </a:prstGeom>
          <a:noFill/>
        </p:spPr>
        <p:txBody>
          <a:bodyPr wrap="square" rtlCol="0">
            <a:spAutoFit/>
          </a:bodyPr>
          <a:lstStyle/>
          <a:p>
            <a:r>
              <a:rPr lang="el-GR" u="sng" dirty="0"/>
              <a:t>ΕΝΔΟΜΕΤΑΦΟΡΕΣ:</a:t>
            </a:r>
          </a:p>
          <a:p>
            <a:pPr algn="just"/>
            <a:r>
              <a:rPr lang="el-GR" dirty="0"/>
              <a:t>Εσωτερικές μεταφορές σε άλλη χώρα της ΕΕ (όχι στη χώρα όπου είναι εγκατεστημένος ο μεταφορέας)</a:t>
            </a:r>
          </a:p>
        </p:txBody>
      </p:sp>
      <p:sp>
        <p:nvSpPr>
          <p:cNvPr id="10" name="TextBox 9">
            <a:extLst>
              <a:ext uri="{FF2B5EF4-FFF2-40B4-BE49-F238E27FC236}">
                <a16:creationId xmlns:a16="http://schemas.microsoft.com/office/drawing/2014/main" id="{C38DD720-5624-991C-304B-AC69A941DE7E}"/>
              </a:ext>
            </a:extLst>
          </p:cNvPr>
          <p:cNvSpPr txBox="1"/>
          <p:nvPr/>
        </p:nvSpPr>
        <p:spPr>
          <a:xfrm>
            <a:off x="6394783" y="1739873"/>
            <a:ext cx="2597426" cy="3170099"/>
          </a:xfrm>
          <a:prstGeom prst="rect">
            <a:avLst/>
          </a:prstGeom>
          <a:noFill/>
        </p:spPr>
        <p:txBody>
          <a:bodyPr wrap="square" rtlCol="0">
            <a:spAutoFit/>
          </a:bodyPr>
          <a:lstStyle/>
          <a:p>
            <a:pPr algn="ctr"/>
            <a:r>
              <a:rPr lang="en-US" sz="4000" b="1" dirty="0">
                <a:solidFill>
                  <a:srgbClr val="FFFF00"/>
                </a:solidFill>
              </a:rPr>
              <a:t>(P</a:t>
            </a:r>
            <a:r>
              <a:rPr lang="el-GR" sz="4000" b="1" dirty="0">
                <a:solidFill>
                  <a:srgbClr val="FFFF00"/>
                </a:solidFill>
              </a:rPr>
              <a:t>Τ</a:t>
            </a:r>
            <a:r>
              <a:rPr lang="en-US" sz="4000" b="1" dirty="0">
                <a:solidFill>
                  <a:srgbClr val="FFFF00"/>
                </a:solidFill>
              </a:rPr>
              <a:t>)-(DE)</a:t>
            </a:r>
          </a:p>
          <a:p>
            <a:pPr algn="ctr"/>
            <a:endParaRPr lang="en-US" sz="4000" b="1" dirty="0">
              <a:solidFill>
                <a:srgbClr val="FF0000"/>
              </a:solidFill>
            </a:endParaRPr>
          </a:p>
          <a:p>
            <a:pPr algn="ctr"/>
            <a:r>
              <a:rPr lang="en-US" sz="4000" b="1" dirty="0">
                <a:solidFill>
                  <a:srgbClr val="FF0000"/>
                </a:solidFill>
              </a:rPr>
              <a:t>(DE)-(DE)</a:t>
            </a:r>
          </a:p>
          <a:p>
            <a:pPr algn="ctr"/>
            <a:endParaRPr lang="en-US" sz="4000" b="1" dirty="0">
              <a:solidFill>
                <a:srgbClr val="FF0000"/>
              </a:solidFill>
            </a:endParaRPr>
          </a:p>
          <a:p>
            <a:pPr algn="ctr"/>
            <a:r>
              <a:rPr lang="en-US" sz="4000" b="1" dirty="0">
                <a:solidFill>
                  <a:srgbClr val="FFFF00"/>
                </a:solidFill>
              </a:rPr>
              <a:t>(DE)-(PT)</a:t>
            </a:r>
            <a:endParaRPr lang="el-GR" sz="4000" b="1" dirty="0">
              <a:solidFill>
                <a:srgbClr val="FFFF00"/>
              </a:solidFill>
            </a:endParaRPr>
          </a:p>
        </p:txBody>
      </p:sp>
      <p:sp>
        <p:nvSpPr>
          <p:cNvPr id="11" name="TextBox 10">
            <a:extLst>
              <a:ext uri="{FF2B5EF4-FFF2-40B4-BE49-F238E27FC236}">
                <a16:creationId xmlns:a16="http://schemas.microsoft.com/office/drawing/2014/main" id="{6C0CFA15-F759-26FF-45BE-C902B91B7E0A}"/>
              </a:ext>
            </a:extLst>
          </p:cNvPr>
          <p:cNvSpPr txBox="1"/>
          <p:nvPr/>
        </p:nvSpPr>
        <p:spPr>
          <a:xfrm>
            <a:off x="7657491" y="615851"/>
            <a:ext cx="1800200" cy="707886"/>
          </a:xfrm>
          <a:prstGeom prst="rect">
            <a:avLst/>
          </a:prstGeom>
          <a:noFill/>
        </p:spPr>
        <p:txBody>
          <a:bodyPr wrap="square" rtlCol="0">
            <a:spAutoFit/>
          </a:bodyPr>
          <a:lstStyle/>
          <a:p>
            <a:pPr algn="ctr"/>
            <a:r>
              <a:rPr lang="en-US" sz="4000" b="1" dirty="0">
                <a:solidFill>
                  <a:srgbClr val="FF0000"/>
                </a:solidFill>
              </a:rPr>
              <a:t>(P</a:t>
            </a:r>
            <a:r>
              <a:rPr lang="el-GR" sz="4000" b="1" dirty="0">
                <a:solidFill>
                  <a:srgbClr val="FF0000"/>
                </a:solidFill>
              </a:rPr>
              <a:t>Τ</a:t>
            </a:r>
            <a:r>
              <a:rPr lang="en-US" sz="4000" b="1" dirty="0">
                <a:solidFill>
                  <a:srgbClr val="FF0000"/>
                </a:solidFill>
              </a:rPr>
              <a:t>)</a:t>
            </a:r>
            <a:endParaRPr lang="el-GR" sz="4000" b="1" dirty="0">
              <a:solidFill>
                <a:srgbClr val="FF0000"/>
              </a:solidFill>
            </a:endParaRPr>
          </a:p>
        </p:txBody>
      </p:sp>
    </p:spTree>
    <p:extLst>
      <p:ext uri="{BB962C8B-B14F-4D97-AF65-F5344CB8AC3E}">
        <p14:creationId xmlns:p14="http://schemas.microsoft.com/office/powerpoint/2010/main" val="5856314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B23AB2-85A5-970A-1423-F3FA55BF7DA5}"/>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7" name="Εικόνα 6">
            <a:extLst>
              <a:ext uri="{FF2B5EF4-FFF2-40B4-BE49-F238E27FC236}">
                <a16:creationId xmlns:a16="http://schemas.microsoft.com/office/drawing/2014/main" id="{6B7B27BB-A4B4-FD68-53CA-298480030497}"/>
              </a:ext>
            </a:extLst>
          </p:cNvPr>
          <p:cNvPicPr>
            <a:picLocks noChangeAspect="1"/>
          </p:cNvPicPr>
          <p:nvPr/>
        </p:nvPicPr>
        <p:blipFill>
          <a:blip r:embed="rId2"/>
          <a:stretch>
            <a:fillRect/>
          </a:stretch>
        </p:blipFill>
        <p:spPr>
          <a:xfrm>
            <a:off x="251521" y="708806"/>
            <a:ext cx="5904656" cy="5888546"/>
          </a:xfrm>
          <a:prstGeom prst="rect">
            <a:avLst/>
          </a:prstGeom>
        </p:spPr>
      </p:pic>
      <p:pic>
        <p:nvPicPr>
          <p:cNvPr id="3" name="Picture 2">
            <a:extLst>
              <a:ext uri="{FF2B5EF4-FFF2-40B4-BE49-F238E27FC236}">
                <a16:creationId xmlns:a16="http://schemas.microsoft.com/office/drawing/2014/main" id="{FB1BD1E0-EAB3-6CFB-729E-35F07B8E84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708806"/>
            <a:ext cx="2642593" cy="106988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a:extLst>
              <a:ext uri="{FF2B5EF4-FFF2-40B4-BE49-F238E27FC236}">
                <a16:creationId xmlns:a16="http://schemas.microsoft.com/office/drawing/2014/main" id="{04ECAA03-D339-7C13-0B7C-263F3A70DB32}"/>
              </a:ext>
            </a:extLst>
          </p:cNvPr>
          <p:cNvSpPr txBox="1"/>
          <p:nvPr/>
        </p:nvSpPr>
        <p:spPr>
          <a:xfrm>
            <a:off x="6322773" y="4975801"/>
            <a:ext cx="2669435" cy="1754326"/>
          </a:xfrm>
          <a:prstGeom prst="rect">
            <a:avLst/>
          </a:prstGeom>
          <a:noFill/>
        </p:spPr>
        <p:txBody>
          <a:bodyPr wrap="square" rtlCol="0">
            <a:spAutoFit/>
          </a:bodyPr>
          <a:lstStyle/>
          <a:p>
            <a:r>
              <a:rPr lang="en-US" u="sng" dirty="0"/>
              <a:t>CROSS-TRADE</a:t>
            </a:r>
            <a:r>
              <a:rPr lang="el-GR" u="sng" dirty="0"/>
              <a:t>:</a:t>
            </a:r>
          </a:p>
          <a:p>
            <a:pPr algn="just"/>
            <a:r>
              <a:rPr lang="el-GR" dirty="0"/>
              <a:t>Μεταφορά μεταξύ δύο χωρών αλλά εκτός της χώρας της ΕΕ όπου είναι εγκατεστημένος ο μεταφορέας</a:t>
            </a:r>
          </a:p>
        </p:txBody>
      </p:sp>
      <p:sp>
        <p:nvSpPr>
          <p:cNvPr id="6" name="TextBox 5">
            <a:extLst>
              <a:ext uri="{FF2B5EF4-FFF2-40B4-BE49-F238E27FC236}">
                <a16:creationId xmlns:a16="http://schemas.microsoft.com/office/drawing/2014/main" id="{BE82517A-07AB-99D6-9E54-4885C4E1FAD8}"/>
              </a:ext>
            </a:extLst>
          </p:cNvPr>
          <p:cNvSpPr txBox="1"/>
          <p:nvPr/>
        </p:nvSpPr>
        <p:spPr>
          <a:xfrm>
            <a:off x="7657491" y="615851"/>
            <a:ext cx="1800200" cy="707886"/>
          </a:xfrm>
          <a:prstGeom prst="rect">
            <a:avLst/>
          </a:prstGeom>
          <a:noFill/>
        </p:spPr>
        <p:txBody>
          <a:bodyPr wrap="square" rtlCol="0">
            <a:spAutoFit/>
          </a:bodyPr>
          <a:lstStyle/>
          <a:p>
            <a:pPr algn="ctr"/>
            <a:r>
              <a:rPr lang="en-US" sz="4000" b="1" dirty="0">
                <a:solidFill>
                  <a:srgbClr val="FF0000"/>
                </a:solidFill>
              </a:rPr>
              <a:t>(PT)</a:t>
            </a:r>
            <a:endParaRPr lang="el-GR" sz="4000" b="1" dirty="0">
              <a:solidFill>
                <a:srgbClr val="FF0000"/>
              </a:solidFill>
            </a:endParaRPr>
          </a:p>
        </p:txBody>
      </p:sp>
      <p:sp>
        <p:nvSpPr>
          <p:cNvPr id="8" name="TextBox 7">
            <a:extLst>
              <a:ext uri="{FF2B5EF4-FFF2-40B4-BE49-F238E27FC236}">
                <a16:creationId xmlns:a16="http://schemas.microsoft.com/office/drawing/2014/main" id="{815B3011-4594-C71C-8007-BD50FE05C62F}"/>
              </a:ext>
            </a:extLst>
          </p:cNvPr>
          <p:cNvSpPr txBox="1"/>
          <p:nvPr/>
        </p:nvSpPr>
        <p:spPr>
          <a:xfrm>
            <a:off x="6394783" y="1739873"/>
            <a:ext cx="2597426" cy="3170099"/>
          </a:xfrm>
          <a:prstGeom prst="rect">
            <a:avLst/>
          </a:prstGeom>
          <a:noFill/>
        </p:spPr>
        <p:txBody>
          <a:bodyPr wrap="square" rtlCol="0">
            <a:spAutoFit/>
          </a:bodyPr>
          <a:lstStyle/>
          <a:p>
            <a:pPr algn="ctr"/>
            <a:r>
              <a:rPr lang="en-US" sz="4000" b="1" dirty="0">
                <a:solidFill>
                  <a:srgbClr val="FFFF00"/>
                </a:solidFill>
              </a:rPr>
              <a:t>(P</a:t>
            </a:r>
            <a:r>
              <a:rPr lang="el-GR" sz="4000" b="1" dirty="0">
                <a:solidFill>
                  <a:srgbClr val="FFFF00"/>
                </a:solidFill>
              </a:rPr>
              <a:t>Τ</a:t>
            </a:r>
            <a:r>
              <a:rPr lang="en-US" sz="4000" b="1" dirty="0">
                <a:solidFill>
                  <a:srgbClr val="FFFF00"/>
                </a:solidFill>
              </a:rPr>
              <a:t>)-(F)</a:t>
            </a:r>
          </a:p>
          <a:p>
            <a:pPr algn="ctr"/>
            <a:endParaRPr lang="en-US" sz="4000" b="1" dirty="0">
              <a:solidFill>
                <a:srgbClr val="FF0000"/>
              </a:solidFill>
            </a:endParaRPr>
          </a:p>
          <a:p>
            <a:pPr algn="ctr"/>
            <a:r>
              <a:rPr lang="en-US" sz="4000" b="1" dirty="0">
                <a:solidFill>
                  <a:srgbClr val="FF0000"/>
                </a:solidFill>
              </a:rPr>
              <a:t>(F)-(DE)</a:t>
            </a:r>
          </a:p>
          <a:p>
            <a:pPr algn="ctr"/>
            <a:endParaRPr lang="en-US" sz="4000" b="1" dirty="0">
              <a:solidFill>
                <a:srgbClr val="FF0000"/>
              </a:solidFill>
            </a:endParaRPr>
          </a:p>
          <a:p>
            <a:pPr algn="ctr"/>
            <a:r>
              <a:rPr lang="en-US" sz="4000" b="1" dirty="0">
                <a:solidFill>
                  <a:srgbClr val="FFFF00"/>
                </a:solidFill>
              </a:rPr>
              <a:t>(DE)-(PT)</a:t>
            </a:r>
            <a:endParaRPr lang="el-GR" sz="4000" b="1" dirty="0">
              <a:solidFill>
                <a:srgbClr val="FFFF00"/>
              </a:solidFill>
            </a:endParaRPr>
          </a:p>
        </p:txBody>
      </p:sp>
    </p:spTree>
    <p:extLst>
      <p:ext uri="{BB962C8B-B14F-4D97-AF65-F5344CB8AC3E}">
        <p14:creationId xmlns:p14="http://schemas.microsoft.com/office/powerpoint/2010/main" val="14917057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B23AB2-85A5-970A-1423-F3FA55BF7DA5}"/>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3" name="Picture 2">
            <a:extLst>
              <a:ext uri="{FF2B5EF4-FFF2-40B4-BE49-F238E27FC236}">
                <a16:creationId xmlns:a16="http://schemas.microsoft.com/office/drawing/2014/main" id="{FB1BD1E0-EAB3-6CFB-729E-35F07B8E84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708806"/>
            <a:ext cx="2642593" cy="106988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Εικόνα 4">
            <a:extLst>
              <a:ext uri="{FF2B5EF4-FFF2-40B4-BE49-F238E27FC236}">
                <a16:creationId xmlns:a16="http://schemas.microsoft.com/office/drawing/2014/main" id="{0096A052-5C40-C572-F66A-8E900584F706}"/>
              </a:ext>
            </a:extLst>
          </p:cNvPr>
          <p:cNvPicPr>
            <a:picLocks noChangeAspect="1"/>
          </p:cNvPicPr>
          <p:nvPr/>
        </p:nvPicPr>
        <p:blipFill>
          <a:blip r:embed="rId3"/>
          <a:stretch>
            <a:fillRect/>
          </a:stretch>
        </p:blipFill>
        <p:spPr>
          <a:xfrm>
            <a:off x="251520" y="708806"/>
            <a:ext cx="5976664" cy="5431206"/>
          </a:xfrm>
          <a:prstGeom prst="rect">
            <a:avLst/>
          </a:prstGeom>
        </p:spPr>
      </p:pic>
      <p:sp>
        <p:nvSpPr>
          <p:cNvPr id="6" name="TextBox 5">
            <a:extLst>
              <a:ext uri="{FF2B5EF4-FFF2-40B4-BE49-F238E27FC236}">
                <a16:creationId xmlns:a16="http://schemas.microsoft.com/office/drawing/2014/main" id="{4439E9CD-0E55-C4AF-66C4-17EECAC36151}"/>
              </a:ext>
            </a:extLst>
          </p:cNvPr>
          <p:cNvSpPr txBox="1"/>
          <p:nvPr/>
        </p:nvSpPr>
        <p:spPr>
          <a:xfrm>
            <a:off x="6322774" y="5412018"/>
            <a:ext cx="2669435" cy="1169551"/>
          </a:xfrm>
          <a:prstGeom prst="rect">
            <a:avLst/>
          </a:prstGeom>
          <a:noFill/>
        </p:spPr>
        <p:txBody>
          <a:bodyPr wrap="square" rtlCol="0">
            <a:spAutoFit/>
          </a:bodyPr>
          <a:lstStyle/>
          <a:p>
            <a:r>
              <a:rPr lang="el-GR" sz="1600" u="sng" dirty="0"/>
              <a:t>ΤΑΞΙΔΙΑ ΧΩΡΙΣ ΦΟΡΤΙΟ:</a:t>
            </a:r>
          </a:p>
          <a:p>
            <a:pPr algn="just"/>
            <a:r>
              <a:rPr lang="el-GR" dirty="0"/>
              <a:t>Όσα έχουν σχέση με ενδομεταφορές ή διασυνοριακές μεταφορές</a:t>
            </a:r>
          </a:p>
        </p:txBody>
      </p:sp>
      <p:sp>
        <p:nvSpPr>
          <p:cNvPr id="8" name="TextBox 7">
            <a:extLst>
              <a:ext uri="{FF2B5EF4-FFF2-40B4-BE49-F238E27FC236}">
                <a16:creationId xmlns:a16="http://schemas.microsoft.com/office/drawing/2014/main" id="{350A2FE9-C1FC-782C-915D-7D0EBAC7823B}"/>
              </a:ext>
            </a:extLst>
          </p:cNvPr>
          <p:cNvSpPr txBox="1"/>
          <p:nvPr/>
        </p:nvSpPr>
        <p:spPr>
          <a:xfrm>
            <a:off x="6394783" y="1839359"/>
            <a:ext cx="2597426" cy="3170099"/>
          </a:xfrm>
          <a:prstGeom prst="rect">
            <a:avLst/>
          </a:prstGeom>
          <a:noFill/>
        </p:spPr>
        <p:txBody>
          <a:bodyPr wrap="square" rtlCol="0">
            <a:spAutoFit/>
          </a:bodyPr>
          <a:lstStyle/>
          <a:p>
            <a:pPr algn="ctr"/>
            <a:r>
              <a:rPr lang="en-US" sz="4000" b="1" dirty="0"/>
              <a:t>(PL)-(DE)</a:t>
            </a:r>
            <a:endParaRPr lang="el-GR" sz="4000" b="1" dirty="0"/>
          </a:p>
          <a:p>
            <a:pPr algn="ctr"/>
            <a:endParaRPr lang="en-US" sz="4000" b="1" dirty="0">
              <a:solidFill>
                <a:srgbClr val="FF0000"/>
              </a:solidFill>
            </a:endParaRPr>
          </a:p>
          <a:p>
            <a:pPr algn="ctr"/>
            <a:r>
              <a:rPr lang="en-US" sz="4000" b="1" dirty="0">
                <a:solidFill>
                  <a:srgbClr val="FF0000"/>
                </a:solidFill>
              </a:rPr>
              <a:t>(DE)-(BE)</a:t>
            </a:r>
            <a:endParaRPr lang="el-GR" sz="4000" b="1" dirty="0">
              <a:solidFill>
                <a:srgbClr val="FF0000"/>
              </a:solidFill>
            </a:endParaRPr>
          </a:p>
          <a:p>
            <a:pPr algn="ctr"/>
            <a:endParaRPr lang="en-US" sz="4000" b="1" dirty="0">
              <a:solidFill>
                <a:srgbClr val="FF0000"/>
              </a:solidFill>
            </a:endParaRPr>
          </a:p>
          <a:p>
            <a:pPr algn="ctr"/>
            <a:r>
              <a:rPr lang="en-US" sz="4000" b="1" dirty="0"/>
              <a:t>(BE)-(PL)</a:t>
            </a:r>
            <a:endParaRPr lang="el-GR" sz="4000" b="1" dirty="0"/>
          </a:p>
        </p:txBody>
      </p:sp>
      <p:sp>
        <p:nvSpPr>
          <p:cNvPr id="9" name="TextBox 8">
            <a:extLst>
              <a:ext uri="{FF2B5EF4-FFF2-40B4-BE49-F238E27FC236}">
                <a16:creationId xmlns:a16="http://schemas.microsoft.com/office/drawing/2014/main" id="{3375F030-53D2-9DBF-E4DC-921EE3DB98E6}"/>
              </a:ext>
            </a:extLst>
          </p:cNvPr>
          <p:cNvSpPr txBox="1"/>
          <p:nvPr/>
        </p:nvSpPr>
        <p:spPr>
          <a:xfrm>
            <a:off x="7657491" y="615851"/>
            <a:ext cx="1800200" cy="707886"/>
          </a:xfrm>
          <a:prstGeom prst="rect">
            <a:avLst/>
          </a:prstGeom>
          <a:noFill/>
        </p:spPr>
        <p:txBody>
          <a:bodyPr wrap="square" rtlCol="0">
            <a:spAutoFit/>
          </a:bodyPr>
          <a:lstStyle/>
          <a:p>
            <a:pPr algn="ctr"/>
            <a:r>
              <a:rPr lang="en-US" sz="4000" b="1" dirty="0">
                <a:solidFill>
                  <a:srgbClr val="FF0000"/>
                </a:solidFill>
              </a:rPr>
              <a:t>(PL)</a:t>
            </a:r>
            <a:endParaRPr lang="el-GR" sz="4000" b="1" dirty="0">
              <a:solidFill>
                <a:srgbClr val="FF0000"/>
              </a:solidFill>
            </a:endParaRPr>
          </a:p>
        </p:txBody>
      </p:sp>
    </p:spTree>
    <p:extLst>
      <p:ext uri="{BB962C8B-B14F-4D97-AF65-F5344CB8AC3E}">
        <p14:creationId xmlns:p14="http://schemas.microsoft.com/office/powerpoint/2010/main" val="15229409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E132B057-332A-8A03-8F5F-32F33D75AE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41320"/>
            <a:ext cx="4176163" cy="6575359"/>
          </a:xfrm>
          <a:prstGeom prst="rect">
            <a:avLst/>
          </a:prstGeom>
          <a:ln w="76200">
            <a:noFill/>
          </a:ln>
        </p:spPr>
      </p:pic>
      <p:sp>
        <p:nvSpPr>
          <p:cNvPr id="2" name="TextBox 1">
            <a:extLst>
              <a:ext uri="{FF2B5EF4-FFF2-40B4-BE49-F238E27FC236}">
                <a16:creationId xmlns:a16="http://schemas.microsoft.com/office/drawing/2014/main" id="{CF8258D9-21A2-EBCA-C7DA-0A893154F096}"/>
              </a:ext>
            </a:extLst>
          </p:cNvPr>
          <p:cNvSpPr txBox="1"/>
          <p:nvPr/>
        </p:nvSpPr>
        <p:spPr>
          <a:xfrm>
            <a:off x="5292080" y="-30480"/>
            <a:ext cx="4333875" cy="646331"/>
          </a:xfrm>
          <a:prstGeom prst="rect">
            <a:avLst/>
          </a:prstGeom>
          <a:noFill/>
        </p:spPr>
        <p:txBody>
          <a:bodyPr wrap="square" rtlCol="0">
            <a:spAutoFit/>
          </a:bodyPr>
          <a:lstStyle/>
          <a:p>
            <a:r>
              <a:rPr lang="el-GR" sz="3600" b="1" dirty="0">
                <a:highlight>
                  <a:srgbClr val="FF0000"/>
                </a:highlight>
                <a:latin typeface="Times New Roman" panose="02020603050405020304" pitchFamily="18" charset="0"/>
                <a:cs typeface="Times New Roman" panose="02020603050405020304" pitchFamily="18" charset="0"/>
              </a:rPr>
              <a:t>Απόσπαση οδηγών</a:t>
            </a:r>
          </a:p>
        </p:txBody>
      </p:sp>
      <p:pic>
        <p:nvPicPr>
          <p:cNvPr id="6" name="Εικόνα 5">
            <a:extLst>
              <a:ext uri="{FF2B5EF4-FFF2-40B4-BE49-F238E27FC236}">
                <a16:creationId xmlns:a16="http://schemas.microsoft.com/office/drawing/2014/main" id="{24366BFC-ACF7-BE6D-C43A-AA487155B8B9}"/>
              </a:ext>
            </a:extLst>
          </p:cNvPr>
          <p:cNvPicPr>
            <a:picLocks noChangeAspect="1"/>
          </p:cNvPicPr>
          <p:nvPr/>
        </p:nvPicPr>
        <p:blipFill>
          <a:blip r:embed="rId4"/>
          <a:stretch>
            <a:fillRect/>
          </a:stretch>
        </p:blipFill>
        <p:spPr>
          <a:xfrm>
            <a:off x="4904448" y="764705"/>
            <a:ext cx="3737598" cy="5832648"/>
          </a:xfrm>
          <a:prstGeom prst="rect">
            <a:avLst/>
          </a:prstGeom>
          <a:ln w="38100">
            <a:solidFill>
              <a:srgbClr val="FF0000"/>
            </a:solidFill>
          </a:ln>
        </p:spPr>
      </p:pic>
      <p:sp>
        <p:nvSpPr>
          <p:cNvPr id="7" name="Ορθογώνιο 6">
            <a:extLst>
              <a:ext uri="{FF2B5EF4-FFF2-40B4-BE49-F238E27FC236}">
                <a16:creationId xmlns:a16="http://schemas.microsoft.com/office/drawing/2014/main" id="{B4417080-125E-6D8F-53F7-5C1937B7BD7A}"/>
              </a:ext>
            </a:extLst>
          </p:cNvPr>
          <p:cNvSpPr/>
          <p:nvPr/>
        </p:nvSpPr>
        <p:spPr>
          <a:xfrm>
            <a:off x="5724128" y="3068960"/>
            <a:ext cx="792088"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7A6B9EBA-DA9A-29AE-46C0-A001AC7C0F85}"/>
              </a:ext>
            </a:extLst>
          </p:cNvPr>
          <p:cNvSpPr/>
          <p:nvPr/>
        </p:nvSpPr>
        <p:spPr>
          <a:xfrm>
            <a:off x="6646316" y="2132856"/>
            <a:ext cx="792088"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a:extLst>
              <a:ext uri="{FF2B5EF4-FFF2-40B4-BE49-F238E27FC236}">
                <a16:creationId xmlns:a16="http://schemas.microsoft.com/office/drawing/2014/main" id="{2691F4F5-C29B-DA4F-5C46-3BE4501547AD}"/>
              </a:ext>
            </a:extLst>
          </p:cNvPr>
          <p:cNvSpPr/>
          <p:nvPr/>
        </p:nvSpPr>
        <p:spPr>
          <a:xfrm>
            <a:off x="5796136" y="1628800"/>
            <a:ext cx="792088" cy="2160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a:extLst>
              <a:ext uri="{FF2B5EF4-FFF2-40B4-BE49-F238E27FC236}">
                <a16:creationId xmlns:a16="http://schemas.microsoft.com/office/drawing/2014/main" id="{323D730E-102C-5350-BA57-BB644647213A}"/>
              </a:ext>
            </a:extLst>
          </p:cNvPr>
          <p:cNvSpPr/>
          <p:nvPr/>
        </p:nvSpPr>
        <p:spPr>
          <a:xfrm>
            <a:off x="4932040" y="5373217"/>
            <a:ext cx="3672408" cy="1224136"/>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3" name="Ευθεία γραμμή σύνδεσης 12">
            <a:extLst>
              <a:ext uri="{FF2B5EF4-FFF2-40B4-BE49-F238E27FC236}">
                <a16:creationId xmlns:a16="http://schemas.microsoft.com/office/drawing/2014/main" id="{5FC2D069-684E-CBB3-8255-2FC9AA8FFF0D}"/>
              </a:ext>
            </a:extLst>
          </p:cNvPr>
          <p:cNvCxnSpPr/>
          <p:nvPr/>
        </p:nvCxnSpPr>
        <p:spPr>
          <a:xfrm>
            <a:off x="7524328" y="5661248"/>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a:extLst>
              <a:ext uri="{FF2B5EF4-FFF2-40B4-BE49-F238E27FC236}">
                <a16:creationId xmlns:a16="http://schemas.microsoft.com/office/drawing/2014/main" id="{5B271719-55DA-B6B7-5922-D4552469D49E}"/>
              </a:ext>
            </a:extLst>
          </p:cNvPr>
          <p:cNvCxnSpPr/>
          <p:nvPr/>
        </p:nvCxnSpPr>
        <p:spPr>
          <a:xfrm>
            <a:off x="5004048" y="5877272"/>
            <a:ext cx="50405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2303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8BF7C0-C24A-CC38-0DE3-AD9733E1EB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C5FB00-C3B4-EF7C-A8D7-440A711D192C}"/>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18161BB3-F9CB-A5A3-C5FA-3FD9F883F50D}"/>
              </a:ext>
            </a:extLst>
          </p:cNvPr>
          <p:cNvPicPr>
            <a:picLocks noChangeAspect="1"/>
          </p:cNvPicPr>
          <p:nvPr/>
        </p:nvPicPr>
        <p:blipFill>
          <a:blip r:embed="rId3"/>
          <a:stretch>
            <a:fillRect/>
          </a:stretch>
        </p:blipFill>
        <p:spPr>
          <a:xfrm>
            <a:off x="179512" y="1052736"/>
            <a:ext cx="8796467" cy="4948013"/>
          </a:xfrm>
          <a:prstGeom prst="rect">
            <a:avLst/>
          </a:prstGeom>
        </p:spPr>
      </p:pic>
    </p:spTree>
    <p:extLst>
      <p:ext uri="{BB962C8B-B14F-4D97-AF65-F5344CB8AC3E}">
        <p14:creationId xmlns:p14="http://schemas.microsoft.com/office/powerpoint/2010/main" val="38752121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C0F51FC-312D-471D-01A6-FBADD0D3C3B4}"/>
              </a:ext>
            </a:extLst>
          </p:cNvPr>
          <p:cNvPicPr>
            <a:picLocks noChangeAspect="1"/>
          </p:cNvPicPr>
          <p:nvPr/>
        </p:nvPicPr>
        <p:blipFill>
          <a:blip r:embed="rId2"/>
          <a:stretch>
            <a:fillRect/>
          </a:stretch>
        </p:blipFill>
        <p:spPr>
          <a:xfrm>
            <a:off x="333114" y="260648"/>
            <a:ext cx="4061269" cy="5688632"/>
          </a:xfrm>
          <a:prstGeom prst="rect">
            <a:avLst/>
          </a:prstGeom>
        </p:spPr>
      </p:pic>
      <p:pic>
        <p:nvPicPr>
          <p:cNvPr id="5" name="Εικόνα 4">
            <a:extLst>
              <a:ext uri="{FF2B5EF4-FFF2-40B4-BE49-F238E27FC236}">
                <a16:creationId xmlns:a16="http://schemas.microsoft.com/office/drawing/2014/main" id="{D1F5B5A4-AC9D-22DE-E44C-1DC6D08D6EDE}"/>
              </a:ext>
            </a:extLst>
          </p:cNvPr>
          <p:cNvPicPr>
            <a:picLocks noChangeAspect="1"/>
          </p:cNvPicPr>
          <p:nvPr/>
        </p:nvPicPr>
        <p:blipFill>
          <a:blip r:embed="rId3"/>
          <a:stretch>
            <a:fillRect/>
          </a:stretch>
        </p:blipFill>
        <p:spPr>
          <a:xfrm>
            <a:off x="4753188" y="908720"/>
            <a:ext cx="4057698" cy="5683629"/>
          </a:xfrm>
          <a:prstGeom prst="rect">
            <a:avLst/>
          </a:prstGeom>
        </p:spPr>
      </p:pic>
      <p:sp>
        <p:nvSpPr>
          <p:cNvPr id="2" name="TextBox 1">
            <a:extLst>
              <a:ext uri="{FF2B5EF4-FFF2-40B4-BE49-F238E27FC236}">
                <a16:creationId xmlns:a16="http://schemas.microsoft.com/office/drawing/2014/main" id="{20FB534A-5FFF-DB52-534F-128A7D0E5FC6}"/>
              </a:ext>
            </a:extLst>
          </p:cNvPr>
          <p:cNvSpPr txBox="1"/>
          <p:nvPr/>
        </p:nvSpPr>
        <p:spPr>
          <a:xfrm>
            <a:off x="5292080" y="-30480"/>
            <a:ext cx="4333875" cy="646331"/>
          </a:xfrm>
          <a:prstGeom prst="rect">
            <a:avLst/>
          </a:prstGeom>
          <a:noFill/>
        </p:spPr>
        <p:txBody>
          <a:bodyPr wrap="square" rtlCol="0">
            <a:spAutoFit/>
          </a:bodyPr>
          <a:lstStyle/>
          <a:p>
            <a:r>
              <a:rPr lang="el-GR" sz="3600" b="1" dirty="0">
                <a:highlight>
                  <a:srgbClr val="FF0000"/>
                </a:highlight>
                <a:latin typeface="Times New Roman" panose="02020603050405020304" pitchFamily="18" charset="0"/>
                <a:cs typeface="Times New Roman" panose="02020603050405020304" pitchFamily="18" charset="0"/>
              </a:rPr>
              <a:t>Απόσπαση οδηγών</a:t>
            </a:r>
          </a:p>
        </p:txBody>
      </p:sp>
      <p:sp>
        <p:nvSpPr>
          <p:cNvPr id="6" name="Ορθογώνιο 5">
            <a:extLst>
              <a:ext uri="{FF2B5EF4-FFF2-40B4-BE49-F238E27FC236}">
                <a16:creationId xmlns:a16="http://schemas.microsoft.com/office/drawing/2014/main" id="{CEB7477A-F327-BB02-4C6F-E17EA926ECD9}"/>
              </a:ext>
            </a:extLst>
          </p:cNvPr>
          <p:cNvSpPr/>
          <p:nvPr/>
        </p:nvSpPr>
        <p:spPr>
          <a:xfrm>
            <a:off x="1187624" y="2852936"/>
            <a:ext cx="720080" cy="9361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F44EC422-DB3D-C75A-4897-19C7C74D3B68}"/>
              </a:ext>
            </a:extLst>
          </p:cNvPr>
          <p:cNvSpPr/>
          <p:nvPr/>
        </p:nvSpPr>
        <p:spPr>
          <a:xfrm>
            <a:off x="3059832" y="2852936"/>
            <a:ext cx="1080120" cy="10801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CA818F0E-44F5-D81B-0C35-D7F7D8994656}"/>
              </a:ext>
            </a:extLst>
          </p:cNvPr>
          <p:cNvSpPr/>
          <p:nvPr/>
        </p:nvSpPr>
        <p:spPr>
          <a:xfrm>
            <a:off x="2987824" y="1268760"/>
            <a:ext cx="864096" cy="12961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a:extLst>
              <a:ext uri="{FF2B5EF4-FFF2-40B4-BE49-F238E27FC236}">
                <a16:creationId xmlns:a16="http://schemas.microsoft.com/office/drawing/2014/main" id="{20604280-1B07-C28C-01B3-32F85C933C65}"/>
              </a:ext>
            </a:extLst>
          </p:cNvPr>
          <p:cNvSpPr/>
          <p:nvPr/>
        </p:nvSpPr>
        <p:spPr>
          <a:xfrm>
            <a:off x="3059832" y="4221088"/>
            <a:ext cx="936104" cy="576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a:extLst>
              <a:ext uri="{FF2B5EF4-FFF2-40B4-BE49-F238E27FC236}">
                <a16:creationId xmlns:a16="http://schemas.microsoft.com/office/drawing/2014/main" id="{6F299310-D080-5255-47AB-F8E8529DA90E}"/>
              </a:ext>
            </a:extLst>
          </p:cNvPr>
          <p:cNvSpPr/>
          <p:nvPr/>
        </p:nvSpPr>
        <p:spPr>
          <a:xfrm>
            <a:off x="1187624" y="4293096"/>
            <a:ext cx="720080" cy="576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0928172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FAE0C4-65A8-02CA-8877-69C02E07C7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AF2E98-5E4B-B7E6-57D9-2D64EC4F4DE7}"/>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F295B5FD-A94E-AACB-CAF7-504DB16E0583}"/>
              </a:ext>
            </a:extLst>
          </p:cNvPr>
          <p:cNvPicPr>
            <a:picLocks noChangeAspect="1"/>
          </p:cNvPicPr>
          <p:nvPr/>
        </p:nvPicPr>
        <p:blipFill>
          <a:blip r:embed="rId3"/>
          <a:stretch>
            <a:fillRect/>
          </a:stretch>
        </p:blipFill>
        <p:spPr>
          <a:xfrm>
            <a:off x="107504" y="978191"/>
            <a:ext cx="8928992" cy="5022558"/>
          </a:xfrm>
          <a:prstGeom prst="rect">
            <a:avLst/>
          </a:prstGeom>
        </p:spPr>
      </p:pic>
    </p:spTree>
    <p:extLst>
      <p:ext uri="{BB962C8B-B14F-4D97-AF65-F5344CB8AC3E}">
        <p14:creationId xmlns:p14="http://schemas.microsoft.com/office/powerpoint/2010/main" val="19665283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DA6657-9760-9390-582F-DBE9F20A059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B58FDD0-6896-62BB-3F28-16E2F8465253}"/>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D8FDA3ED-2CBB-2B74-5B1D-45B5EEA0C8C3}"/>
              </a:ext>
            </a:extLst>
          </p:cNvPr>
          <p:cNvPicPr>
            <a:picLocks noChangeAspect="1"/>
          </p:cNvPicPr>
          <p:nvPr/>
        </p:nvPicPr>
        <p:blipFill>
          <a:blip r:embed="rId3"/>
          <a:stretch>
            <a:fillRect/>
          </a:stretch>
        </p:blipFill>
        <p:spPr>
          <a:xfrm>
            <a:off x="107504" y="978191"/>
            <a:ext cx="8928992" cy="5022558"/>
          </a:xfrm>
          <a:prstGeom prst="rect">
            <a:avLst/>
          </a:prstGeom>
        </p:spPr>
      </p:pic>
    </p:spTree>
    <p:extLst>
      <p:ext uri="{BB962C8B-B14F-4D97-AF65-F5344CB8AC3E}">
        <p14:creationId xmlns:p14="http://schemas.microsoft.com/office/powerpoint/2010/main" val="29726665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207F6-9F1E-241D-F508-C8E9EA7EF7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BECE4A5-5A32-84AB-FB93-D05B7F726414}"/>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949A5A00-1980-5F5C-C8EB-8F0917A21398}"/>
              </a:ext>
            </a:extLst>
          </p:cNvPr>
          <p:cNvPicPr>
            <a:picLocks noChangeAspect="1"/>
          </p:cNvPicPr>
          <p:nvPr/>
        </p:nvPicPr>
        <p:blipFill>
          <a:blip r:embed="rId3"/>
          <a:stretch>
            <a:fillRect/>
          </a:stretch>
        </p:blipFill>
        <p:spPr>
          <a:xfrm>
            <a:off x="107504" y="978191"/>
            <a:ext cx="8928992" cy="5022558"/>
          </a:xfrm>
          <a:prstGeom prst="rect">
            <a:avLst/>
          </a:prstGeom>
        </p:spPr>
      </p:pic>
    </p:spTree>
    <p:extLst>
      <p:ext uri="{BB962C8B-B14F-4D97-AF65-F5344CB8AC3E}">
        <p14:creationId xmlns:p14="http://schemas.microsoft.com/office/powerpoint/2010/main" val="3135692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3C0FCD-99B9-B259-1394-A81A414C990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F54855-1D35-5664-7F68-8802FC921132}"/>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5" name="Εικόνα 4">
            <a:extLst>
              <a:ext uri="{FF2B5EF4-FFF2-40B4-BE49-F238E27FC236}">
                <a16:creationId xmlns:a16="http://schemas.microsoft.com/office/drawing/2014/main" id="{0B306DA8-04EC-81F4-9997-339DC05B638D}"/>
              </a:ext>
            </a:extLst>
          </p:cNvPr>
          <p:cNvPicPr>
            <a:picLocks noChangeAspect="1"/>
          </p:cNvPicPr>
          <p:nvPr/>
        </p:nvPicPr>
        <p:blipFill>
          <a:blip r:embed="rId3"/>
          <a:stretch>
            <a:fillRect/>
          </a:stretch>
        </p:blipFill>
        <p:spPr>
          <a:xfrm>
            <a:off x="107504" y="978191"/>
            <a:ext cx="8928992" cy="5022558"/>
          </a:xfrm>
          <a:prstGeom prst="rect">
            <a:avLst/>
          </a:prstGeom>
        </p:spPr>
      </p:pic>
    </p:spTree>
    <p:extLst>
      <p:ext uri="{BB962C8B-B14F-4D97-AF65-F5344CB8AC3E}">
        <p14:creationId xmlns:p14="http://schemas.microsoft.com/office/powerpoint/2010/main" val="8150976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FB534A-5FFF-DB52-534F-128A7D0E5FC6}"/>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366C1758-7FAF-31ED-25BA-B295FDFF27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5914" y="3215481"/>
            <a:ext cx="3745405" cy="3356992"/>
          </a:xfrm>
          <a:prstGeom prst="rect">
            <a:avLst/>
          </a:prstGeom>
        </p:spPr>
      </p:pic>
      <p:pic>
        <p:nvPicPr>
          <p:cNvPr id="7" name="Εικόνα 6">
            <a:extLst>
              <a:ext uri="{FF2B5EF4-FFF2-40B4-BE49-F238E27FC236}">
                <a16:creationId xmlns:a16="http://schemas.microsoft.com/office/drawing/2014/main" id="{805A1A11-194B-A242-BACB-01840C1E26EB}"/>
              </a:ext>
            </a:extLst>
          </p:cNvPr>
          <p:cNvPicPr>
            <a:picLocks noChangeAspect="1"/>
          </p:cNvPicPr>
          <p:nvPr/>
        </p:nvPicPr>
        <p:blipFill>
          <a:blip r:embed="rId3"/>
          <a:stretch>
            <a:fillRect/>
          </a:stretch>
        </p:blipFill>
        <p:spPr>
          <a:xfrm>
            <a:off x="179512" y="292685"/>
            <a:ext cx="4968552" cy="6279788"/>
          </a:xfrm>
          <a:prstGeom prst="rect">
            <a:avLst/>
          </a:prstGeom>
        </p:spPr>
      </p:pic>
      <p:pic>
        <p:nvPicPr>
          <p:cNvPr id="9" name="Εικόνα 8">
            <a:extLst>
              <a:ext uri="{FF2B5EF4-FFF2-40B4-BE49-F238E27FC236}">
                <a16:creationId xmlns:a16="http://schemas.microsoft.com/office/drawing/2014/main" id="{AB3372EE-C15C-8880-244D-3F239CE064FF}"/>
              </a:ext>
            </a:extLst>
          </p:cNvPr>
          <p:cNvPicPr>
            <a:picLocks noChangeAspect="1"/>
          </p:cNvPicPr>
          <p:nvPr/>
        </p:nvPicPr>
        <p:blipFill>
          <a:blip r:embed="rId4"/>
          <a:stretch>
            <a:fillRect/>
          </a:stretch>
        </p:blipFill>
        <p:spPr>
          <a:xfrm>
            <a:off x="5292080" y="615850"/>
            <a:ext cx="1872208" cy="2494077"/>
          </a:xfrm>
          <a:prstGeom prst="rect">
            <a:avLst/>
          </a:prstGeom>
        </p:spPr>
      </p:pic>
      <p:pic>
        <p:nvPicPr>
          <p:cNvPr id="11" name="Εικόνα 10">
            <a:extLst>
              <a:ext uri="{FF2B5EF4-FFF2-40B4-BE49-F238E27FC236}">
                <a16:creationId xmlns:a16="http://schemas.microsoft.com/office/drawing/2014/main" id="{E3312196-4A98-3ACD-8D68-393BB50BAEDB}"/>
              </a:ext>
            </a:extLst>
          </p:cNvPr>
          <p:cNvPicPr>
            <a:picLocks noChangeAspect="1"/>
          </p:cNvPicPr>
          <p:nvPr/>
        </p:nvPicPr>
        <p:blipFill>
          <a:blip r:embed="rId5"/>
          <a:stretch>
            <a:fillRect/>
          </a:stretch>
        </p:blipFill>
        <p:spPr>
          <a:xfrm>
            <a:off x="7308304" y="661328"/>
            <a:ext cx="1659644" cy="2448600"/>
          </a:xfrm>
          <a:prstGeom prst="rect">
            <a:avLst/>
          </a:prstGeom>
        </p:spPr>
      </p:pic>
    </p:spTree>
    <p:extLst>
      <p:ext uri="{BB962C8B-B14F-4D97-AF65-F5344CB8AC3E}">
        <p14:creationId xmlns:p14="http://schemas.microsoft.com/office/powerpoint/2010/main" val="6049068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4CFBC702-E0B6-C259-08F8-61EE0E8CA4E9}"/>
              </a:ext>
            </a:extLst>
          </p:cNvPr>
          <p:cNvPicPr>
            <a:picLocks noChangeAspect="1"/>
          </p:cNvPicPr>
          <p:nvPr/>
        </p:nvPicPr>
        <p:blipFill>
          <a:blip r:embed="rId2"/>
          <a:stretch>
            <a:fillRect/>
          </a:stretch>
        </p:blipFill>
        <p:spPr>
          <a:xfrm>
            <a:off x="336108" y="188640"/>
            <a:ext cx="3602268" cy="5040560"/>
          </a:xfrm>
          <a:prstGeom prst="rect">
            <a:avLst/>
          </a:prstGeom>
        </p:spPr>
      </p:pic>
      <p:sp>
        <p:nvSpPr>
          <p:cNvPr id="4" name="Ορθογώνιο 3">
            <a:extLst>
              <a:ext uri="{FF2B5EF4-FFF2-40B4-BE49-F238E27FC236}">
                <a16:creationId xmlns:a16="http://schemas.microsoft.com/office/drawing/2014/main" id="{48716332-3DFC-01D9-5F70-6169FAF556CB}"/>
              </a:ext>
            </a:extLst>
          </p:cNvPr>
          <p:cNvSpPr/>
          <p:nvPr/>
        </p:nvSpPr>
        <p:spPr>
          <a:xfrm>
            <a:off x="1079096" y="1550199"/>
            <a:ext cx="1080120"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E15256D5-2B21-51F9-E23D-9F17CB3A24D3}"/>
              </a:ext>
            </a:extLst>
          </p:cNvPr>
          <p:cNvSpPr/>
          <p:nvPr/>
        </p:nvSpPr>
        <p:spPr>
          <a:xfrm>
            <a:off x="2411760" y="4725144"/>
            <a:ext cx="936104" cy="28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TextBox 1">
            <a:extLst>
              <a:ext uri="{FF2B5EF4-FFF2-40B4-BE49-F238E27FC236}">
                <a16:creationId xmlns:a16="http://schemas.microsoft.com/office/drawing/2014/main" id="{FB8D2876-CF86-910F-F0EC-16664F666DBF}"/>
              </a:ext>
            </a:extLst>
          </p:cNvPr>
          <p:cNvSpPr txBox="1"/>
          <p:nvPr/>
        </p:nvSpPr>
        <p:spPr>
          <a:xfrm>
            <a:off x="5292080" y="-30480"/>
            <a:ext cx="4333875" cy="646331"/>
          </a:xfrm>
          <a:prstGeom prst="rect">
            <a:avLst/>
          </a:prstGeom>
          <a:noFill/>
        </p:spPr>
        <p:txBody>
          <a:bodyPr wrap="square" rtlCol="0">
            <a:spAutoFit/>
          </a:bodyPr>
          <a:lstStyle/>
          <a:p>
            <a:r>
              <a:rPr lang="el-GR" sz="3600" b="1" dirty="0">
                <a:highlight>
                  <a:srgbClr val="FF0000"/>
                </a:highlight>
                <a:latin typeface="Times New Roman" panose="02020603050405020304" pitchFamily="18" charset="0"/>
                <a:cs typeface="Times New Roman" panose="02020603050405020304" pitchFamily="18" charset="0"/>
              </a:rPr>
              <a:t>Απόσπαση οδηγών</a:t>
            </a:r>
          </a:p>
        </p:txBody>
      </p:sp>
      <p:pic>
        <p:nvPicPr>
          <p:cNvPr id="7" name="Εικόνα 6">
            <a:extLst>
              <a:ext uri="{FF2B5EF4-FFF2-40B4-BE49-F238E27FC236}">
                <a16:creationId xmlns:a16="http://schemas.microsoft.com/office/drawing/2014/main" id="{9DFF61F8-48E8-6807-2D79-B35BF4BF1AD1}"/>
              </a:ext>
            </a:extLst>
          </p:cNvPr>
          <p:cNvPicPr>
            <a:picLocks noChangeAspect="1"/>
          </p:cNvPicPr>
          <p:nvPr/>
        </p:nvPicPr>
        <p:blipFill>
          <a:blip r:embed="rId3"/>
          <a:stretch>
            <a:fillRect/>
          </a:stretch>
        </p:blipFill>
        <p:spPr>
          <a:xfrm>
            <a:off x="4141112" y="836712"/>
            <a:ext cx="4883417" cy="936104"/>
          </a:xfrm>
          <a:prstGeom prst="rect">
            <a:avLst/>
          </a:prstGeom>
        </p:spPr>
      </p:pic>
      <p:pic>
        <p:nvPicPr>
          <p:cNvPr id="13" name="Εικόνα 12">
            <a:extLst>
              <a:ext uri="{FF2B5EF4-FFF2-40B4-BE49-F238E27FC236}">
                <a16:creationId xmlns:a16="http://schemas.microsoft.com/office/drawing/2014/main" id="{9E091337-C1F6-4976-03FE-7DC1CA1016F6}"/>
              </a:ext>
            </a:extLst>
          </p:cNvPr>
          <p:cNvPicPr>
            <a:picLocks noChangeAspect="1"/>
          </p:cNvPicPr>
          <p:nvPr/>
        </p:nvPicPr>
        <p:blipFill>
          <a:blip r:embed="rId4"/>
          <a:stretch>
            <a:fillRect/>
          </a:stretch>
        </p:blipFill>
        <p:spPr>
          <a:xfrm>
            <a:off x="336108" y="5451549"/>
            <a:ext cx="8688421" cy="1081595"/>
          </a:xfrm>
          <a:prstGeom prst="rect">
            <a:avLst/>
          </a:prstGeom>
        </p:spPr>
      </p:pic>
      <p:sp>
        <p:nvSpPr>
          <p:cNvPr id="15" name="TextBox 14">
            <a:extLst>
              <a:ext uri="{FF2B5EF4-FFF2-40B4-BE49-F238E27FC236}">
                <a16:creationId xmlns:a16="http://schemas.microsoft.com/office/drawing/2014/main" id="{6175269F-7FF8-A771-2920-2BE249057BA5}"/>
              </a:ext>
            </a:extLst>
          </p:cNvPr>
          <p:cNvSpPr txBox="1"/>
          <p:nvPr/>
        </p:nvSpPr>
        <p:spPr>
          <a:xfrm>
            <a:off x="4141111" y="1905213"/>
            <a:ext cx="4883418" cy="3323987"/>
          </a:xfrm>
          <a:prstGeom prst="rect">
            <a:avLst/>
          </a:prstGeom>
          <a:noFill/>
        </p:spPr>
        <p:txBody>
          <a:bodyPr wrap="square">
            <a:spAutoFit/>
          </a:bodyPr>
          <a:lstStyle/>
          <a:p>
            <a:pPr algn="just"/>
            <a:r>
              <a:rPr lang="el-GR" sz="1400" dirty="0">
                <a:effectLst/>
                <a:latin typeface="Times New Roman" panose="02020603050405020304" pitchFamily="18" charset="0"/>
                <a:ea typeface="Times New Roman" panose="02020603050405020304" pitchFamily="18" charset="0"/>
              </a:rPr>
              <a:t>Επιδόθηκε η </a:t>
            </a:r>
            <a:r>
              <a:rPr lang="el-GR" sz="1400" dirty="0" err="1">
                <a:effectLst/>
                <a:latin typeface="Times New Roman" panose="02020603050405020304" pitchFamily="18" charset="0"/>
                <a:ea typeface="Times New Roman" panose="02020603050405020304" pitchFamily="18" charset="0"/>
              </a:rPr>
              <a:t>υπ’αριθ</a:t>
            </a:r>
            <a:r>
              <a:rPr lang="el-GR" sz="1400" dirty="0">
                <a:effectLst/>
                <a:latin typeface="Times New Roman" panose="02020603050405020304" pitchFamily="18" charset="0"/>
                <a:ea typeface="Times New Roman" panose="02020603050405020304" pitchFamily="18" charset="0"/>
              </a:rPr>
              <a:t>. 440000105123 Πράξη Βεβαίωσης Παράβασης, διότι ο οδηγός δεν μας επέδειξε, κατά την διάρκεια του </a:t>
            </a:r>
            <a:r>
              <a:rPr lang="el-GR" sz="1400" dirty="0" err="1">
                <a:effectLst/>
                <a:latin typeface="Times New Roman" panose="02020603050405020304" pitchFamily="18" charset="0"/>
                <a:ea typeface="Times New Roman" panose="02020603050405020304" pitchFamily="18" charset="0"/>
              </a:rPr>
              <a:t>καθ’οδόν</a:t>
            </a:r>
            <a:r>
              <a:rPr lang="el-GR" sz="1400" dirty="0">
                <a:effectLst/>
                <a:latin typeface="Times New Roman" panose="02020603050405020304" pitchFamily="18" charset="0"/>
                <a:ea typeface="Times New Roman" panose="02020603050405020304" pitchFamily="18" charset="0"/>
              </a:rPr>
              <a:t> ελέγχου, έγκυρη δήλωση απόσπασης [</a:t>
            </a:r>
            <a:r>
              <a:rPr lang="el-GR" sz="1400" i="1" dirty="0">
                <a:effectLst/>
                <a:latin typeface="Times New Roman" panose="02020603050405020304" pitchFamily="18" charset="0"/>
                <a:ea typeface="Times New Roman" panose="02020603050405020304" pitchFamily="18" charset="0"/>
              </a:rPr>
              <a:t>καθόσον δεν υπάγεται στις εξαιρέσεις των άρθρων 4,5,6&amp;7 της ΚΥΑ Φ451/107877-2022</a:t>
            </a:r>
            <a:r>
              <a:rPr lang="el-GR" sz="1400" dirty="0">
                <a:effectLst/>
                <a:latin typeface="Times New Roman" panose="02020603050405020304" pitchFamily="18" charset="0"/>
                <a:ea typeface="Times New Roman" panose="02020603050405020304" pitchFamily="18" charset="0"/>
              </a:rPr>
              <a:t>], λαμβάνοντας υπόψη τα παραστατικά μεταφοράς (CMR) και τις εκτυπώσεις του ψηφιακού ταχογράφου του οχήματος, όπου διαπιστώθηκαν </a:t>
            </a:r>
            <a:r>
              <a:rPr lang="el-GR" sz="1400" dirty="0" err="1">
                <a:effectLst/>
                <a:latin typeface="Times New Roman" panose="02020603050405020304" pitchFamily="18" charset="0"/>
                <a:ea typeface="Times New Roman" panose="02020603050405020304" pitchFamily="18" charset="0"/>
              </a:rPr>
              <a:t>διασυναλλακτικές</a:t>
            </a:r>
            <a:r>
              <a:rPr lang="el-GR" sz="1400" dirty="0">
                <a:effectLst/>
                <a:latin typeface="Times New Roman" panose="02020603050405020304" pitchFamily="18" charset="0"/>
                <a:ea typeface="Times New Roman" panose="02020603050405020304" pitchFamily="18" charset="0"/>
              </a:rPr>
              <a:t> μεταφορές μεταξύ δύο χωρών [</a:t>
            </a:r>
            <a:r>
              <a:rPr lang="el-GR" sz="1400" i="1" dirty="0">
                <a:effectLst/>
                <a:latin typeface="Times New Roman" panose="02020603050405020304" pitchFamily="18" charset="0"/>
                <a:ea typeface="Times New Roman" panose="02020603050405020304" pitchFamily="18" charset="0"/>
              </a:rPr>
              <a:t>αρχικά Γερμανία-Ελλάδα &amp; ακολούθως Ελλάδα-Γερμανία</a:t>
            </a:r>
            <a:r>
              <a:rPr lang="el-GR" sz="1400" dirty="0">
                <a:effectLst/>
                <a:latin typeface="Times New Roman" panose="02020603050405020304" pitchFamily="18" charset="0"/>
                <a:ea typeface="Times New Roman" panose="02020603050405020304" pitchFamily="18" charset="0"/>
              </a:rPr>
              <a:t>], καμία από τις οποίες δεν είναι η χώρα εγκατάστασης του μεταφορέα που εκτελεί την εν λόγω μεταφορά [</a:t>
            </a:r>
            <a:r>
              <a:rPr lang="el-GR" sz="1400" i="1" dirty="0">
                <a:effectLst/>
                <a:latin typeface="Times New Roman" panose="02020603050405020304" pitchFamily="18" charset="0"/>
                <a:ea typeface="Times New Roman" panose="02020603050405020304" pitchFamily="18" charset="0"/>
              </a:rPr>
              <a:t>Τσεχία</a:t>
            </a:r>
            <a:r>
              <a:rPr lang="el-GR" sz="1400" dirty="0">
                <a:effectLst/>
                <a:latin typeface="Times New Roman" panose="02020603050405020304" pitchFamily="18" charset="0"/>
                <a:ea typeface="Times New Roman" panose="02020603050405020304" pitchFamily="18" charset="0"/>
              </a:rPr>
              <a:t>], σύμφωνα με όσα ορίζονται στον Κανονισμό (ΕΕ)1057-2020 [</a:t>
            </a:r>
            <a:r>
              <a:rPr lang="el-GR" sz="1400" i="1" dirty="0">
                <a:effectLst/>
                <a:latin typeface="Times New Roman" panose="02020603050405020304" pitchFamily="18" charset="0"/>
                <a:ea typeface="Times New Roman" panose="02020603050405020304" pitchFamily="18" charset="0"/>
              </a:rPr>
              <a:t>περιπτώσεις (</a:t>
            </a:r>
            <a:r>
              <a:rPr lang="el-GR" sz="1400" i="1" dirty="0" err="1">
                <a:effectLst/>
                <a:latin typeface="Times New Roman" panose="02020603050405020304" pitchFamily="18" charset="0"/>
                <a:ea typeface="Times New Roman" panose="02020603050405020304" pitchFamily="18" charset="0"/>
              </a:rPr>
              <a:t>βα,γ</a:t>
            </a:r>
            <a:r>
              <a:rPr lang="el-GR" sz="1400" i="1" dirty="0">
                <a:effectLst/>
                <a:latin typeface="Times New Roman" panose="02020603050405020304" pitchFamily="18" charset="0"/>
                <a:ea typeface="Times New Roman" panose="02020603050405020304" pitchFamily="18" charset="0"/>
              </a:rPr>
              <a:t>), παραγράφου 3, άρθρου 15 της ΚΥΑ Φ451/107877-2022</a:t>
            </a:r>
            <a:r>
              <a:rPr lang="el-GR" sz="1400" dirty="0">
                <a:effectLst/>
                <a:latin typeface="Times New Roman" panose="02020603050405020304" pitchFamily="18" charset="0"/>
                <a:ea typeface="Times New Roman" panose="02020603050405020304" pitchFamily="18" charset="0"/>
              </a:rPr>
              <a:t>]. Γίνεται μνεία ότι σύμφωνα με τις εκτυπώσεις του ταχογράφου το ανωτέρω αρθρωτό όχημα εισήλθε στην Ελλάδα την 25/01/2024 και ώρα 08:25΄ (ώρα Ελλάδος). </a:t>
            </a:r>
            <a:endParaRPr lang="el-GR" sz="1400" dirty="0"/>
          </a:p>
        </p:txBody>
      </p:sp>
      <p:sp>
        <p:nvSpPr>
          <p:cNvPr id="6" name="Ορθογώνιο 5">
            <a:extLst>
              <a:ext uri="{FF2B5EF4-FFF2-40B4-BE49-F238E27FC236}">
                <a16:creationId xmlns:a16="http://schemas.microsoft.com/office/drawing/2014/main" id="{C50CA5B5-B752-6B6C-9F6A-D91D38D825B3}"/>
              </a:ext>
            </a:extLst>
          </p:cNvPr>
          <p:cNvSpPr/>
          <p:nvPr/>
        </p:nvSpPr>
        <p:spPr>
          <a:xfrm>
            <a:off x="3131840" y="2348880"/>
            <a:ext cx="216024"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a:extLst>
              <a:ext uri="{FF2B5EF4-FFF2-40B4-BE49-F238E27FC236}">
                <a16:creationId xmlns:a16="http://schemas.microsoft.com/office/drawing/2014/main" id="{C454768E-8123-A4FE-22DF-42FD183D72BE}"/>
              </a:ext>
            </a:extLst>
          </p:cNvPr>
          <p:cNvSpPr/>
          <p:nvPr/>
        </p:nvSpPr>
        <p:spPr>
          <a:xfrm>
            <a:off x="1187624" y="2420888"/>
            <a:ext cx="288032"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A327A864-7163-C995-F19C-099177A9B406}"/>
              </a:ext>
            </a:extLst>
          </p:cNvPr>
          <p:cNvSpPr/>
          <p:nvPr/>
        </p:nvSpPr>
        <p:spPr>
          <a:xfrm>
            <a:off x="1835696" y="2492896"/>
            <a:ext cx="792088"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a:extLst>
              <a:ext uri="{FF2B5EF4-FFF2-40B4-BE49-F238E27FC236}">
                <a16:creationId xmlns:a16="http://schemas.microsoft.com/office/drawing/2014/main" id="{D863BF80-5112-7125-5D44-1563F7DD333E}"/>
              </a:ext>
            </a:extLst>
          </p:cNvPr>
          <p:cNvSpPr/>
          <p:nvPr/>
        </p:nvSpPr>
        <p:spPr>
          <a:xfrm>
            <a:off x="984888" y="2708920"/>
            <a:ext cx="1930928"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a:extLst>
              <a:ext uri="{FF2B5EF4-FFF2-40B4-BE49-F238E27FC236}">
                <a16:creationId xmlns:a16="http://schemas.microsoft.com/office/drawing/2014/main" id="{8DBB592E-0391-6460-4F1F-74E4B9844A5B}"/>
              </a:ext>
            </a:extLst>
          </p:cNvPr>
          <p:cNvSpPr/>
          <p:nvPr/>
        </p:nvSpPr>
        <p:spPr>
          <a:xfrm>
            <a:off x="1475656" y="2983766"/>
            <a:ext cx="2016224" cy="720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2057390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8C8730AE-0355-1C1D-7DA2-DFB0518895F5}"/>
              </a:ext>
            </a:extLst>
          </p:cNvPr>
          <p:cNvPicPr>
            <a:picLocks noChangeAspect="1"/>
          </p:cNvPicPr>
          <p:nvPr/>
        </p:nvPicPr>
        <p:blipFill>
          <a:blip r:embed="rId2"/>
          <a:stretch>
            <a:fillRect/>
          </a:stretch>
        </p:blipFill>
        <p:spPr>
          <a:xfrm>
            <a:off x="288167" y="236565"/>
            <a:ext cx="6805502" cy="3600400"/>
          </a:xfrm>
          <a:prstGeom prst="rect">
            <a:avLst/>
          </a:prstGeom>
        </p:spPr>
      </p:pic>
      <p:pic>
        <p:nvPicPr>
          <p:cNvPr id="7" name="Εικόνα 6">
            <a:extLst>
              <a:ext uri="{FF2B5EF4-FFF2-40B4-BE49-F238E27FC236}">
                <a16:creationId xmlns:a16="http://schemas.microsoft.com/office/drawing/2014/main" id="{CBB6E598-CD42-B4A1-3BCB-F03E6E977A14}"/>
              </a:ext>
            </a:extLst>
          </p:cNvPr>
          <p:cNvPicPr>
            <a:picLocks noChangeAspect="1"/>
          </p:cNvPicPr>
          <p:nvPr/>
        </p:nvPicPr>
        <p:blipFill>
          <a:blip r:embed="rId3"/>
          <a:stretch>
            <a:fillRect/>
          </a:stretch>
        </p:blipFill>
        <p:spPr>
          <a:xfrm>
            <a:off x="2411760" y="2835560"/>
            <a:ext cx="6444208" cy="3810283"/>
          </a:xfrm>
          <a:prstGeom prst="rect">
            <a:avLst/>
          </a:prstGeom>
          <a:ln w="28575">
            <a:solidFill>
              <a:srgbClr val="FF0000"/>
            </a:solidFill>
          </a:ln>
        </p:spPr>
      </p:pic>
      <p:sp>
        <p:nvSpPr>
          <p:cNvPr id="2" name="TextBox 1">
            <a:extLst>
              <a:ext uri="{FF2B5EF4-FFF2-40B4-BE49-F238E27FC236}">
                <a16:creationId xmlns:a16="http://schemas.microsoft.com/office/drawing/2014/main" id="{2F9965A3-D076-7906-6A81-5261CE672204}"/>
              </a:ext>
            </a:extLst>
          </p:cNvPr>
          <p:cNvSpPr txBox="1"/>
          <p:nvPr/>
        </p:nvSpPr>
        <p:spPr>
          <a:xfrm>
            <a:off x="5292080" y="-30480"/>
            <a:ext cx="4333875" cy="646331"/>
          </a:xfrm>
          <a:prstGeom prst="rect">
            <a:avLst/>
          </a:prstGeom>
          <a:noFill/>
        </p:spPr>
        <p:txBody>
          <a:bodyPr wrap="square" rtlCol="0">
            <a:spAutoFit/>
          </a:bodyPr>
          <a:lstStyle/>
          <a:p>
            <a:r>
              <a:rPr lang="el-GR" sz="3600" b="1" dirty="0">
                <a:highlight>
                  <a:srgbClr val="FF0000"/>
                </a:highlight>
                <a:latin typeface="Times New Roman" panose="02020603050405020304" pitchFamily="18" charset="0"/>
                <a:cs typeface="Times New Roman" panose="02020603050405020304" pitchFamily="18" charset="0"/>
              </a:rPr>
              <a:t>Απόσπαση οδηγών</a:t>
            </a:r>
          </a:p>
        </p:txBody>
      </p:sp>
      <p:sp>
        <p:nvSpPr>
          <p:cNvPr id="10" name="TextBox 9">
            <a:extLst>
              <a:ext uri="{FF2B5EF4-FFF2-40B4-BE49-F238E27FC236}">
                <a16:creationId xmlns:a16="http://schemas.microsoft.com/office/drawing/2014/main" id="{328A93CA-A1B9-D159-2C16-9820ACBFD956}"/>
              </a:ext>
            </a:extLst>
          </p:cNvPr>
          <p:cNvSpPr txBox="1"/>
          <p:nvPr/>
        </p:nvSpPr>
        <p:spPr>
          <a:xfrm>
            <a:off x="179512" y="5051775"/>
            <a:ext cx="2160240" cy="1569660"/>
          </a:xfrm>
          <a:prstGeom prst="rect">
            <a:avLst/>
          </a:prstGeom>
          <a:noFill/>
        </p:spPr>
        <p:txBody>
          <a:bodyPr wrap="square">
            <a:spAutoFit/>
          </a:bodyPr>
          <a:lstStyle/>
          <a:p>
            <a:pPr algn="ctr"/>
            <a:r>
              <a:rPr lang="en-US" sz="1600" dirty="0">
                <a:hlinkClick r:id="rId4">
                  <a:extLst>
                    <a:ext uri="{A12FA001-AC4F-418D-AE19-62706E023703}">
                      <ahyp:hlinkClr xmlns:ahyp="http://schemas.microsoft.com/office/drawing/2018/hyperlinkcolor" val="tx"/>
                    </a:ext>
                  </a:extLst>
                </a:hlinkClick>
              </a:rPr>
              <a:t>https://transport</a:t>
            </a:r>
            <a:r>
              <a:rPr lang="en-US" sz="1600" dirty="0"/>
              <a:t>.</a:t>
            </a:r>
          </a:p>
          <a:p>
            <a:pPr algn="ctr"/>
            <a:r>
              <a:rPr lang="en-US" sz="1600" dirty="0"/>
              <a:t>ec.europa.eu/</a:t>
            </a:r>
          </a:p>
          <a:p>
            <a:pPr algn="ctr"/>
            <a:r>
              <a:rPr lang="en-US" sz="1600" dirty="0"/>
              <a:t>transport-modes/road/</a:t>
            </a:r>
          </a:p>
          <a:p>
            <a:pPr algn="ctr"/>
            <a:r>
              <a:rPr lang="en-US" sz="1600" dirty="0"/>
              <a:t>mobility-package-</a:t>
            </a:r>
            <a:r>
              <a:rPr lang="en-US" sz="1600" dirty="0" err="1"/>
              <a:t>i</a:t>
            </a:r>
            <a:r>
              <a:rPr lang="en-US" sz="1600" dirty="0"/>
              <a:t>/</a:t>
            </a:r>
          </a:p>
          <a:p>
            <a:pPr algn="ctr"/>
            <a:r>
              <a:rPr lang="en-US" sz="1600" dirty="0"/>
              <a:t>posting-</a:t>
            </a:r>
            <a:r>
              <a:rPr lang="en-US" sz="1600" dirty="0" err="1"/>
              <a:t>rules_en</a:t>
            </a:r>
            <a:endParaRPr lang="el-GR" sz="1600" dirty="0"/>
          </a:p>
        </p:txBody>
      </p:sp>
    </p:spTree>
    <p:extLst>
      <p:ext uri="{BB962C8B-B14F-4D97-AF65-F5344CB8AC3E}">
        <p14:creationId xmlns:p14="http://schemas.microsoft.com/office/powerpoint/2010/main" val="9704796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9965A3-D076-7906-6A81-5261CE672204}"/>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6" name="Εικόνα 5">
            <a:extLst>
              <a:ext uri="{FF2B5EF4-FFF2-40B4-BE49-F238E27FC236}">
                <a16:creationId xmlns:a16="http://schemas.microsoft.com/office/drawing/2014/main" id="{E1D75106-EFE9-1579-4A33-FED522F0861C}"/>
              </a:ext>
            </a:extLst>
          </p:cNvPr>
          <p:cNvPicPr>
            <a:picLocks noChangeAspect="1"/>
          </p:cNvPicPr>
          <p:nvPr/>
        </p:nvPicPr>
        <p:blipFill>
          <a:blip r:embed="rId2"/>
          <a:stretch>
            <a:fillRect/>
          </a:stretch>
        </p:blipFill>
        <p:spPr>
          <a:xfrm>
            <a:off x="7036681" y="764703"/>
            <a:ext cx="1948631" cy="2736303"/>
          </a:xfrm>
          <a:prstGeom prst="rect">
            <a:avLst/>
          </a:prstGeom>
        </p:spPr>
      </p:pic>
      <p:pic>
        <p:nvPicPr>
          <p:cNvPr id="9" name="Εικόνα 8">
            <a:extLst>
              <a:ext uri="{FF2B5EF4-FFF2-40B4-BE49-F238E27FC236}">
                <a16:creationId xmlns:a16="http://schemas.microsoft.com/office/drawing/2014/main" id="{B1C821FF-219A-50AC-2DFD-62B1842D5F6C}"/>
              </a:ext>
            </a:extLst>
          </p:cNvPr>
          <p:cNvPicPr>
            <a:picLocks noChangeAspect="1"/>
          </p:cNvPicPr>
          <p:nvPr/>
        </p:nvPicPr>
        <p:blipFill>
          <a:blip r:embed="rId3"/>
          <a:stretch>
            <a:fillRect/>
          </a:stretch>
        </p:blipFill>
        <p:spPr>
          <a:xfrm>
            <a:off x="296131" y="282062"/>
            <a:ext cx="4491892" cy="6279243"/>
          </a:xfrm>
          <a:prstGeom prst="rect">
            <a:avLst/>
          </a:prstGeom>
        </p:spPr>
      </p:pic>
      <p:pic>
        <p:nvPicPr>
          <p:cNvPr id="12" name="Εικόνα 11">
            <a:extLst>
              <a:ext uri="{FF2B5EF4-FFF2-40B4-BE49-F238E27FC236}">
                <a16:creationId xmlns:a16="http://schemas.microsoft.com/office/drawing/2014/main" id="{DA6317CB-A572-F918-1EC5-262DF53405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32508" y="3108501"/>
            <a:ext cx="2842623" cy="4062985"/>
          </a:xfrm>
          <a:prstGeom prst="rect">
            <a:avLst/>
          </a:prstGeom>
        </p:spPr>
      </p:pic>
      <p:pic>
        <p:nvPicPr>
          <p:cNvPr id="14" name="Εικόνα 13">
            <a:extLst>
              <a:ext uri="{FF2B5EF4-FFF2-40B4-BE49-F238E27FC236}">
                <a16:creationId xmlns:a16="http://schemas.microsoft.com/office/drawing/2014/main" id="{1A16B6AE-A44D-3CF0-85D3-808AFEE030FB}"/>
              </a:ext>
            </a:extLst>
          </p:cNvPr>
          <p:cNvPicPr>
            <a:picLocks noChangeAspect="1"/>
          </p:cNvPicPr>
          <p:nvPr/>
        </p:nvPicPr>
        <p:blipFill>
          <a:blip r:embed="rId5"/>
          <a:stretch>
            <a:fillRect/>
          </a:stretch>
        </p:blipFill>
        <p:spPr>
          <a:xfrm>
            <a:off x="4922327" y="764704"/>
            <a:ext cx="2007523" cy="2736304"/>
          </a:xfrm>
          <a:prstGeom prst="rect">
            <a:avLst/>
          </a:prstGeom>
        </p:spPr>
      </p:pic>
    </p:spTree>
    <p:extLst>
      <p:ext uri="{BB962C8B-B14F-4D97-AF65-F5344CB8AC3E}">
        <p14:creationId xmlns:p14="http://schemas.microsoft.com/office/powerpoint/2010/main" val="11086380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9965A3-D076-7906-6A81-5261CE672204}"/>
              </a:ext>
            </a:extLst>
          </p:cNvPr>
          <p:cNvSpPr txBox="1"/>
          <p:nvPr/>
        </p:nvSpPr>
        <p:spPr>
          <a:xfrm>
            <a:off x="5292080" y="-30480"/>
            <a:ext cx="43338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Απόσπαση οδηγών</a:t>
            </a:r>
          </a:p>
        </p:txBody>
      </p:sp>
      <p:pic>
        <p:nvPicPr>
          <p:cNvPr id="4" name="Εικόνα 3">
            <a:extLst>
              <a:ext uri="{FF2B5EF4-FFF2-40B4-BE49-F238E27FC236}">
                <a16:creationId xmlns:a16="http://schemas.microsoft.com/office/drawing/2014/main" id="{213CF261-0721-DB91-183D-812ABFBBC079}"/>
              </a:ext>
            </a:extLst>
          </p:cNvPr>
          <p:cNvPicPr>
            <a:picLocks noChangeAspect="1"/>
          </p:cNvPicPr>
          <p:nvPr/>
        </p:nvPicPr>
        <p:blipFill>
          <a:blip r:embed="rId2"/>
          <a:stretch>
            <a:fillRect/>
          </a:stretch>
        </p:blipFill>
        <p:spPr>
          <a:xfrm>
            <a:off x="251520" y="615851"/>
            <a:ext cx="6480720" cy="2479859"/>
          </a:xfrm>
          <a:prstGeom prst="rect">
            <a:avLst/>
          </a:prstGeom>
        </p:spPr>
      </p:pic>
      <p:pic>
        <p:nvPicPr>
          <p:cNvPr id="8" name="Εικόνα 7">
            <a:extLst>
              <a:ext uri="{FF2B5EF4-FFF2-40B4-BE49-F238E27FC236}">
                <a16:creationId xmlns:a16="http://schemas.microsoft.com/office/drawing/2014/main" id="{C589D472-3325-85F2-F94D-DFA4C718AAFE}"/>
              </a:ext>
            </a:extLst>
          </p:cNvPr>
          <p:cNvPicPr>
            <a:picLocks noChangeAspect="1"/>
          </p:cNvPicPr>
          <p:nvPr/>
        </p:nvPicPr>
        <p:blipFill>
          <a:blip r:embed="rId3"/>
          <a:stretch>
            <a:fillRect/>
          </a:stretch>
        </p:blipFill>
        <p:spPr>
          <a:xfrm>
            <a:off x="2771801" y="2852936"/>
            <a:ext cx="6120680" cy="3859964"/>
          </a:xfrm>
          <a:prstGeom prst="rect">
            <a:avLst/>
          </a:prstGeom>
          <a:ln w="28575">
            <a:solidFill>
              <a:srgbClr val="FF0000"/>
            </a:solidFill>
          </a:ln>
        </p:spPr>
      </p:pic>
      <p:sp>
        <p:nvSpPr>
          <p:cNvPr id="10" name="TextBox 9">
            <a:extLst>
              <a:ext uri="{FF2B5EF4-FFF2-40B4-BE49-F238E27FC236}">
                <a16:creationId xmlns:a16="http://schemas.microsoft.com/office/drawing/2014/main" id="{BD7F0573-82A4-24E4-FD15-5C44AF4C0179}"/>
              </a:ext>
            </a:extLst>
          </p:cNvPr>
          <p:cNvSpPr txBox="1"/>
          <p:nvPr/>
        </p:nvSpPr>
        <p:spPr>
          <a:xfrm>
            <a:off x="251520" y="5085184"/>
            <a:ext cx="2448272" cy="1477328"/>
          </a:xfrm>
          <a:prstGeom prst="rect">
            <a:avLst/>
          </a:prstGeom>
          <a:noFill/>
        </p:spPr>
        <p:txBody>
          <a:bodyPr wrap="square">
            <a:spAutoFit/>
          </a:bodyPr>
          <a:lstStyle/>
          <a:p>
            <a:pPr algn="ctr"/>
            <a:r>
              <a:rPr lang="en-US" dirty="0">
                <a:hlinkClick r:id="rId4">
                  <a:extLst>
                    <a:ext uri="{A12FA001-AC4F-418D-AE19-62706E023703}">
                      <ahyp:hlinkClr xmlns:ahyp="http://schemas.microsoft.com/office/drawing/2018/hyperlinkcolor" val="tx"/>
                    </a:ext>
                  </a:extLst>
                </a:hlinkClick>
              </a:rPr>
              <a:t>https://europa.eu/</a:t>
            </a:r>
            <a:endParaRPr lang="en-US" dirty="0"/>
          </a:p>
          <a:p>
            <a:pPr algn="ctr"/>
            <a:r>
              <a:rPr lang="en-US" dirty="0" err="1"/>
              <a:t>youreurope</a:t>
            </a:r>
            <a:r>
              <a:rPr lang="en-US" dirty="0"/>
              <a:t>/citizens/</a:t>
            </a:r>
          </a:p>
          <a:p>
            <a:pPr algn="ctr"/>
            <a:r>
              <a:rPr lang="en-US" dirty="0"/>
              <a:t>work/work-abroad/</a:t>
            </a:r>
          </a:p>
          <a:p>
            <a:pPr algn="ctr"/>
            <a:r>
              <a:rPr lang="en-US" dirty="0"/>
              <a:t>rules-working-road-transport/</a:t>
            </a:r>
            <a:endParaRPr lang="el-GR" dirty="0"/>
          </a:p>
        </p:txBody>
      </p:sp>
    </p:spTree>
    <p:extLst>
      <p:ext uri="{BB962C8B-B14F-4D97-AF65-F5344CB8AC3E}">
        <p14:creationId xmlns:p14="http://schemas.microsoft.com/office/powerpoint/2010/main" val="37081570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C3CA54-B06D-A3C1-5F93-4F8F86FE954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0FC7E39-9AA0-F33B-DB7E-6ACA7CD38FD7}"/>
              </a:ext>
            </a:extLst>
          </p:cNvPr>
          <p:cNvSpPr txBox="1"/>
          <p:nvPr/>
        </p:nvSpPr>
        <p:spPr>
          <a:xfrm>
            <a:off x="0" y="0"/>
            <a:ext cx="15121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CMR</a:t>
            </a:r>
            <a:endPar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endParaRPr>
          </a:p>
        </p:txBody>
      </p:sp>
      <p:pic>
        <p:nvPicPr>
          <p:cNvPr id="5" name="Εικόνα 4">
            <a:extLst>
              <a:ext uri="{FF2B5EF4-FFF2-40B4-BE49-F238E27FC236}">
                <a16:creationId xmlns:a16="http://schemas.microsoft.com/office/drawing/2014/main" id="{A4921B52-A9B5-C8AA-6C6A-1E118605C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3" y="969476"/>
            <a:ext cx="8744973" cy="4919048"/>
          </a:xfrm>
          <a:prstGeom prst="rect">
            <a:avLst/>
          </a:prstGeom>
        </p:spPr>
      </p:pic>
    </p:spTree>
    <p:extLst>
      <p:ext uri="{BB962C8B-B14F-4D97-AF65-F5344CB8AC3E}">
        <p14:creationId xmlns:p14="http://schemas.microsoft.com/office/powerpoint/2010/main" val="36487774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65EC2C-AE1C-DE8A-BEB4-18D448FE511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6740AFD-E4F6-23A7-21B7-FBFAF32013F6}"/>
              </a:ext>
            </a:extLst>
          </p:cNvPr>
          <p:cNvSpPr txBox="1"/>
          <p:nvPr/>
        </p:nvSpPr>
        <p:spPr>
          <a:xfrm>
            <a:off x="0" y="0"/>
            <a:ext cx="15121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CMR</a:t>
            </a:r>
            <a:endPar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endParaRPr>
          </a:p>
        </p:txBody>
      </p:sp>
      <p:pic>
        <p:nvPicPr>
          <p:cNvPr id="3" name="Εικόνα 2">
            <a:extLst>
              <a:ext uri="{FF2B5EF4-FFF2-40B4-BE49-F238E27FC236}">
                <a16:creationId xmlns:a16="http://schemas.microsoft.com/office/drawing/2014/main" id="{8EEEDEFE-9101-3F31-91CD-2538C5A36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16" y="978477"/>
            <a:ext cx="8712968" cy="4901045"/>
          </a:xfrm>
          <a:prstGeom prst="rect">
            <a:avLst/>
          </a:prstGeom>
        </p:spPr>
      </p:pic>
    </p:spTree>
    <p:extLst>
      <p:ext uri="{BB962C8B-B14F-4D97-AF65-F5344CB8AC3E}">
        <p14:creationId xmlns:p14="http://schemas.microsoft.com/office/powerpoint/2010/main" val="25812738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A77005-04FD-E5FD-FF7D-C323BC48839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CB23F14-A5B7-F5AE-1893-7E9E861C6642}"/>
              </a:ext>
            </a:extLst>
          </p:cNvPr>
          <p:cNvSpPr txBox="1"/>
          <p:nvPr/>
        </p:nvSpPr>
        <p:spPr>
          <a:xfrm>
            <a:off x="0" y="0"/>
            <a:ext cx="15121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rPr>
              <a:t>CMR</a:t>
            </a:r>
            <a:endParaRPr kumimoji="0" lang="el-GR" sz="3600" b="1" i="0" u="none" strike="noStrike" kern="1200" cap="none" spc="0" normalizeH="0" baseline="0" noProof="0" dirty="0">
              <a:ln>
                <a:noFill/>
              </a:ln>
              <a:solidFill>
                <a:prstClr val="white"/>
              </a:solidFill>
              <a:effectLst/>
              <a:highlight>
                <a:srgbClr val="FF0000"/>
              </a:highlight>
              <a:uLnTx/>
              <a:uFillTx/>
              <a:latin typeface="Times New Roman" panose="02020603050405020304" pitchFamily="18" charset="0"/>
              <a:ea typeface="+mn-ea"/>
              <a:cs typeface="Times New Roman" panose="02020603050405020304" pitchFamily="18" charset="0"/>
            </a:endParaRPr>
          </a:p>
        </p:txBody>
      </p:sp>
      <p:pic>
        <p:nvPicPr>
          <p:cNvPr id="5" name="Εικόνα 4">
            <a:extLst>
              <a:ext uri="{FF2B5EF4-FFF2-40B4-BE49-F238E27FC236}">
                <a16:creationId xmlns:a16="http://schemas.microsoft.com/office/drawing/2014/main" id="{057162DE-AE9E-47BF-6192-2972E16799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998730"/>
            <a:ext cx="8640960" cy="4860540"/>
          </a:xfrm>
          <a:prstGeom prst="rect">
            <a:avLst/>
          </a:prstGeom>
        </p:spPr>
      </p:pic>
    </p:spTree>
    <p:extLst>
      <p:ext uri="{BB962C8B-B14F-4D97-AF65-F5344CB8AC3E}">
        <p14:creationId xmlns:p14="http://schemas.microsoft.com/office/powerpoint/2010/main" val="41010694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Εικόνα 10">
            <a:extLst>
              <a:ext uri="{FF2B5EF4-FFF2-40B4-BE49-F238E27FC236}">
                <a16:creationId xmlns:a16="http://schemas.microsoft.com/office/drawing/2014/main" id="{02CCD42E-27B2-7B0D-3205-99D47F2DA6CC}"/>
              </a:ext>
            </a:extLst>
          </p:cNvPr>
          <p:cNvPicPr>
            <a:picLocks noChangeAspect="1"/>
          </p:cNvPicPr>
          <p:nvPr/>
        </p:nvPicPr>
        <p:blipFill>
          <a:blip r:embed="rId2"/>
          <a:stretch>
            <a:fillRect/>
          </a:stretch>
        </p:blipFill>
        <p:spPr>
          <a:xfrm>
            <a:off x="3347864" y="146754"/>
            <a:ext cx="5616624" cy="6564492"/>
          </a:xfrm>
          <a:prstGeom prst="rect">
            <a:avLst/>
          </a:prstGeom>
        </p:spPr>
      </p:pic>
      <p:sp>
        <p:nvSpPr>
          <p:cNvPr id="12" name="TextBox 11">
            <a:extLst>
              <a:ext uri="{FF2B5EF4-FFF2-40B4-BE49-F238E27FC236}">
                <a16:creationId xmlns:a16="http://schemas.microsoft.com/office/drawing/2014/main" id="{01342DDC-4049-C6EF-3D05-F266D4584D82}"/>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pic>
        <p:nvPicPr>
          <p:cNvPr id="14" name="Εικόνα 13">
            <a:extLst>
              <a:ext uri="{FF2B5EF4-FFF2-40B4-BE49-F238E27FC236}">
                <a16:creationId xmlns:a16="http://schemas.microsoft.com/office/drawing/2014/main" id="{4A46339D-79BA-722D-8333-1841903552B7}"/>
              </a:ext>
            </a:extLst>
          </p:cNvPr>
          <p:cNvPicPr>
            <a:picLocks noChangeAspect="1"/>
          </p:cNvPicPr>
          <p:nvPr/>
        </p:nvPicPr>
        <p:blipFill>
          <a:blip r:embed="rId3"/>
          <a:stretch>
            <a:fillRect/>
          </a:stretch>
        </p:blipFill>
        <p:spPr>
          <a:xfrm>
            <a:off x="179512" y="2030726"/>
            <a:ext cx="3084240" cy="4680520"/>
          </a:xfrm>
          <a:prstGeom prst="rect">
            <a:avLst/>
          </a:prstGeom>
        </p:spPr>
      </p:pic>
      <p:sp>
        <p:nvSpPr>
          <p:cNvPr id="15" name="TextBox 14">
            <a:extLst>
              <a:ext uri="{FF2B5EF4-FFF2-40B4-BE49-F238E27FC236}">
                <a16:creationId xmlns:a16="http://schemas.microsoft.com/office/drawing/2014/main" id="{F2DF85A9-7418-7D0D-3B5A-85B44F1F1C01}"/>
              </a:ext>
            </a:extLst>
          </p:cNvPr>
          <p:cNvSpPr txBox="1"/>
          <p:nvPr/>
        </p:nvSpPr>
        <p:spPr>
          <a:xfrm>
            <a:off x="404460" y="2348880"/>
            <a:ext cx="2634344" cy="523220"/>
          </a:xfrm>
          <a:prstGeom prst="rect">
            <a:avLst/>
          </a:prstGeom>
          <a:noFill/>
        </p:spPr>
        <p:txBody>
          <a:bodyPr wrap="square" rtlCol="0">
            <a:spAutoFit/>
          </a:bodyPr>
          <a:lstStyle/>
          <a:p>
            <a:r>
              <a:rPr lang="en-US" sz="2800" dirty="0">
                <a:solidFill>
                  <a:srgbClr val="FF0000"/>
                </a:solidFill>
              </a:rPr>
              <a:t>(EK) 1072-2009</a:t>
            </a:r>
            <a:endParaRPr lang="el-GR" sz="2800" dirty="0">
              <a:solidFill>
                <a:srgbClr val="FF0000"/>
              </a:solidFill>
            </a:endParaRPr>
          </a:p>
        </p:txBody>
      </p:sp>
    </p:spTree>
    <p:extLst>
      <p:ext uri="{BB962C8B-B14F-4D97-AF65-F5344CB8AC3E}">
        <p14:creationId xmlns:p14="http://schemas.microsoft.com/office/powerpoint/2010/main" val="17339052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F948077-5FAC-60BD-9913-3CA61F426C7C}"/>
              </a:ext>
            </a:extLst>
          </p:cNvPr>
          <p:cNvPicPr>
            <a:picLocks noChangeAspect="1"/>
          </p:cNvPicPr>
          <p:nvPr/>
        </p:nvPicPr>
        <p:blipFill>
          <a:blip r:embed="rId2"/>
          <a:stretch>
            <a:fillRect/>
          </a:stretch>
        </p:blipFill>
        <p:spPr>
          <a:xfrm>
            <a:off x="1965740" y="134294"/>
            <a:ext cx="5212520" cy="6589412"/>
          </a:xfrm>
          <a:prstGeom prst="rect">
            <a:avLst/>
          </a:prstGeom>
        </p:spPr>
      </p:pic>
      <p:sp>
        <p:nvSpPr>
          <p:cNvPr id="4" name="TextBox 3">
            <a:extLst>
              <a:ext uri="{FF2B5EF4-FFF2-40B4-BE49-F238E27FC236}">
                <a16:creationId xmlns:a16="http://schemas.microsoft.com/office/drawing/2014/main" id="{8AC6CD86-53AA-B201-A1E7-8C2CBA542164}"/>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78940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3E0AC-6C30-5736-7DD1-66DFBA9ABE66}"/>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pic>
        <p:nvPicPr>
          <p:cNvPr id="4" name="Εικόνα 3">
            <a:extLst>
              <a:ext uri="{FF2B5EF4-FFF2-40B4-BE49-F238E27FC236}">
                <a16:creationId xmlns:a16="http://schemas.microsoft.com/office/drawing/2014/main" id="{AF6F0577-3364-785C-1531-832B7D5409DE}"/>
              </a:ext>
            </a:extLst>
          </p:cNvPr>
          <p:cNvPicPr>
            <a:picLocks noChangeAspect="1"/>
          </p:cNvPicPr>
          <p:nvPr/>
        </p:nvPicPr>
        <p:blipFill>
          <a:blip r:embed="rId2"/>
          <a:stretch>
            <a:fillRect/>
          </a:stretch>
        </p:blipFill>
        <p:spPr>
          <a:xfrm>
            <a:off x="2087724" y="144778"/>
            <a:ext cx="4968552" cy="6568443"/>
          </a:xfrm>
          <a:prstGeom prst="rect">
            <a:avLst/>
          </a:prstGeom>
        </p:spPr>
      </p:pic>
    </p:spTree>
    <p:extLst>
      <p:ext uri="{BB962C8B-B14F-4D97-AF65-F5344CB8AC3E}">
        <p14:creationId xmlns:p14="http://schemas.microsoft.com/office/powerpoint/2010/main" val="35911805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3E0AC-6C30-5736-7DD1-66DFBA9ABE66}"/>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pic>
        <p:nvPicPr>
          <p:cNvPr id="4" name="Εικόνα 3">
            <a:extLst>
              <a:ext uri="{FF2B5EF4-FFF2-40B4-BE49-F238E27FC236}">
                <a16:creationId xmlns:a16="http://schemas.microsoft.com/office/drawing/2014/main" id="{66866859-0FCE-8631-9698-758430E550D8}"/>
              </a:ext>
            </a:extLst>
          </p:cNvPr>
          <p:cNvPicPr>
            <a:picLocks noChangeAspect="1"/>
          </p:cNvPicPr>
          <p:nvPr/>
        </p:nvPicPr>
        <p:blipFill>
          <a:blip r:embed="rId2"/>
          <a:stretch>
            <a:fillRect/>
          </a:stretch>
        </p:blipFill>
        <p:spPr>
          <a:xfrm>
            <a:off x="1953131" y="149913"/>
            <a:ext cx="5237737" cy="6558174"/>
          </a:xfrm>
          <a:prstGeom prst="rect">
            <a:avLst/>
          </a:prstGeom>
        </p:spPr>
      </p:pic>
    </p:spTree>
    <p:extLst>
      <p:ext uri="{BB962C8B-B14F-4D97-AF65-F5344CB8AC3E}">
        <p14:creationId xmlns:p14="http://schemas.microsoft.com/office/powerpoint/2010/main" val="29318974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3E0AC-6C30-5736-7DD1-66DFBA9ABE66}"/>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pic>
        <p:nvPicPr>
          <p:cNvPr id="4" name="Εικόνα 3">
            <a:extLst>
              <a:ext uri="{FF2B5EF4-FFF2-40B4-BE49-F238E27FC236}">
                <a16:creationId xmlns:a16="http://schemas.microsoft.com/office/drawing/2014/main" id="{D34AED87-2458-3EE4-CE16-89C0427E6BC3}"/>
              </a:ext>
            </a:extLst>
          </p:cNvPr>
          <p:cNvPicPr>
            <a:picLocks noChangeAspect="1"/>
          </p:cNvPicPr>
          <p:nvPr/>
        </p:nvPicPr>
        <p:blipFill>
          <a:blip r:embed="rId2"/>
          <a:stretch>
            <a:fillRect/>
          </a:stretch>
        </p:blipFill>
        <p:spPr>
          <a:xfrm>
            <a:off x="2035637" y="137503"/>
            <a:ext cx="5072726" cy="6582994"/>
          </a:xfrm>
          <a:prstGeom prst="rect">
            <a:avLst/>
          </a:prstGeom>
        </p:spPr>
      </p:pic>
    </p:spTree>
    <p:extLst>
      <p:ext uri="{BB962C8B-B14F-4D97-AF65-F5344CB8AC3E}">
        <p14:creationId xmlns:p14="http://schemas.microsoft.com/office/powerpoint/2010/main" val="37211084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3E0AC-6C30-5736-7DD1-66DFBA9ABE66}"/>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pic>
        <p:nvPicPr>
          <p:cNvPr id="4" name="Εικόνα 3">
            <a:extLst>
              <a:ext uri="{FF2B5EF4-FFF2-40B4-BE49-F238E27FC236}">
                <a16:creationId xmlns:a16="http://schemas.microsoft.com/office/drawing/2014/main" id="{AC27DA6A-300C-0FBC-1920-540146AA7BE0}"/>
              </a:ext>
            </a:extLst>
          </p:cNvPr>
          <p:cNvPicPr>
            <a:picLocks noChangeAspect="1"/>
          </p:cNvPicPr>
          <p:nvPr/>
        </p:nvPicPr>
        <p:blipFill>
          <a:blip r:embed="rId2"/>
          <a:stretch>
            <a:fillRect/>
          </a:stretch>
        </p:blipFill>
        <p:spPr>
          <a:xfrm>
            <a:off x="2091514" y="152636"/>
            <a:ext cx="4960972" cy="6552728"/>
          </a:xfrm>
          <a:prstGeom prst="rect">
            <a:avLst/>
          </a:prstGeom>
        </p:spPr>
      </p:pic>
    </p:spTree>
    <p:extLst>
      <p:ext uri="{BB962C8B-B14F-4D97-AF65-F5344CB8AC3E}">
        <p14:creationId xmlns:p14="http://schemas.microsoft.com/office/powerpoint/2010/main" val="735395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3E0AC-6C30-5736-7DD1-66DFBA9ABE66}"/>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pic>
        <p:nvPicPr>
          <p:cNvPr id="6" name="Εικόνα 5">
            <a:extLst>
              <a:ext uri="{FF2B5EF4-FFF2-40B4-BE49-F238E27FC236}">
                <a16:creationId xmlns:a16="http://schemas.microsoft.com/office/drawing/2014/main" id="{95851C05-BD32-15C0-BF20-D1A3CA6BC6E3}"/>
              </a:ext>
            </a:extLst>
          </p:cNvPr>
          <p:cNvPicPr>
            <a:picLocks noChangeAspect="1"/>
          </p:cNvPicPr>
          <p:nvPr/>
        </p:nvPicPr>
        <p:blipFill>
          <a:blip r:embed="rId2"/>
          <a:stretch>
            <a:fillRect/>
          </a:stretch>
        </p:blipFill>
        <p:spPr>
          <a:xfrm>
            <a:off x="2042778" y="128300"/>
            <a:ext cx="5058443" cy="6601400"/>
          </a:xfrm>
          <a:prstGeom prst="rect">
            <a:avLst/>
          </a:prstGeom>
        </p:spPr>
      </p:pic>
    </p:spTree>
    <p:extLst>
      <p:ext uri="{BB962C8B-B14F-4D97-AF65-F5344CB8AC3E}">
        <p14:creationId xmlns:p14="http://schemas.microsoft.com/office/powerpoint/2010/main" val="31713312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3E0AC-6C30-5736-7DD1-66DFBA9ABE66}"/>
              </a:ext>
            </a:extLst>
          </p:cNvPr>
          <p:cNvSpPr txBox="1"/>
          <p:nvPr/>
        </p:nvSpPr>
        <p:spPr>
          <a:xfrm>
            <a:off x="0" y="0"/>
            <a:ext cx="1512168" cy="646331"/>
          </a:xfrm>
          <a:prstGeom prst="rect">
            <a:avLst/>
          </a:prstGeom>
          <a:noFill/>
        </p:spPr>
        <p:txBody>
          <a:bodyPr wrap="square" rtlCol="0">
            <a:spAutoFit/>
          </a:bodyPr>
          <a:lstStyle/>
          <a:p>
            <a:r>
              <a:rPr lang="en-US" sz="3600" b="1" dirty="0">
                <a:highlight>
                  <a:srgbClr val="FF0000"/>
                </a:highlight>
                <a:latin typeface="Times New Roman" panose="02020603050405020304" pitchFamily="18" charset="0"/>
                <a:cs typeface="Times New Roman" panose="02020603050405020304" pitchFamily="18" charset="0"/>
              </a:rPr>
              <a:t>CMR</a:t>
            </a:r>
            <a:endParaRPr lang="el-GR" sz="3600" b="1" dirty="0">
              <a:highlight>
                <a:srgbClr val="FF0000"/>
              </a:highlight>
              <a:latin typeface="Times New Roman" panose="02020603050405020304" pitchFamily="18" charset="0"/>
              <a:cs typeface="Times New Roman" panose="02020603050405020304" pitchFamily="18" charset="0"/>
            </a:endParaRPr>
          </a:p>
        </p:txBody>
      </p:sp>
      <p:pic>
        <p:nvPicPr>
          <p:cNvPr id="4" name="Εικόνα 3">
            <a:extLst>
              <a:ext uri="{FF2B5EF4-FFF2-40B4-BE49-F238E27FC236}">
                <a16:creationId xmlns:a16="http://schemas.microsoft.com/office/drawing/2014/main" id="{E180EECD-CA6F-17AF-669D-AD1F682BA599}"/>
              </a:ext>
            </a:extLst>
          </p:cNvPr>
          <p:cNvPicPr>
            <a:picLocks noChangeAspect="1"/>
          </p:cNvPicPr>
          <p:nvPr/>
        </p:nvPicPr>
        <p:blipFill>
          <a:blip r:embed="rId2"/>
          <a:stretch>
            <a:fillRect/>
          </a:stretch>
        </p:blipFill>
        <p:spPr>
          <a:xfrm>
            <a:off x="2163634" y="160202"/>
            <a:ext cx="4816732" cy="6537596"/>
          </a:xfrm>
          <a:prstGeom prst="rect">
            <a:avLst/>
          </a:prstGeom>
        </p:spPr>
      </p:pic>
    </p:spTree>
    <p:extLst>
      <p:ext uri="{BB962C8B-B14F-4D97-AF65-F5344CB8AC3E}">
        <p14:creationId xmlns:p14="http://schemas.microsoft.com/office/powerpoint/2010/main" val="13056570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1547D-83A4-D9E2-3949-7EFDB9020150}"/>
            </a:ext>
          </a:extLst>
        </p:cNvPr>
        <p:cNvGrpSpPr/>
        <p:nvPr/>
      </p:nvGrpSpPr>
      <p:grpSpPr>
        <a:xfrm>
          <a:off x="0" y="0"/>
          <a:ext cx="0" cy="0"/>
          <a:chOff x="0" y="0"/>
          <a:chExt cx="0" cy="0"/>
        </a:xfrm>
      </p:grpSpPr>
      <p:pic>
        <p:nvPicPr>
          <p:cNvPr id="5" name="Εικόνα 4">
            <a:extLst>
              <a:ext uri="{FF2B5EF4-FFF2-40B4-BE49-F238E27FC236}">
                <a16:creationId xmlns:a16="http://schemas.microsoft.com/office/drawing/2014/main" id="{B5E06D1C-F587-4883-C301-3EE13539EF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628800"/>
            <a:ext cx="8640959" cy="4950097"/>
          </a:xfrm>
          <a:prstGeom prst="rect">
            <a:avLst/>
          </a:prstGeom>
        </p:spPr>
      </p:pic>
      <p:sp>
        <p:nvSpPr>
          <p:cNvPr id="2" name="Ορθογώνιο 1">
            <a:extLst>
              <a:ext uri="{FF2B5EF4-FFF2-40B4-BE49-F238E27FC236}">
                <a16:creationId xmlns:a16="http://schemas.microsoft.com/office/drawing/2014/main" id="{6CE5A31A-CDB6-A85C-83B6-D59144E5EA4F}"/>
              </a:ext>
            </a:extLst>
          </p:cNvPr>
          <p:cNvSpPr/>
          <p:nvPr/>
        </p:nvSpPr>
        <p:spPr>
          <a:xfrm>
            <a:off x="7411775" y="2708920"/>
            <a:ext cx="1480703" cy="2016224"/>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mn-cs"/>
            </a:endParaRPr>
          </a:p>
        </p:txBody>
      </p:sp>
      <p:sp>
        <p:nvSpPr>
          <p:cNvPr id="3" name="Βέλος: Κάτω 2">
            <a:extLst>
              <a:ext uri="{FF2B5EF4-FFF2-40B4-BE49-F238E27FC236}">
                <a16:creationId xmlns:a16="http://schemas.microsoft.com/office/drawing/2014/main" id="{0A1B6677-C141-DAEB-A945-960BA6B6D6B4}"/>
              </a:ext>
            </a:extLst>
          </p:cNvPr>
          <p:cNvSpPr/>
          <p:nvPr/>
        </p:nvSpPr>
        <p:spPr>
          <a:xfrm>
            <a:off x="7411775" y="300559"/>
            <a:ext cx="1224136" cy="14133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786577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WordArt 1">
            <a:extLst>
              <a:ext uri="{FF2B5EF4-FFF2-40B4-BE49-F238E27FC236}">
                <a16:creationId xmlns:a16="http://schemas.microsoft.com/office/drawing/2014/main" id="{54264EDD-8280-B45E-1AEB-57D6DE756929}"/>
              </a:ext>
            </a:extLst>
          </p:cNvPr>
          <p:cNvSpPr>
            <a:spLocks noChangeArrowheads="1" noChangeShapeType="1" noTextEdit="1"/>
          </p:cNvSpPr>
          <p:nvPr/>
        </p:nvSpPr>
        <p:spPr bwMode="auto">
          <a:xfrm>
            <a:off x="1049111" y="3030311"/>
            <a:ext cx="7045778" cy="79737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l-GR" sz="2700" kern="10" dirty="0">
                <a:solidFill>
                  <a:srgbClr val="336699"/>
                </a:solidFill>
                <a:effectLst>
                  <a:outerShdw dist="40186" dir="1096358" algn="ctr" rotWithShape="0">
                    <a:srgbClr val="B2B2B2">
                      <a:alpha val="80011"/>
                    </a:srgbClr>
                  </a:outerShdw>
                </a:effectLst>
                <a:latin typeface="Tahoma" panose="020B0604030504040204" pitchFamily="34" charset="0"/>
                <a:ea typeface="Tahoma" panose="020B0604030504040204" pitchFamily="34" charset="0"/>
                <a:cs typeface="Tahoma" panose="020B0604030504040204" pitchFamily="34" charset="0"/>
              </a:rPr>
              <a:t>Ευχαριστώ για την προσοχή σας</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ποκορύφωμα">
  <a:themeElements>
    <a:clrScheme name="Αποκορύφωμα">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Αποκορύφωμα">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Αποκορύφωμα">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4345</TotalTime>
  <Words>3994</Words>
  <Application>Microsoft Office PowerPoint</Application>
  <PresentationFormat>Προβολή στην οθόνη (4:3)</PresentationFormat>
  <Paragraphs>619</Paragraphs>
  <Slides>105</Slides>
  <Notes>73</Notes>
  <HiddenSlides>0</HiddenSlides>
  <MMClips>0</MMClips>
  <ScaleCrop>false</ScaleCrop>
  <HeadingPairs>
    <vt:vector size="6" baseType="variant">
      <vt:variant>
        <vt:lpstr>Γραμματοσειρές που χρησιμοποιούνται</vt:lpstr>
      </vt:variant>
      <vt:variant>
        <vt:i4>22</vt:i4>
      </vt:variant>
      <vt:variant>
        <vt:lpstr>Θέμα</vt:lpstr>
      </vt:variant>
      <vt:variant>
        <vt:i4>1</vt:i4>
      </vt:variant>
      <vt:variant>
        <vt:lpstr>Τίτλοι διαφανειών</vt:lpstr>
      </vt:variant>
      <vt:variant>
        <vt:i4>105</vt:i4>
      </vt:variant>
    </vt:vector>
  </HeadingPairs>
  <TitlesOfParts>
    <vt:vector size="128" baseType="lpstr">
      <vt:lpstr>NBOCUP+TimesNewRoman,Bold</vt:lpstr>
      <vt:lpstr>VNMAWR+Times-Italic</vt:lpstr>
      <vt:lpstr>DFEEEK+2</vt:lpstr>
      <vt:lpstr>TFSRVM+TimesNewRoman</vt:lpstr>
      <vt:lpstr>Wingdings 2</vt:lpstr>
      <vt:lpstr>JJGKUJ+Times-Roman</vt:lpstr>
      <vt:lpstr>Arial Narrow</vt:lpstr>
      <vt:lpstr>EAVPVC+3</vt:lpstr>
      <vt:lpstr>Aptos Narrow</vt:lpstr>
      <vt:lpstr>RAPVSA+1</vt:lpstr>
      <vt:lpstr>EJHQOT+Times-Bold</vt:lpstr>
      <vt:lpstr>Calibri</vt:lpstr>
      <vt:lpstr>Arial</vt:lpstr>
      <vt:lpstr>FARVDW+TimesNewRoman,BoldItalic</vt:lpstr>
      <vt:lpstr>KKDPJP+1</vt:lpstr>
      <vt:lpstr>Times New Roman</vt:lpstr>
      <vt:lpstr>Wingdings 3</vt:lpstr>
      <vt:lpstr>Tahoma</vt:lpstr>
      <vt:lpstr>Wingdings</vt:lpstr>
      <vt:lpstr>BFTJPU+TimesNewRoman,Italic</vt:lpstr>
      <vt:lpstr>Book Antiqua</vt:lpstr>
      <vt:lpstr>Lucida Sans</vt:lpstr>
      <vt:lpstr>Αποκορύφωμα</vt:lpstr>
      <vt:lpstr>Παρουσίαση του PowerPoint</vt:lpstr>
      <vt:lpstr>Παρουσίαση του PowerPoint</vt:lpstr>
      <vt:lpstr>Νομικό Πλαίσιο</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user</dc:creator>
  <cp:lastModifiedBy>josegh blaxos</cp:lastModifiedBy>
  <cp:revision>257</cp:revision>
  <dcterms:modified xsi:type="dcterms:W3CDTF">2025-10-29T14:42:17Z</dcterms:modified>
</cp:coreProperties>
</file>