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6858000" cy="9906000" type="A4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8046" autoAdjust="0"/>
  </p:normalViewPr>
  <p:slideViewPr>
    <p:cSldViewPr>
      <p:cViewPr>
        <p:scale>
          <a:sx n="200" d="100"/>
          <a:sy n="200" d="100"/>
        </p:scale>
        <p:origin x="144" y="-144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lang="el-GR"/>
              <a:t>Κάντε κλικ για επεξεργασία του τίτλου</a:t>
            </a:r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11/9/2025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11/9/2025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541735" y="6365524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/>
              <a:t>Κάντε κλικ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Κάντε κλικ για να επεξεργαστείτε τα στυλ κειμένου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11/9/2025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342900" y="2311402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3486150" y="2311402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11/9/2025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Κάντε κλικ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Κάντε κλικ για να επεξεργαστείτε τα στυλ κειμένου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2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Κάντε κλικ για να επεξεργαστείτε τα στυλ κειμένου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2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11/9/2025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επεξεργασία του τίτλου</a:t>
            </a:r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11/9/2025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11/9/2025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Κάντε κλικ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2681288" y="394408"/>
            <a:ext cx="3833812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342900" y="2072924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Κάντε κλικ για να επεξεργαστείτε τα στυλ κειμένου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11/9/2025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Κάντε κλικ για επεξεργασία του τίτλου</a:t>
            </a:r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Κάντε κλικ για να επεξεργαστείτε τα στυλ κειμένου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11/9/2025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11/9/2025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4972050" y="396701"/>
            <a:ext cx="1543050" cy="8452203"/>
          </a:xfrm>
        </p:spPr>
        <p:txBody>
          <a:bodyPr vert="eaVert"/>
          <a:lstStyle/>
          <a:p>
            <a:r>
              <a:rPr lang="el-GR"/>
              <a:t>Κάντε κλικ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342900" y="396701"/>
            <a:ext cx="4514850" cy="8452203"/>
          </a:xfrm>
        </p:spPr>
        <p:txBody>
          <a:bodyPr vert="eaVert"/>
          <a:lstStyle/>
          <a:p>
            <a:pPr lvl="0"/>
            <a:r>
              <a:rPr lang="el-GR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11/9/2025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342900" y="9181397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42CEA3-3058-4D43-AE35-B3DA76CB4003}" type="datetimeFigureOut">
              <a:rPr lang="el-GR" smtClean="0"/>
              <a:pPr/>
              <a:t>11/9/2025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2343150" y="9181397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4914900" y="9181397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User\- b@bic1980\Νέος φάκελος DES\20η ΓΙΟΡΤΗ ΜΕΛΙΣΣΟΚΟΜΩΝ\#F7B500_honey_golden.png"/>
          <p:cNvPicPr>
            <a:picLocks noChangeAspect="1" noChangeArrowheads="1"/>
          </p:cNvPicPr>
          <p:nvPr/>
        </p:nvPicPr>
        <p:blipFill>
          <a:blip r:embed="rId2" cstate="print"/>
          <a:srcRect r="1398" b="302"/>
          <a:stretch>
            <a:fillRect/>
          </a:stretch>
        </p:blipFill>
        <p:spPr bwMode="auto">
          <a:xfrm rot="5400000">
            <a:off x="-1524000" y="1524000"/>
            <a:ext cx="9906000" cy="6858000"/>
          </a:xfrm>
          <a:prstGeom prst="rect">
            <a:avLst/>
          </a:prstGeom>
          <a:noFill/>
        </p:spPr>
      </p:pic>
      <p:pic>
        <p:nvPicPr>
          <p:cNvPr id="2" name="Picture 2" descr="C:\Users\User\- b@bic1980\Νέος φάκελος DES\20η ΓΙΟΡΤΗ ΜΕΛΙΣΣΟΚΟΜΩΝ\2 new\vecteezy_bee-on-yellow-flowers-in-the-field_57783220.jpg"/>
          <p:cNvPicPr>
            <a:picLocks noChangeAspect="1" noChangeArrowheads="1"/>
          </p:cNvPicPr>
          <p:nvPr/>
        </p:nvPicPr>
        <p:blipFill>
          <a:blip r:embed="rId3" cstate="print"/>
          <a:srcRect t="14272"/>
          <a:stretch>
            <a:fillRect/>
          </a:stretch>
        </p:blipFill>
        <p:spPr bwMode="auto">
          <a:xfrm>
            <a:off x="360000" y="360000"/>
            <a:ext cx="6120000" cy="9181434"/>
          </a:xfrm>
          <a:prstGeom prst="rect">
            <a:avLst/>
          </a:prstGeom>
          <a:noFill/>
        </p:spPr>
      </p:pic>
      <p:sp>
        <p:nvSpPr>
          <p:cNvPr id="13" name="12 - TextBox"/>
          <p:cNvSpPr txBox="1"/>
          <p:nvPr/>
        </p:nvSpPr>
        <p:spPr>
          <a:xfrm>
            <a:off x="0" y="1368000"/>
            <a:ext cx="6858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 rotWithShape="0">
                    <a:schemeClr val="tx1">
                      <a:alpha val="80000"/>
                    </a:schemeClr>
                  </a:outerShdw>
                </a:effectLst>
                <a:latin typeface="+mj-lt"/>
                <a:cs typeface="Arial" pitchFamily="34" charset="0"/>
              </a:rPr>
              <a:t>20</a:t>
            </a:r>
            <a:r>
              <a:rPr lang="el-GR" sz="3200" b="1" dirty="0">
                <a:solidFill>
                  <a:schemeClr val="bg1"/>
                </a:solidFill>
                <a:effectLst>
                  <a:outerShdw blurRad="38100" dist="38100" dir="2700000" algn="tl" rotWithShape="0">
                    <a:schemeClr val="tx1">
                      <a:alpha val="80000"/>
                    </a:schemeClr>
                  </a:outerShdw>
                </a:effectLst>
                <a:latin typeface="+mj-lt"/>
                <a:cs typeface="Arial" pitchFamily="34" charset="0"/>
              </a:rPr>
              <a:t>η Γιορτή</a:t>
            </a:r>
          </a:p>
          <a:p>
            <a:pPr algn="ctr"/>
            <a:r>
              <a:rPr lang="el-GR" sz="3200" b="1" dirty="0">
                <a:solidFill>
                  <a:schemeClr val="bg1"/>
                </a:solidFill>
                <a:effectLst>
                  <a:outerShdw blurRad="38100" dist="38100" dir="2700000" algn="tl" rotWithShape="0">
                    <a:schemeClr val="tx1">
                      <a:alpha val="80000"/>
                    </a:schemeClr>
                  </a:outerShdw>
                </a:effectLst>
                <a:latin typeface="+mj-lt"/>
                <a:cs typeface="Arial" pitchFamily="34" charset="0"/>
              </a:rPr>
              <a:t>Μελισσοκόμων &amp; Οικοτεχνών</a:t>
            </a:r>
          </a:p>
        </p:txBody>
      </p:sp>
      <p:sp>
        <p:nvSpPr>
          <p:cNvPr id="14" name="13 - TextBox"/>
          <p:cNvSpPr txBox="1"/>
          <p:nvPr/>
        </p:nvSpPr>
        <p:spPr>
          <a:xfrm>
            <a:off x="360000" y="2664000"/>
            <a:ext cx="6120000" cy="461665"/>
          </a:xfrm>
          <a:prstGeom prst="rect">
            <a:avLst/>
          </a:prstGeom>
          <a:solidFill>
            <a:schemeClr val="tx1">
              <a:alpha val="3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l-GR" sz="2400" b="1" dirty="0">
                <a:solidFill>
                  <a:schemeClr val="bg1"/>
                </a:solidFill>
                <a:effectLst>
                  <a:outerShdw blurRad="38100" dist="38100" dir="2700000" algn="tl" rotWithShape="0">
                    <a:schemeClr val="tx1">
                      <a:alpha val="80000"/>
                    </a:schemeClr>
                  </a:outerShdw>
                </a:effectLst>
                <a:latin typeface="+mj-lt"/>
                <a:cs typeface="Arial" pitchFamily="34" charset="0"/>
              </a:rPr>
              <a:t>Πρόγραμμα Εκδηλώσεων</a:t>
            </a:r>
          </a:p>
        </p:txBody>
      </p:sp>
      <p:pic>
        <p:nvPicPr>
          <p:cNvPr id="22" name="Picture 6" descr="C:\Users\User\- b@bic1980\Νέος φάκελος DES\20η ΓΙΟΡΤΗ ΜΕΛΙΣΣΟΚΟΜΩΝ\perifereia_logo_1.png"/>
          <p:cNvPicPr>
            <a:picLocks noChangeAspect="1" noChangeArrowheads="1"/>
          </p:cNvPicPr>
          <p:nvPr/>
        </p:nvPicPr>
        <p:blipFill>
          <a:blip r:embed="rId4" cstate="print"/>
          <a:srcRect t="7510" r="62151"/>
          <a:stretch>
            <a:fillRect/>
          </a:stretch>
        </p:blipFill>
        <p:spPr bwMode="auto">
          <a:xfrm>
            <a:off x="5256000" y="432000"/>
            <a:ext cx="1102170" cy="108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tx1">
                <a:alpha val="65000"/>
              </a:schemeClr>
            </a:outerShdw>
          </a:effectLst>
        </p:spPr>
      </p:pic>
      <p:sp>
        <p:nvSpPr>
          <p:cNvPr id="23" name="22 - TextBox"/>
          <p:cNvSpPr txBox="1"/>
          <p:nvPr/>
        </p:nvSpPr>
        <p:spPr>
          <a:xfrm>
            <a:off x="360000" y="3258000"/>
            <a:ext cx="6120000" cy="2631490"/>
          </a:xfrm>
          <a:prstGeom prst="rect">
            <a:avLst/>
          </a:prstGeom>
          <a:solidFill>
            <a:schemeClr val="tx1">
              <a:alpha val="30000"/>
            </a:schemeClr>
          </a:solidFill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l-GR" sz="2000" b="1" dirty="0">
                <a:solidFill>
                  <a:schemeClr val="bg1"/>
                </a:solidFill>
                <a:effectLst>
                  <a:outerShdw blurRad="38100" dist="38100" dir="2700000" algn="tl" rotWithShape="0">
                    <a:schemeClr val="tx1">
                      <a:alpha val="80000"/>
                    </a:schemeClr>
                  </a:outerShdw>
                </a:effectLst>
                <a:latin typeface="+mj-lt"/>
                <a:cs typeface="Arial" pitchFamily="34" charset="0"/>
              </a:rPr>
              <a:t>Παρασκευή, 26 Σεπτεμβρίου 2025</a:t>
            </a:r>
          </a:p>
          <a:p>
            <a:pPr defTabSz="714375">
              <a:spcBef>
                <a:spcPts val="600"/>
              </a:spcBef>
            </a:pPr>
            <a:r>
              <a:rPr lang="el-GR" sz="2000" b="1" dirty="0">
                <a:solidFill>
                  <a:schemeClr val="bg1"/>
                </a:solidFill>
                <a:effectLst>
                  <a:outerShdw blurRad="38100" dist="38100" dir="2700000" algn="tl" rotWithShape="0">
                    <a:schemeClr val="tx1">
                      <a:alpha val="80000"/>
                    </a:schemeClr>
                  </a:outerShdw>
                </a:effectLst>
                <a:cs typeface="Arial" pitchFamily="34" charset="0"/>
              </a:rPr>
              <a:t>19:00	Έκθεση προϊόντων</a:t>
            </a:r>
          </a:p>
          <a:p>
            <a:pPr defTabSz="714375">
              <a:spcBef>
                <a:spcPts val="600"/>
              </a:spcBef>
            </a:pPr>
            <a:r>
              <a:rPr lang="el-GR" sz="2000" b="1" dirty="0">
                <a:solidFill>
                  <a:schemeClr val="bg1"/>
                </a:solidFill>
                <a:effectLst>
                  <a:outerShdw blurRad="38100" dist="38100" dir="2700000" algn="tl" rotWithShape="0">
                    <a:schemeClr val="tx1">
                      <a:alpha val="80000"/>
                    </a:schemeClr>
                  </a:outerShdw>
                </a:effectLst>
                <a:cs typeface="Arial" pitchFamily="34" charset="0"/>
              </a:rPr>
              <a:t>	Έναρξη - Χαιρετισμοί</a:t>
            </a:r>
          </a:p>
          <a:p>
            <a:pPr defTabSz="714375">
              <a:spcBef>
                <a:spcPts val="600"/>
              </a:spcBef>
            </a:pPr>
            <a:r>
              <a:rPr lang="el-GR" sz="2000" b="1" dirty="0">
                <a:solidFill>
                  <a:schemeClr val="bg1"/>
                </a:solidFill>
                <a:effectLst>
                  <a:outerShdw blurRad="38100" dist="38100" dir="2700000" algn="tl" rotWithShape="0">
                    <a:schemeClr val="tx1">
                      <a:alpha val="80000"/>
                    </a:schemeClr>
                  </a:outerShdw>
                </a:effectLst>
                <a:cs typeface="Arial" pitchFamily="34" charset="0"/>
              </a:rPr>
              <a:t>	Ομιλία για τις ευεργετικές ιδιότητες της 	μέλισσας </a:t>
            </a:r>
          </a:p>
          <a:p>
            <a:pPr defTabSz="714375">
              <a:spcBef>
                <a:spcPts val="600"/>
              </a:spcBef>
            </a:pPr>
            <a:r>
              <a:rPr lang="el-GR" sz="2000" b="1" dirty="0">
                <a:solidFill>
                  <a:schemeClr val="bg1"/>
                </a:solidFill>
                <a:effectLst>
                  <a:outerShdw blurRad="38100" dist="38100" dir="2700000" algn="tl" rotWithShape="0">
                    <a:schemeClr val="tx1">
                      <a:alpha val="80000"/>
                    </a:schemeClr>
                  </a:outerShdw>
                </a:effectLst>
                <a:cs typeface="Arial" pitchFamily="34" charset="0"/>
              </a:rPr>
              <a:t> 	Παραδοσιακοί χοροί </a:t>
            </a:r>
          </a:p>
          <a:p>
            <a:pPr defTabSz="714375">
              <a:spcBef>
                <a:spcPts val="600"/>
              </a:spcBef>
            </a:pPr>
            <a:r>
              <a:rPr lang="el-GR" sz="2000" b="1" dirty="0">
                <a:solidFill>
                  <a:schemeClr val="bg1"/>
                </a:solidFill>
                <a:effectLst>
                  <a:outerShdw blurRad="38100" dist="38100" dir="2700000" algn="tl" rotWithShape="0">
                    <a:schemeClr val="tx1">
                      <a:alpha val="80000"/>
                    </a:schemeClr>
                  </a:outerShdw>
                </a:effectLst>
                <a:cs typeface="Arial" pitchFamily="34" charset="0"/>
              </a:rPr>
              <a:t> 	Πρόταση γευσιγνωσίας: "Λουκουμάδες με μέλι" </a:t>
            </a:r>
          </a:p>
        </p:txBody>
      </p:sp>
      <p:sp>
        <p:nvSpPr>
          <p:cNvPr id="24" name="23 - TextBox"/>
          <p:cNvSpPr txBox="1"/>
          <p:nvPr/>
        </p:nvSpPr>
        <p:spPr>
          <a:xfrm>
            <a:off x="360000" y="6012000"/>
            <a:ext cx="6120000" cy="2862322"/>
          </a:xfrm>
          <a:prstGeom prst="rect">
            <a:avLst/>
          </a:prstGeom>
          <a:solidFill>
            <a:schemeClr val="tx1">
              <a:alpha val="30000"/>
            </a:schemeClr>
          </a:solidFill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l-GR" sz="2000" b="1" dirty="0">
                <a:solidFill>
                  <a:schemeClr val="bg1"/>
                </a:solidFill>
                <a:effectLst>
                  <a:outerShdw blurRad="38100" dist="38100" dir="2700000" algn="tl" rotWithShape="0">
                    <a:schemeClr val="tx1">
                      <a:alpha val="80000"/>
                    </a:schemeClr>
                  </a:outerShdw>
                </a:effectLst>
                <a:latin typeface="+mj-lt"/>
                <a:cs typeface="Arial" pitchFamily="34" charset="0"/>
              </a:rPr>
              <a:t>Σάββατο, 27 Σεπτεμβρίου 2025</a:t>
            </a:r>
          </a:p>
          <a:p>
            <a:pPr defTabSz="714375">
              <a:spcBef>
                <a:spcPts val="600"/>
              </a:spcBef>
            </a:pPr>
            <a:r>
              <a:rPr lang="el-GR" sz="2000" b="1" dirty="0">
                <a:solidFill>
                  <a:schemeClr val="bg1"/>
                </a:solidFill>
                <a:effectLst>
                  <a:outerShdw blurRad="38100" dist="38100" dir="2700000" algn="tl" rotWithShape="0">
                    <a:schemeClr val="tx1">
                      <a:alpha val="80000"/>
                    </a:schemeClr>
                  </a:outerShdw>
                </a:effectLst>
                <a:cs typeface="Arial" pitchFamily="34" charset="0"/>
              </a:rPr>
              <a:t>19:00	Έκθεση προϊόντων</a:t>
            </a:r>
          </a:p>
          <a:p>
            <a:pPr defTabSz="714375">
              <a:spcBef>
                <a:spcPts val="600"/>
              </a:spcBef>
            </a:pPr>
            <a:r>
              <a:rPr lang="el-GR" sz="2000" b="1" dirty="0">
                <a:solidFill>
                  <a:schemeClr val="bg1"/>
                </a:solidFill>
                <a:effectLst>
                  <a:outerShdw blurRad="38100" dist="38100" dir="2700000" algn="tl" rotWithShape="0">
                    <a:schemeClr val="tx1">
                      <a:alpha val="80000"/>
                    </a:schemeClr>
                  </a:outerShdw>
                </a:effectLst>
                <a:cs typeface="Arial" pitchFamily="34" charset="0"/>
              </a:rPr>
              <a:t>	Βιωματική μάθηση για παιδιά: </a:t>
            </a:r>
            <a:br>
              <a:rPr lang="el-GR" sz="2000" b="1" dirty="0">
                <a:solidFill>
                  <a:schemeClr val="bg1"/>
                </a:solidFill>
                <a:effectLst>
                  <a:outerShdw blurRad="38100" dist="38100" dir="2700000" algn="tl" rotWithShape="0">
                    <a:schemeClr val="tx1">
                      <a:alpha val="80000"/>
                    </a:schemeClr>
                  </a:outerShdw>
                </a:effectLst>
                <a:cs typeface="Arial" pitchFamily="34" charset="0"/>
              </a:rPr>
            </a:br>
            <a:r>
              <a:rPr lang="el-GR" sz="2000" b="1" dirty="0">
                <a:solidFill>
                  <a:schemeClr val="bg1"/>
                </a:solidFill>
                <a:effectLst>
                  <a:outerShdw blurRad="38100" dist="38100" dir="2700000" algn="tl" rotWithShape="0">
                    <a:schemeClr val="tx1">
                      <a:alpha val="80000"/>
                    </a:schemeClr>
                  </a:outerShdw>
                </a:effectLst>
                <a:cs typeface="Arial" pitchFamily="34" charset="0"/>
              </a:rPr>
              <a:t>	"Το επάγγελμα του Μελισσοκόμου", </a:t>
            </a:r>
            <a:br>
              <a:rPr lang="el-GR" sz="2000" b="1" dirty="0">
                <a:solidFill>
                  <a:schemeClr val="bg1"/>
                </a:solidFill>
                <a:effectLst>
                  <a:outerShdw blurRad="38100" dist="38100" dir="2700000" algn="tl" rotWithShape="0">
                    <a:schemeClr val="tx1">
                      <a:alpha val="80000"/>
                    </a:schemeClr>
                  </a:outerShdw>
                </a:effectLst>
                <a:cs typeface="Arial" pitchFamily="34" charset="0"/>
              </a:rPr>
            </a:br>
            <a:r>
              <a:rPr lang="el-GR" sz="2000" b="1" dirty="0">
                <a:solidFill>
                  <a:schemeClr val="bg1"/>
                </a:solidFill>
                <a:effectLst>
                  <a:outerShdw blurRad="38100" dist="38100" dir="2700000" algn="tl" rotWithShape="0">
                    <a:schemeClr val="tx1">
                      <a:alpha val="80000"/>
                    </a:schemeClr>
                  </a:outerShdw>
                </a:effectLst>
                <a:cs typeface="Arial" pitchFamily="34" charset="0"/>
              </a:rPr>
              <a:t>	από την Msc Γεωπόνο κα Στέλλα Σταματοπούλου</a:t>
            </a:r>
          </a:p>
          <a:p>
            <a:pPr defTabSz="714375">
              <a:spcBef>
                <a:spcPts val="600"/>
              </a:spcBef>
            </a:pPr>
            <a:r>
              <a:rPr lang="el-GR" sz="2000" b="1" dirty="0">
                <a:solidFill>
                  <a:schemeClr val="bg1"/>
                </a:solidFill>
                <a:effectLst>
                  <a:outerShdw blurRad="38100" dist="38100" dir="2700000" algn="tl" rotWithShape="0">
                    <a:schemeClr val="tx1">
                      <a:alpha val="80000"/>
                    </a:schemeClr>
                  </a:outerShdw>
                </a:effectLst>
                <a:cs typeface="Arial" pitchFamily="34" charset="0"/>
              </a:rPr>
              <a:t>	Τα παιδιά ζωγραφίζουν τη μέλισσα</a:t>
            </a:r>
          </a:p>
          <a:p>
            <a:pPr defTabSz="714375">
              <a:spcBef>
                <a:spcPts val="600"/>
              </a:spcBef>
            </a:pPr>
            <a:r>
              <a:rPr lang="el-GR" sz="2000" b="1" dirty="0">
                <a:solidFill>
                  <a:schemeClr val="bg1"/>
                </a:solidFill>
                <a:effectLst>
                  <a:outerShdw blurRad="38100" dist="38100" dir="2700000" algn="tl" rotWithShape="0">
                    <a:schemeClr val="tx1">
                      <a:alpha val="80000"/>
                    </a:schemeClr>
                  </a:outerShdw>
                </a:effectLst>
                <a:cs typeface="Arial" pitchFamily="34" charset="0"/>
              </a:rPr>
              <a:t>	Πρόταση γευσιγνωσίας: "Εδέσματα με γιαούρτι,</a:t>
            </a:r>
            <a:br>
              <a:rPr lang="el-GR" sz="2000" b="1" dirty="0">
                <a:solidFill>
                  <a:schemeClr val="bg1"/>
                </a:solidFill>
                <a:effectLst>
                  <a:outerShdw blurRad="38100" dist="38100" dir="2700000" algn="tl" rotWithShape="0">
                    <a:schemeClr val="tx1">
                      <a:alpha val="80000"/>
                    </a:schemeClr>
                  </a:outerShdw>
                </a:effectLst>
                <a:cs typeface="Arial" pitchFamily="34" charset="0"/>
              </a:rPr>
            </a:br>
            <a:r>
              <a:rPr lang="el-GR" sz="2000" b="1" dirty="0">
                <a:solidFill>
                  <a:schemeClr val="bg1"/>
                </a:solidFill>
                <a:effectLst>
                  <a:outerShdw blurRad="38100" dist="38100" dir="2700000" algn="tl" rotWithShape="0">
                    <a:schemeClr val="tx1">
                      <a:alpha val="80000"/>
                    </a:schemeClr>
                  </a:outerShdw>
                </a:effectLst>
                <a:cs typeface="Arial" pitchFamily="34" charset="0"/>
              </a:rPr>
              <a:t>	μέλι και γλυκά κουταλιού"</a:t>
            </a:r>
          </a:p>
        </p:txBody>
      </p:sp>
      <p:sp>
        <p:nvSpPr>
          <p:cNvPr id="25" name="24 - TextBox"/>
          <p:cNvSpPr txBox="1"/>
          <p:nvPr/>
        </p:nvSpPr>
        <p:spPr>
          <a:xfrm>
            <a:off x="360000" y="9000000"/>
            <a:ext cx="6120000" cy="400110"/>
          </a:xfrm>
          <a:prstGeom prst="rect">
            <a:avLst/>
          </a:prstGeom>
          <a:solidFill>
            <a:schemeClr val="tx1">
              <a:alpha val="30000"/>
            </a:schemeClr>
          </a:solidFill>
        </p:spPr>
        <p:txBody>
          <a:bodyPr wrap="square" rtlCol="0">
            <a:spAutoFit/>
          </a:bodyPr>
          <a:lstStyle/>
          <a:p>
            <a:pPr algn="r">
              <a:spcBef>
                <a:spcPts val="600"/>
              </a:spcBef>
            </a:pPr>
            <a:r>
              <a:rPr lang="el-GR" sz="2000" b="1" dirty="0">
                <a:solidFill>
                  <a:schemeClr val="bg1"/>
                </a:solidFill>
                <a:effectLst>
                  <a:outerShdw blurRad="38100" dist="38100" dir="2700000" algn="tl" rotWithShape="0">
                    <a:schemeClr val="tx1">
                      <a:alpha val="80000"/>
                    </a:schemeClr>
                  </a:outerShdw>
                </a:effectLst>
                <a:latin typeface="+mj-lt"/>
                <a:cs typeface="Arial" pitchFamily="34" charset="0"/>
              </a:rPr>
              <a:t>Πλατεία Ορεστιάδας</a:t>
            </a:r>
          </a:p>
        </p:txBody>
      </p:sp>
      <p:sp>
        <p:nvSpPr>
          <p:cNvPr id="21" name="20 - TextBox"/>
          <p:cNvSpPr txBox="1"/>
          <p:nvPr/>
        </p:nvSpPr>
        <p:spPr>
          <a:xfrm>
            <a:off x="360000" y="360000"/>
            <a:ext cx="35690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600" b="1" spc="140" dirty="0">
                <a:solidFill>
                  <a:schemeClr val="accent2">
                    <a:lumMod val="75000"/>
                  </a:schemeClr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+mj-lt"/>
                <a:ea typeface="Stampatello Faceto" pitchFamily="50" charset="0"/>
                <a:cs typeface="Arial" pitchFamily="34" charset="0"/>
              </a:rPr>
              <a:t>ΠΕΡΙΦΕΡΕΙΑ</a:t>
            </a:r>
            <a:r>
              <a:rPr lang="en-US" sz="1600" b="1" spc="140" dirty="0">
                <a:solidFill>
                  <a:schemeClr val="accent2">
                    <a:lumMod val="75000"/>
                  </a:schemeClr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+mj-lt"/>
                <a:ea typeface="Stampatello Faceto" pitchFamily="50" charset="0"/>
                <a:cs typeface="Arial" pitchFamily="34" charset="0"/>
              </a:rPr>
              <a:t> </a:t>
            </a:r>
            <a:r>
              <a:rPr lang="el-GR" sz="1600" b="1" spc="140" dirty="0">
                <a:solidFill>
                  <a:schemeClr val="accent2">
                    <a:lumMod val="75000"/>
                  </a:schemeClr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+mj-lt"/>
                <a:ea typeface="Stampatello Faceto" pitchFamily="50" charset="0"/>
                <a:cs typeface="Arial" pitchFamily="34" charset="0"/>
              </a:rPr>
              <a:t>ΑΝΑΤΟΛΙΚΗΣ</a:t>
            </a:r>
          </a:p>
          <a:p>
            <a:r>
              <a:rPr lang="el-GR" sz="1600" b="1" spc="140" dirty="0">
                <a:solidFill>
                  <a:schemeClr val="accent2">
                    <a:lumMod val="75000"/>
                  </a:schemeClr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+mj-lt"/>
                <a:ea typeface="Stampatello Faceto" pitchFamily="50" charset="0"/>
                <a:cs typeface="Arial" pitchFamily="34" charset="0"/>
              </a:rPr>
              <a:t>ΜΑΚΕΔΟΝΙΑΣ</a:t>
            </a:r>
            <a:r>
              <a:rPr lang="en-US" sz="1600" b="1" spc="140" dirty="0">
                <a:solidFill>
                  <a:schemeClr val="accent2">
                    <a:lumMod val="75000"/>
                  </a:schemeClr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+mj-lt"/>
                <a:ea typeface="Stampatello Faceto" pitchFamily="50" charset="0"/>
                <a:cs typeface="Arial" pitchFamily="34" charset="0"/>
              </a:rPr>
              <a:t> </a:t>
            </a:r>
            <a:r>
              <a:rPr lang="el-GR" sz="1600" b="1" spc="140" dirty="0">
                <a:solidFill>
                  <a:schemeClr val="accent2">
                    <a:lumMod val="75000"/>
                  </a:schemeClr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+mj-lt"/>
                <a:ea typeface="Stampatello Faceto" pitchFamily="50" charset="0"/>
                <a:cs typeface="Arial" pitchFamily="34" charset="0"/>
              </a:rPr>
              <a:t>&amp; ΘΡΑΚΗΣ</a:t>
            </a:r>
          </a:p>
          <a:p>
            <a:r>
              <a:rPr lang="el-GR" sz="1600" b="1" spc="140" dirty="0">
                <a:solidFill>
                  <a:schemeClr val="accent2">
                    <a:lumMod val="75000"/>
                  </a:schemeClr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+mj-lt"/>
                <a:ea typeface="Stampatello Faceto" pitchFamily="50" charset="0"/>
                <a:cs typeface="Arial" pitchFamily="34" charset="0"/>
              </a:rPr>
              <a:t>ΠΕ ΕΒΡΟΥ</a:t>
            </a:r>
          </a:p>
        </p:txBody>
      </p:sp>
      <p:sp>
        <p:nvSpPr>
          <p:cNvPr id="12" name="11 - TextBox"/>
          <p:cNvSpPr txBox="1"/>
          <p:nvPr/>
        </p:nvSpPr>
        <p:spPr>
          <a:xfrm>
            <a:off x="360000" y="360000"/>
            <a:ext cx="3569066" cy="83099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l-GR" sz="1600" b="1" spc="140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rgbClr val="FFC000"/>
                </a:solidFill>
                <a:effectLst/>
                <a:latin typeface="+mj-lt"/>
                <a:ea typeface="Stampatello Faceto" pitchFamily="50" charset="0"/>
                <a:cs typeface="Arial" pitchFamily="34" charset="0"/>
              </a:rPr>
              <a:t>ΠΕΡΙΦΕΡΕΙΑ</a:t>
            </a:r>
            <a:r>
              <a:rPr lang="en-US" sz="1600" b="1" spc="140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rgbClr val="FFC000"/>
                </a:solidFill>
                <a:effectLst/>
                <a:latin typeface="+mj-lt"/>
                <a:ea typeface="Stampatello Faceto" pitchFamily="50" charset="0"/>
                <a:cs typeface="Arial" pitchFamily="34" charset="0"/>
              </a:rPr>
              <a:t> </a:t>
            </a:r>
            <a:r>
              <a:rPr lang="el-GR" sz="1600" b="1" spc="140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rgbClr val="FFC000"/>
                </a:solidFill>
                <a:effectLst/>
                <a:latin typeface="+mj-lt"/>
                <a:ea typeface="Stampatello Faceto" pitchFamily="50" charset="0"/>
                <a:cs typeface="Arial" pitchFamily="34" charset="0"/>
              </a:rPr>
              <a:t>ΑΝΑΤΟΛΙΚΗΣ</a:t>
            </a:r>
          </a:p>
          <a:p>
            <a:r>
              <a:rPr lang="el-GR" sz="1600" b="1" spc="140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rgbClr val="FFC000"/>
                </a:solidFill>
                <a:effectLst/>
                <a:latin typeface="+mj-lt"/>
                <a:ea typeface="Stampatello Faceto" pitchFamily="50" charset="0"/>
                <a:cs typeface="Arial" pitchFamily="34" charset="0"/>
              </a:rPr>
              <a:t>ΜΑΚΕΔΟΝΙΑΣ</a:t>
            </a:r>
            <a:r>
              <a:rPr lang="en-US" sz="1600" b="1" spc="140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rgbClr val="FFC000"/>
                </a:solidFill>
                <a:effectLst/>
                <a:latin typeface="+mj-lt"/>
                <a:ea typeface="Stampatello Faceto" pitchFamily="50" charset="0"/>
                <a:cs typeface="Arial" pitchFamily="34" charset="0"/>
              </a:rPr>
              <a:t> </a:t>
            </a:r>
            <a:r>
              <a:rPr lang="el-GR" sz="1600" b="1" spc="140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rgbClr val="FFC000"/>
                </a:solidFill>
                <a:effectLst/>
                <a:latin typeface="+mj-lt"/>
                <a:ea typeface="Stampatello Faceto" pitchFamily="50" charset="0"/>
                <a:cs typeface="Arial" pitchFamily="34" charset="0"/>
              </a:rPr>
              <a:t>&amp; ΘΡΑΚΗΣ</a:t>
            </a:r>
          </a:p>
          <a:p>
            <a:r>
              <a:rPr lang="el-GR" sz="1600" b="1" spc="140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rgbClr val="FFC000"/>
                </a:solidFill>
                <a:effectLst/>
                <a:latin typeface="+mj-lt"/>
                <a:ea typeface="Stampatello Faceto" pitchFamily="50" charset="0"/>
                <a:cs typeface="Arial" pitchFamily="34" charset="0"/>
              </a:rPr>
              <a:t>ΠΕ ΕΒΡΟΥ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Έγγραφο" ma:contentTypeID="0x010100F6105DF41262414A8D31E83C06017EF3" ma:contentTypeVersion="10" ma:contentTypeDescription="Δημιουργία νέου εγγράφου" ma:contentTypeScope="" ma:versionID="390945176ae34e1463134bd3b2f583ba">
  <xsd:schema xmlns:xsd="http://www.w3.org/2001/XMLSchema" xmlns:xs="http://www.w3.org/2001/XMLSchema" xmlns:p="http://schemas.microsoft.com/office/2006/metadata/properties" xmlns:ns2="957aeb2c-649b-4797-af7d-f8fb8c3f2132" targetNamespace="http://schemas.microsoft.com/office/2006/metadata/properties" ma:root="true" ma:fieldsID="486a2a24aa09a049471c2e36e4cb0818" ns2:_="">
    <xsd:import namespace="957aeb2c-649b-4797-af7d-f8fb8c3f213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57aeb2c-649b-4797-af7d-f8fb8c3f213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Ετικέτες εικόνας" ma:readOnly="false" ma:fieldId="{5cf76f15-5ced-4ddc-b409-7134ff3c332f}" ma:taxonomyMulti="true" ma:sspId="72322d0e-1daf-4d02-a8d2-52a75c65579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Τύπος περιεχομένου"/>
        <xsd:element ref="dc:title" minOccurs="0" maxOccurs="1" ma:index="4" ma:displayName="Τίτλο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57aeb2c-649b-4797-af7d-f8fb8c3f213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700235F1-B6F1-4F92-9BA6-0C0A69A88AB8}"/>
</file>

<file path=customXml/itemProps2.xml><?xml version="1.0" encoding="utf-8"?>
<ds:datastoreItem xmlns:ds="http://schemas.openxmlformats.org/officeDocument/2006/customXml" ds:itemID="{93085490-EEF9-46B0-A7CB-8AB801DEB37E}"/>
</file>

<file path=customXml/itemProps3.xml><?xml version="1.0" encoding="utf-8"?>
<ds:datastoreItem xmlns:ds="http://schemas.openxmlformats.org/officeDocument/2006/customXml" ds:itemID="{1B12DC9A-770D-4458-9E5B-75F0FC0A1246}"/>
</file>

<file path=docProps/app.xml><?xml version="1.0" encoding="utf-8"?>
<Properties xmlns="http://schemas.openxmlformats.org/officeDocument/2006/extended-properties" xmlns:vt="http://schemas.openxmlformats.org/officeDocument/2006/docPropsVTypes">
  <TotalTime>117</TotalTime>
  <Words>114</Words>
  <Application>Microsoft Office PowerPoint</Application>
  <PresentationFormat>Χαρτί Α4 (210x297 χιλ.)</PresentationFormat>
  <Paragraphs>21</Paragraphs>
  <Slides>1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2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</vt:i4>
      </vt:variant>
    </vt:vector>
  </HeadingPairs>
  <TitlesOfParts>
    <vt:vector size="4" baseType="lpstr">
      <vt:lpstr>Arial</vt:lpstr>
      <vt:lpstr>Calibri</vt:lpstr>
      <vt:lpstr>Θέμα του Office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Διαφάνεια 1</dc:title>
  <dc:creator>User</dc:creator>
  <cp:lastModifiedBy>ΧΑΡΙΤΟΥΔΗΣ ΣΤΑΥΡΟΣ</cp:lastModifiedBy>
  <cp:revision>17</cp:revision>
  <dcterms:created xsi:type="dcterms:W3CDTF">2025-09-06T15:13:15Z</dcterms:created>
  <dcterms:modified xsi:type="dcterms:W3CDTF">2025-09-11T06:32:22Z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0x010100F6105DF41262414A8D31E83C06017EF3</vt:lpwstr>
  </property>
  <property fmtid="{D5CDD505-2E9C-101B-9397-08002B2CF9AE}" pid="3" name="MediaServiceImageTags">
    <vt:lpwstr/>
  </property>
</Properties>
</file>