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9"/>
  </p:notesMasterIdLst>
  <p:sldIdLst>
    <p:sldId id="256" r:id="rId3"/>
    <p:sldId id="259" r:id="rId4"/>
    <p:sldId id="260" r:id="rId5"/>
    <p:sldId id="258" r:id="rId6"/>
    <p:sldId id="268" r:id="rId7"/>
    <p:sldId id="27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nHB98CFo280EmkfmeVGUo1DQH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45E9BA-0A02-46A9-A900-5807B39DB9CD}">
  <a:tblStyle styleId="{EC45E9BA-0A02-46A9-A900-5807B39DB9C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277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517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31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841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392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027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962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 slide">
    <p:bg>
      <p:bgPr>
        <a:solidFill>
          <a:srgbClr val="F4DD5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5"/>
          <p:cNvSpPr/>
          <p:nvPr/>
        </p:nvSpPr>
        <p:spPr>
          <a:xfrm flipH="1">
            <a:off x="-1" y="5864990"/>
            <a:ext cx="9571319" cy="998064"/>
          </a:xfrm>
          <a:custGeom>
            <a:avLst/>
            <a:gdLst/>
            <a:ahLst/>
            <a:cxnLst/>
            <a:rect l="l" t="t" r="r" b="b"/>
            <a:pathLst>
              <a:path w="10337462" h="998064" extrusionOk="0">
                <a:moveTo>
                  <a:pt x="0" y="993604"/>
                </a:moveTo>
                <a:lnTo>
                  <a:pt x="525192" y="0"/>
                </a:lnTo>
                <a:lnTo>
                  <a:pt x="10337088" y="10846"/>
                </a:lnTo>
                <a:cubicBezTo>
                  <a:pt x="10338690" y="338432"/>
                  <a:pt x="10334532" y="670478"/>
                  <a:pt x="10336134" y="998064"/>
                </a:cubicBezTo>
                <a:lnTo>
                  <a:pt x="0" y="993604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5"/>
          <p:cNvSpPr/>
          <p:nvPr/>
        </p:nvSpPr>
        <p:spPr>
          <a:xfrm>
            <a:off x="6082641" y="-3424"/>
            <a:ext cx="6122806" cy="6867479"/>
          </a:xfrm>
          <a:custGeom>
            <a:avLst/>
            <a:gdLst/>
            <a:ahLst/>
            <a:cxnLst/>
            <a:rect l="l" t="t" r="r" b="b"/>
            <a:pathLst>
              <a:path w="180532" h="207900" extrusionOk="0">
                <a:moveTo>
                  <a:pt x="0" y="117"/>
                </a:moveTo>
                <a:lnTo>
                  <a:pt x="101450" y="207866"/>
                </a:lnTo>
                <a:lnTo>
                  <a:pt x="180532" y="207900"/>
                </a:lnTo>
                <a:lnTo>
                  <a:pt x="180286" y="0"/>
                </a:lnTo>
                <a:lnTo>
                  <a:pt x="0" y="1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" name="Google Shape;9;p15"/>
          <p:cNvSpPr/>
          <p:nvPr/>
        </p:nvSpPr>
        <p:spPr>
          <a:xfrm flipH="1">
            <a:off x="1371299" y="5447683"/>
            <a:ext cx="10821546" cy="460393"/>
          </a:xfrm>
          <a:custGeom>
            <a:avLst/>
            <a:gdLst/>
            <a:ahLst/>
            <a:cxnLst/>
            <a:rect l="l" t="t" r="r" b="b"/>
            <a:pathLst>
              <a:path w="10821546" h="526760" extrusionOk="0">
                <a:moveTo>
                  <a:pt x="0" y="526760"/>
                </a:moveTo>
                <a:cubicBezTo>
                  <a:pt x="186" y="351173"/>
                  <a:pt x="371" y="175587"/>
                  <a:pt x="557" y="0"/>
                </a:cubicBezTo>
                <a:lnTo>
                  <a:pt x="10821546" y="9939"/>
                </a:lnTo>
                <a:lnTo>
                  <a:pt x="10612491" y="493397"/>
                </a:lnTo>
                <a:lnTo>
                  <a:pt x="0" y="52676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1371299" y="1851391"/>
            <a:ext cx="10513492" cy="228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1371299" y="4210138"/>
            <a:ext cx="10513491" cy="62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000" b="0" i="0" u="none" strike="noStrike" cap="none">
                <a:solidFill>
                  <a:srgbClr val="2EB4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2"/>
          </p:nvPr>
        </p:nvSpPr>
        <p:spPr>
          <a:xfrm>
            <a:off x="9701834" y="274508"/>
            <a:ext cx="2183381" cy="60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3"/>
          </p:nvPr>
        </p:nvSpPr>
        <p:spPr>
          <a:xfrm>
            <a:off x="1370454" y="4905326"/>
            <a:ext cx="10514336" cy="55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/>
          <p:nvPr/>
        </p:nvSpPr>
        <p:spPr>
          <a:xfrm>
            <a:off x="178113" y="191528"/>
            <a:ext cx="1743150" cy="17431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948" y="329650"/>
            <a:ext cx="1458642" cy="145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">
  <p:cSld name="Contents slide">
    <p:bg>
      <p:bgPr>
        <a:solidFill>
          <a:srgbClr val="EE6E55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148156" y="-2166"/>
            <a:ext cx="4197133" cy="6893334"/>
          </a:xfrm>
          <a:custGeom>
            <a:avLst/>
            <a:gdLst/>
            <a:ahLst/>
            <a:cxnLst/>
            <a:rect l="l" t="t" r="r" b="b"/>
            <a:pathLst>
              <a:path w="125914" h="206800" extrusionOk="0">
                <a:moveTo>
                  <a:pt x="125914" y="206800"/>
                </a:moveTo>
                <a:lnTo>
                  <a:pt x="23918" y="213"/>
                </a:lnTo>
                <a:lnTo>
                  <a:pt x="0" y="0"/>
                </a:lnTo>
                <a:cubicBezTo>
                  <a:pt x="441" y="69461"/>
                  <a:pt x="-264" y="136552"/>
                  <a:pt x="177" y="206013"/>
                </a:cubicBezTo>
                <a:lnTo>
                  <a:pt x="125914" y="2068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/>
          <p:nvPr/>
        </p:nvSpPr>
        <p:spPr>
          <a:xfrm flipH="1">
            <a:off x="2172400" y="6548485"/>
            <a:ext cx="10019598" cy="335174"/>
          </a:xfrm>
          <a:custGeom>
            <a:avLst/>
            <a:gdLst/>
            <a:ahLst/>
            <a:cxnLst/>
            <a:rect l="l" t="t" r="r" b="b"/>
            <a:pathLst>
              <a:path w="10979288" h="315952" extrusionOk="0">
                <a:moveTo>
                  <a:pt x="1971" y="315952"/>
                </a:moveTo>
                <a:cubicBezTo>
                  <a:pt x="3400" y="214619"/>
                  <a:pt x="-1147" y="101333"/>
                  <a:pt x="282" y="0"/>
                </a:cubicBezTo>
                <a:lnTo>
                  <a:pt x="10979288" y="0"/>
                </a:lnTo>
                <a:lnTo>
                  <a:pt x="10822600" y="304000"/>
                </a:lnTo>
                <a:lnTo>
                  <a:pt x="1971" y="31595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6"/>
          <p:cNvSpPr/>
          <p:nvPr/>
        </p:nvSpPr>
        <p:spPr>
          <a:xfrm flipH="1">
            <a:off x="0" y="-2171"/>
            <a:ext cx="1338228" cy="1000873"/>
          </a:xfrm>
          <a:custGeom>
            <a:avLst/>
            <a:gdLst/>
            <a:ahLst/>
            <a:cxnLst/>
            <a:rect l="l" t="t" r="r" b="b"/>
            <a:pathLst>
              <a:path w="1244315" h="998800" extrusionOk="0">
                <a:moveTo>
                  <a:pt x="0" y="998800"/>
                </a:moveTo>
                <a:lnTo>
                  <a:pt x="514801" y="0"/>
                </a:lnTo>
                <a:lnTo>
                  <a:pt x="1244315" y="3337"/>
                </a:lnTo>
                <a:lnTo>
                  <a:pt x="1243448" y="998800"/>
                </a:lnTo>
                <a:lnTo>
                  <a:pt x="0" y="998800"/>
                </a:lnTo>
                <a:close/>
              </a:path>
            </a:pathLst>
          </a:custGeom>
          <a:solidFill>
            <a:srgbClr val="F4DD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 flipH="1">
            <a:off x="773968" y="-1"/>
            <a:ext cx="663759" cy="998703"/>
          </a:xfrm>
          <a:custGeom>
            <a:avLst/>
            <a:gdLst/>
            <a:ahLst/>
            <a:cxnLst/>
            <a:rect l="l" t="t" r="r" b="b"/>
            <a:pathLst>
              <a:path w="663759" h="998703" extrusionOk="0">
                <a:moveTo>
                  <a:pt x="0" y="998703"/>
                </a:moveTo>
                <a:lnTo>
                  <a:pt x="491158" y="0"/>
                </a:lnTo>
                <a:lnTo>
                  <a:pt x="663759" y="0"/>
                </a:lnTo>
                <a:lnTo>
                  <a:pt x="170080" y="998703"/>
                </a:lnTo>
                <a:lnTo>
                  <a:pt x="0" y="99870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6"/>
          <p:cNvSpPr/>
          <p:nvPr/>
        </p:nvSpPr>
        <p:spPr>
          <a:xfrm>
            <a:off x="0" y="998702"/>
            <a:ext cx="433137" cy="5859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6"/>
          <p:cNvSpPr/>
          <p:nvPr/>
        </p:nvSpPr>
        <p:spPr>
          <a:xfrm>
            <a:off x="130092" y="87360"/>
            <a:ext cx="784745" cy="7847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769" y="163028"/>
            <a:ext cx="642064" cy="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6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inside slide1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/>
          <p:nvPr/>
        </p:nvSpPr>
        <p:spPr>
          <a:xfrm rot="10800000">
            <a:off x="8153" y="-16328"/>
            <a:ext cx="7524750" cy="6874328"/>
          </a:xfrm>
          <a:custGeom>
            <a:avLst/>
            <a:gdLst/>
            <a:ahLst/>
            <a:cxnLst/>
            <a:rect l="l" t="t" r="r" b="b"/>
            <a:pathLst>
              <a:path w="7524750" h="6874328" extrusionOk="0">
                <a:moveTo>
                  <a:pt x="0" y="16328"/>
                </a:moveTo>
                <a:lnTo>
                  <a:pt x="7524750" y="0"/>
                </a:lnTo>
                <a:lnTo>
                  <a:pt x="7524750" y="6858000"/>
                </a:lnTo>
                <a:lnTo>
                  <a:pt x="3526971" y="6874328"/>
                </a:lnTo>
                <a:lnTo>
                  <a:pt x="0" y="16328"/>
                </a:lnTo>
                <a:close/>
              </a:path>
            </a:pathLst>
          </a:custGeom>
          <a:blipFill rotWithShape="1">
            <a:blip r:embed="rId2">
              <a:alphaModFix amt="33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7"/>
          <p:cNvSpPr/>
          <p:nvPr/>
        </p:nvSpPr>
        <p:spPr>
          <a:xfrm flipH="1">
            <a:off x="2916728" y="6540499"/>
            <a:ext cx="9275272" cy="317501"/>
          </a:xfrm>
          <a:custGeom>
            <a:avLst/>
            <a:gdLst/>
            <a:ahLst/>
            <a:cxnLst/>
            <a:rect l="l" t="t" r="r" b="b"/>
            <a:pathLst>
              <a:path w="10896381" h="304000" extrusionOk="0">
                <a:moveTo>
                  <a:pt x="151" y="304000"/>
                </a:moveTo>
                <a:cubicBezTo>
                  <a:pt x="101" y="203653"/>
                  <a:pt x="50" y="103306"/>
                  <a:pt x="0" y="2959"/>
                </a:cubicBezTo>
                <a:lnTo>
                  <a:pt x="10896381" y="0"/>
                </a:lnTo>
                <a:lnTo>
                  <a:pt x="10739693" y="304000"/>
                </a:lnTo>
                <a:lnTo>
                  <a:pt x="151" y="304000"/>
                </a:lnTo>
                <a:close/>
              </a:path>
            </a:pathLst>
          </a:custGeom>
          <a:solidFill>
            <a:srgbClr val="F4DD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7"/>
          <p:cNvSpPr/>
          <p:nvPr/>
        </p:nvSpPr>
        <p:spPr>
          <a:xfrm rot="10800000" flipH="1">
            <a:off x="0" y="-13827"/>
            <a:ext cx="9275272" cy="317501"/>
          </a:xfrm>
          <a:custGeom>
            <a:avLst/>
            <a:gdLst/>
            <a:ahLst/>
            <a:cxnLst/>
            <a:rect l="l" t="t" r="r" b="b"/>
            <a:pathLst>
              <a:path w="10896381" h="304000" extrusionOk="0">
                <a:moveTo>
                  <a:pt x="151" y="304000"/>
                </a:moveTo>
                <a:cubicBezTo>
                  <a:pt x="101" y="203653"/>
                  <a:pt x="50" y="103306"/>
                  <a:pt x="0" y="2959"/>
                </a:cubicBezTo>
                <a:lnTo>
                  <a:pt x="10896381" y="0"/>
                </a:lnTo>
                <a:lnTo>
                  <a:pt x="10739693" y="304000"/>
                </a:lnTo>
                <a:lnTo>
                  <a:pt x="151" y="304000"/>
                </a:lnTo>
                <a:close/>
              </a:path>
            </a:pathLst>
          </a:custGeom>
          <a:solidFill>
            <a:srgbClr val="F4DD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7"/>
          <p:cNvSpPr/>
          <p:nvPr/>
        </p:nvSpPr>
        <p:spPr>
          <a:xfrm>
            <a:off x="130092" y="87360"/>
            <a:ext cx="784745" cy="7847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769" y="163028"/>
            <a:ext cx="642064" cy="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ack cover">
    <p:bg>
      <p:bgPr>
        <a:solidFill>
          <a:srgbClr val="F4DD5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/>
          <p:nvPr/>
        </p:nvSpPr>
        <p:spPr>
          <a:xfrm>
            <a:off x="-12399" y="-2167"/>
            <a:ext cx="4341500" cy="6877301"/>
          </a:xfrm>
          <a:custGeom>
            <a:avLst/>
            <a:gdLst/>
            <a:ahLst/>
            <a:cxnLst/>
            <a:rect l="l" t="t" r="r" b="b"/>
            <a:pathLst>
              <a:path w="130245" h="206319" extrusionOk="0">
                <a:moveTo>
                  <a:pt x="130245" y="206319"/>
                </a:moveTo>
                <a:lnTo>
                  <a:pt x="23918" y="213"/>
                </a:lnTo>
                <a:lnTo>
                  <a:pt x="0" y="0"/>
                </a:lnTo>
                <a:cubicBezTo>
                  <a:pt x="441" y="69461"/>
                  <a:pt x="-264" y="136552"/>
                  <a:pt x="177" y="206013"/>
                </a:cubicBezTo>
                <a:lnTo>
                  <a:pt x="130245" y="2063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6"/>
          <p:cNvSpPr/>
          <p:nvPr/>
        </p:nvSpPr>
        <p:spPr>
          <a:xfrm flipH="1">
            <a:off x="4461" y="-98"/>
            <a:ext cx="1244315" cy="998800"/>
          </a:xfrm>
          <a:custGeom>
            <a:avLst/>
            <a:gdLst/>
            <a:ahLst/>
            <a:cxnLst/>
            <a:rect l="l" t="t" r="r" b="b"/>
            <a:pathLst>
              <a:path w="1244315" h="998800" extrusionOk="0">
                <a:moveTo>
                  <a:pt x="0" y="998800"/>
                </a:moveTo>
                <a:lnTo>
                  <a:pt x="514801" y="0"/>
                </a:lnTo>
                <a:lnTo>
                  <a:pt x="1244315" y="3337"/>
                </a:lnTo>
                <a:lnTo>
                  <a:pt x="1243448" y="998800"/>
                </a:lnTo>
                <a:lnTo>
                  <a:pt x="0" y="998800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/>
          <p:nvPr/>
        </p:nvSpPr>
        <p:spPr>
          <a:xfrm flipH="1">
            <a:off x="628409" y="-1"/>
            <a:ext cx="690653" cy="998703"/>
          </a:xfrm>
          <a:custGeom>
            <a:avLst/>
            <a:gdLst/>
            <a:ahLst/>
            <a:cxnLst/>
            <a:rect l="l" t="t" r="r" b="b"/>
            <a:pathLst>
              <a:path w="690653" h="998703" extrusionOk="0">
                <a:moveTo>
                  <a:pt x="0" y="998702"/>
                </a:moveTo>
                <a:lnTo>
                  <a:pt x="518052" y="0"/>
                </a:lnTo>
                <a:lnTo>
                  <a:pt x="690653" y="0"/>
                </a:lnTo>
                <a:lnTo>
                  <a:pt x="175458" y="998703"/>
                </a:lnTo>
                <a:lnTo>
                  <a:pt x="0" y="998702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6"/>
          <p:cNvSpPr/>
          <p:nvPr/>
        </p:nvSpPr>
        <p:spPr>
          <a:xfrm flipH="1">
            <a:off x="2063754" y="6566424"/>
            <a:ext cx="10128246" cy="315952"/>
          </a:xfrm>
          <a:custGeom>
            <a:avLst/>
            <a:gdLst/>
            <a:ahLst/>
            <a:cxnLst/>
            <a:rect l="l" t="t" r="r" b="b"/>
            <a:pathLst>
              <a:path w="10979288" h="315952" extrusionOk="0">
                <a:moveTo>
                  <a:pt x="1971" y="315952"/>
                </a:moveTo>
                <a:cubicBezTo>
                  <a:pt x="3400" y="214619"/>
                  <a:pt x="-1147" y="101333"/>
                  <a:pt x="282" y="0"/>
                </a:cubicBezTo>
                <a:lnTo>
                  <a:pt x="10979288" y="0"/>
                </a:lnTo>
                <a:lnTo>
                  <a:pt x="10822600" y="304000"/>
                </a:lnTo>
                <a:lnTo>
                  <a:pt x="1971" y="31595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600" y="1185351"/>
            <a:ext cx="1174853" cy="117583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6093069" y="5379789"/>
            <a:ext cx="5756030" cy="5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B4A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EB4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2"/>
          </p:nvPr>
        </p:nvSpPr>
        <p:spPr>
          <a:xfrm>
            <a:off x="6093069" y="4868093"/>
            <a:ext cx="5756030" cy="51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EE6E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 txBox="1">
            <a:spLocks noGrp="1"/>
          </p:cNvSpPr>
          <p:nvPr>
            <p:ph type="body" idx="3"/>
          </p:nvPr>
        </p:nvSpPr>
        <p:spPr>
          <a:xfrm>
            <a:off x="4140200" y="3803942"/>
            <a:ext cx="7708899" cy="10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  <a:defRPr sz="6000" b="1" i="0" u="none" strike="noStrike" cap="none">
                <a:solidFill>
                  <a:srgbClr val="62C08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6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inside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>
          <a:xfrm>
            <a:off x="-1298" y="-14867"/>
            <a:ext cx="5462299" cy="6872867"/>
          </a:xfrm>
          <a:custGeom>
            <a:avLst/>
            <a:gdLst/>
            <a:ahLst/>
            <a:cxnLst/>
            <a:rect l="l" t="t" r="r" b="b"/>
            <a:pathLst>
              <a:path w="163869" h="206186" extrusionOk="0">
                <a:moveTo>
                  <a:pt x="163869" y="206186"/>
                </a:moveTo>
                <a:lnTo>
                  <a:pt x="57603" y="0"/>
                </a:lnTo>
                <a:lnTo>
                  <a:pt x="138" y="153"/>
                </a:lnTo>
                <a:cubicBezTo>
                  <a:pt x="-189" y="68978"/>
                  <a:pt x="171" y="137214"/>
                  <a:pt x="138" y="206137"/>
                </a:cubicBezTo>
                <a:lnTo>
                  <a:pt x="163869" y="206186"/>
                </a:lnTo>
                <a:close/>
              </a:path>
            </a:pathLst>
          </a:custGeom>
          <a:solidFill>
            <a:srgbClr val="2EB4A3">
              <a:alpha val="1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9"/>
          <p:cNvSpPr/>
          <p:nvPr/>
        </p:nvSpPr>
        <p:spPr>
          <a:xfrm flipH="1">
            <a:off x="-2906" y="-19667"/>
            <a:ext cx="2448640" cy="1005332"/>
          </a:xfrm>
          <a:custGeom>
            <a:avLst/>
            <a:gdLst/>
            <a:ahLst/>
            <a:cxnLst/>
            <a:rect l="l" t="t" r="r" b="b"/>
            <a:pathLst>
              <a:path w="2448640" h="1005332" extrusionOk="0">
                <a:moveTo>
                  <a:pt x="0" y="998800"/>
                </a:moveTo>
                <a:lnTo>
                  <a:pt x="514801" y="0"/>
                </a:lnTo>
                <a:lnTo>
                  <a:pt x="2447051" y="13063"/>
                </a:lnTo>
                <a:cubicBezTo>
                  <a:pt x="2445268" y="342731"/>
                  <a:pt x="2450016" y="675664"/>
                  <a:pt x="2448233" y="1005332"/>
                </a:cubicBezTo>
                <a:lnTo>
                  <a:pt x="0" y="998800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1320500" y="1295400"/>
            <a:ext cx="9790800" cy="4564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▸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▹"/>
              <a:defRPr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/>
          <p:nvPr/>
        </p:nvSpPr>
        <p:spPr>
          <a:xfrm flipH="1">
            <a:off x="1921263" y="-19667"/>
            <a:ext cx="994400" cy="998800"/>
          </a:xfrm>
          <a:prstGeom prst="parallelogram">
            <a:avLst>
              <a:gd name="adj" fmla="val 51542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9"/>
          <p:cNvSpPr/>
          <p:nvPr/>
        </p:nvSpPr>
        <p:spPr>
          <a:xfrm flipH="1">
            <a:off x="9047799" y="5857075"/>
            <a:ext cx="3148940" cy="1006382"/>
          </a:xfrm>
          <a:custGeom>
            <a:avLst/>
            <a:gdLst/>
            <a:ahLst/>
            <a:cxnLst/>
            <a:rect l="l" t="t" r="r" b="b"/>
            <a:pathLst>
              <a:path w="3148940" h="1006382" extrusionOk="0">
                <a:moveTo>
                  <a:pt x="3170" y="1006382"/>
                </a:moveTo>
                <a:cubicBezTo>
                  <a:pt x="5931" y="672560"/>
                  <a:pt x="-2180" y="344486"/>
                  <a:pt x="581" y="0"/>
                </a:cubicBezTo>
                <a:lnTo>
                  <a:pt x="3148940" y="2458"/>
                </a:lnTo>
                <a:lnTo>
                  <a:pt x="2634139" y="1001258"/>
                </a:lnTo>
                <a:lnTo>
                  <a:pt x="3170" y="1006382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9"/>
          <p:cNvSpPr/>
          <p:nvPr/>
        </p:nvSpPr>
        <p:spPr>
          <a:xfrm flipH="1">
            <a:off x="8581396" y="5859533"/>
            <a:ext cx="994400" cy="998800"/>
          </a:xfrm>
          <a:prstGeom prst="parallelogram">
            <a:avLst>
              <a:gd name="adj" fmla="val 51542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9"/>
          <p:cNvSpPr/>
          <p:nvPr/>
        </p:nvSpPr>
        <p:spPr>
          <a:xfrm>
            <a:off x="130092" y="87360"/>
            <a:ext cx="784745" cy="7847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32" y="153665"/>
            <a:ext cx="642064" cy="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2915663" y="87360"/>
            <a:ext cx="8195638" cy="89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</a:t>
            </a: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Agreement No. 101112972</a:t>
            </a: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Inside slide infographic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-4469" y="-8567"/>
            <a:ext cx="4336937" cy="6884067"/>
          </a:xfrm>
          <a:custGeom>
            <a:avLst/>
            <a:gdLst/>
            <a:ahLst/>
            <a:cxnLst/>
            <a:rect l="l" t="t" r="r" b="b"/>
            <a:pathLst>
              <a:path w="132254" h="206522" extrusionOk="0">
                <a:moveTo>
                  <a:pt x="132254" y="206522"/>
                </a:moveTo>
                <a:lnTo>
                  <a:pt x="24812" y="0"/>
                </a:lnTo>
                <a:lnTo>
                  <a:pt x="0" y="78"/>
                </a:lnTo>
                <a:cubicBezTo>
                  <a:pt x="106" y="68757"/>
                  <a:pt x="-40" y="137435"/>
                  <a:pt x="66" y="206114"/>
                </a:cubicBezTo>
                <a:lnTo>
                  <a:pt x="132254" y="206522"/>
                </a:lnTo>
                <a:close/>
              </a:path>
            </a:pathLst>
          </a:custGeom>
          <a:solidFill>
            <a:srgbClr val="F4DD51">
              <a:alpha val="3294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 flipH="1">
            <a:off x="1647376" y="5875067"/>
            <a:ext cx="9931400" cy="998800"/>
          </a:xfrm>
          <a:custGeom>
            <a:avLst/>
            <a:gdLst/>
            <a:ahLst/>
            <a:cxnLst/>
            <a:rect l="l" t="t" r="r" b="b"/>
            <a:pathLst>
              <a:path w="9931400" h="998800" extrusionOk="0">
                <a:moveTo>
                  <a:pt x="0" y="998800"/>
                </a:moveTo>
                <a:lnTo>
                  <a:pt x="514801" y="0"/>
                </a:lnTo>
                <a:lnTo>
                  <a:pt x="9931400" y="0"/>
                </a:lnTo>
                <a:lnTo>
                  <a:pt x="9492799" y="998800"/>
                </a:lnTo>
                <a:lnTo>
                  <a:pt x="0" y="998800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4"/>
          <p:cNvSpPr/>
          <p:nvPr/>
        </p:nvSpPr>
        <p:spPr>
          <a:xfrm flipH="1">
            <a:off x="793200" y="0"/>
            <a:ext cx="691200" cy="998800"/>
          </a:xfrm>
          <a:prstGeom prst="parallelogram">
            <a:avLst>
              <a:gd name="adj" fmla="val 75009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130092" y="87360"/>
            <a:ext cx="784745" cy="7847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32" y="166365"/>
            <a:ext cx="642064" cy="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1534911" y="208820"/>
            <a:ext cx="100992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/>
          <p:nvPr/>
        </p:nvSpPr>
        <p:spPr>
          <a:xfrm flipH="1">
            <a:off x="9083805" y="5873887"/>
            <a:ext cx="3113948" cy="999979"/>
          </a:xfrm>
          <a:custGeom>
            <a:avLst/>
            <a:gdLst/>
            <a:ahLst/>
            <a:cxnLst/>
            <a:rect l="l" t="t" r="r" b="b"/>
            <a:pathLst>
              <a:path w="3113948" h="999979" extrusionOk="0">
                <a:moveTo>
                  <a:pt x="0" y="995241"/>
                </a:moveTo>
                <a:cubicBezTo>
                  <a:pt x="19" y="662308"/>
                  <a:pt x="4775" y="332933"/>
                  <a:pt x="4794" y="0"/>
                </a:cubicBezTo>
                <a:lnTo>
                  <a:pt x="3113948" y="1179"/>
                </a:lnTo>
                <a:lnTo>
                  <a:pt x="2611931" y="999979"/>
                </a:lnTo>
                <a:lnTo>
                  <a:pt x="0" y="99524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Inside slide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-4469" y="-8567"/>
            <a:ext cx="4336937" cy="6884067"/>
          </a:xfrm>
          <a:custGeom>
            <a:avLst/>
            <a:gdLst/>
            <a:ahLst/>
            <a:cxnLst/>
            <a:rect l="l" t="t" r="r" b="b"/>
            <a:pathLst>
              <a:path w="132254" h="206522" extrusionOk="0">
                <a:moveTo>
                  <a:pt x="132254" y="206522"/>
                </a:moveTo>
                <a:lnTo>
                  <a:pt x="24812" y="0"/>
                </a:lnTo>
                <a:lnTo>
                  <a:pt x="0" y="78"/>
                </a:lnTo>
                <a:cubicBezTo>
                  <a:pt x="106" y="68757"/>
                  <a:pt x="-40" y="137435"/>
                  <a:pt x="66" y="206114"/>
                </a:cubicBezTo>
                <a:lnTo>
                  <a:pt x="132254" y="206522"/>
                </a:lnTo>
                <a:close/>
              </a:path>
            </a:pathLst>
          </a:custGeom>
          <a:solidFill>
            <a:srgbClr val="2EB4A3">
              <a:alpha val="1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/>
          <p:nvPr/>
        </p:nvSpPr>
        <p:spPr>
          <a:xfrm flipH="1">
            <a:off x="793200" y="0"/>
            <a:ext cx="691200" cy="998800"/>
          </a:xfrm>
          <a:prstGeom prst="parallelogram">
            <a:avLst>
              <a:gd name="adj" fmla="val 75009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92" y="6358933"/>
            <a:ext cx="1791171" cy="3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/>
          <p:nvPr/>
        </p:nvSpPr>
        <p:spPr>
          <a:xfrm>
            <a:off x="130092" y="87360"/>
            <a:ext cx="784745" cy="78474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32" y="166365"/>
            <a:ext cx="642064" cy="64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1534911" y="208820"/>
            <a:ext cx="100992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6812411" y="1748733"/>
            <a:ext cx="4909200" cy="381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▸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▹"/>
              <a:defRPr sz="34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7"/>
          <p:cNvSpPr>
            <a:spLocks noGrp="1"/>
          </p:cNvSpPr>
          <p:nvPr>
            <p:ph type="pic" idx="2"/>
          </p:nvPr>
        </p:nvSpPr>
        <p:spPr>
          <a:xfrm>
            <a:off x="1571176" y="1748733"/>
            <a:ext cx="4941919" cy="3813867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7"/>
          <p:cNvSpPr/>
          <p:nvPr/>
        </p:nvSpPr>
        <p:spPr>
          <a:xfrm flipH="1">
            <a:off x="1647376" y="5875067"/>
            <a:ext cx="9931400" cy="998800"/>
          </a:xfrm>
          <a:custGeom>
            <a:avLst/>
            <a:gdLst/>
            <a:ahLst/>
            <a:cxnLst/>
            <a:rect l="l" t="t" r="r" b="b"/>
            <a:pathLst>
              <a:path w="9931400" h="998800" extrusionOk="0">
                <a:moveTo>
                  <a:pt x="0" y="998800"/>
                </a:moveTo>
                <a:lnTo>
                  <a:pt x="514801" y="0"/>
                </a:lnTo>
                <a:lnTo>
                  <a:pt x="9931400" y="0"/>
                </a:lnTo>
                <a:lnTo>
                  <a:pt x="9492799" y="998800"/>
                </a:lnTo>
                <a:lnTo>
                  <a:pt x="0" y="998800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/>
          <p:nvPr/>
        </p:nvSpPr>
        <p:spPr>
          <a:xfrm flipH="1">
            <a:off x="9083805" y="5873887"/>
            <a:ext cx="3113948" cy="999979"/>
          </a:xfrm>
          <a:custGeom>
            <a:avLst/>
            <a:gdLst/>
            <a:ahLst/>
            <a:cxnLst/>
            <a:rect l="l" t="t" r="r" b="b"/>
            <a:pathLst>
              <a:path w="3113948" h="999979" extrusionOk="0">
                <a:moveTo>
                  <a:pt x="0" y="995241"/>
                </a:moveTo>
                <a:cubicBezTo>
                  <a:pt x="19" y="662308"/>
                  <a:pt x="4775" y="332933"/>
                  <a:pt x="4794" y="0"/>
                </a:cubicBezTo>
                <a:lnTo>
                  <a:pt x="3113948" y="1179"/>
                </a:lnTo>
                <a:lnTo>
                  <a:pt x="2611931" y="999979"/>
                </a:lnTo>
                <a:lnTo>
                  <a:pt x="0" y="99524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9144000" y="6527413"/>
            <a:ext cx="276619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 Agreement No. 101112972</a:t>
            </a:r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sourgiannis@xanthi.g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ctrTitle"/>
          </p:nvPr>
        </p:nvSpPr>
        <p:spPr>
          <a:xfrm>
            <a:off x="1823972" y="624689"/>
            <a:ext cx="10513500" cy="241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6000" baseline="30000" dirty="0" smtClean="0">
                <a:solidFill>
                  <a:srgbClr val="FF0000"/>
                </a:solidFill>
              </a:rPr>
              <a:t>D</a:t>
            </a:r>
            <a:r>
              <a:rPr lang="en-US" sz="6000" baseline="30000" dirty="0" smtClean="0"/>
              <a:t>emonstration </a:t>
            </a:r>
            <a:r>
              <a:rPr lang="en-US" sz="6000" baseline="30000" dirty="0"/>
              <a:t>and </a:t>
            </a:r>
            <a:r>
              <a:rPr lang="en-US" sz="6000" baseline="30000" dirty="0" err="1"/>
              <a:t>mainstr</a:t>
            </a:r>
            <a:r>
              <a:rPr lang="en-US" sz="6000" baseline="30000" dirty="0" err="1">
                <a:solidFill>
                  <a:srgbClr val="FF0000"/>
                </a:solidFill>
              </a:rPr>
              <a:t>E</a:t>
            </a:r>
            <a:r>
              <a:rPr lang="en-US" sz="6000" baseline="30000" dirty="0" err="1"/>
              <a:t>aming</a:t>
            </a:r>
            <a:r>
              <a:rPr lang="en-US" sz="6000" baseline="30000" dirty="0"/>
              <a:t> of nature-based </a:t>
            </a:r>
            <a:r>
              <a:rPr lang="en-US" sz="6000" baseline="30000" dirty="0">
                <a:solidFill>
                  <a:srgbClr val="FF0000"/>
                </a:solidFill>
              </a:rPr>
              <a:t>S</a:t>
            </a:r>
            <a:r>
              <a:rPr lang="en-US" sz="6000" baseline="30000" dirty="0"/>
              <a:t>olutions for cl</a:t>
            </a:r>
            <a:r>
              <a:rPr lang="en-US" sz="6000" baseline="30000" dirty="0">
                <a:solidFill>
                  <a:srgbClr val="FF0000"/>
                </a:solidFill>
              </a:rPr>
              <a:t>i</a:t>
            </a:r>
            <a:r>
              <a:rPr lang="en-US" sz="6000" baseline="30000" dirty="0"/>
              <a:t>mate </a:t>
            </a:r>
            <a:r>
              <a:rPr lang="en-US" sz="6000" baseline="30000" dirty="0">
                <a:solidFill>
                  <a:srgbClr val="FF0000"/>
                </a:solidFill>
              </a:rPr>
              <a:t>R</a:t>
            </a:r>
            <a:r>
              <a:rPr lang="en-US" sz="6000" baseline="30000" dirty="0"/>
              <a:t>esilient transformation in the </a:t>
            </a:r>
            <a:r>
              <a:rPr lang="en-US" sz="6000" baseline="30000" dirty="0" err="1" smtClean="0">
                <a:solidFill>
                  <a:srgbClr val="FF0000"/>
                </a:solidFill>
              </a:rPr>
              <a:t>MED</a:t>
            </a:r>
            <a:r>
              <a:rPr lang="en-US" sz="6000" baseline="30000" dirty="0" err="1" smtClean="0"/>
              <a:t>iterranean</a:t>
            </a:r>
            <a:r>
              <a:rPr lang="el-GR" sz="6000" baseline="30000" dirty="0" smtClean="0"/>
              <a:t> - </a:t>
            </a:r>
            <a:r>
              <a:rPr lang="en-US" sz="6000" baseline="30000" dirty="0" err="1" smtClean="0">
                <a:solidFill>
                  <a:srgbClr val="FF0000"/>
                </a:solidFill>
              </a:rPr>
              <a:t>DesirMED</a:t>
            </a:r>
            <a:endParaRPr sz="5800" dirty="0">
              <a:solidFill>
                <a:srgbClr val="FF0000"/>
              </a:solidFill>
            </a:endParaRPr>
          </a:p>
        </p:txBody>
      </p:sp>
      <p:sp>
        <p:nvSpPr>
          <p:cNvPr id="168" name="Google Shape;168;p1"/>
          <p:cNvSpPr txBox="1">
            <a:spLocks noGrp="1"/>
          </p:cNvSpPr>
          <p:nvPr>
            <p:ph type="subTitle" idx="1"/>
          </p:nvPr>
        </p:nvSpPr>
        <p:spPr>
          <a:xfrm>
            <a:off x="97943" y="3162293"/>
            <a:ext cx="11560814" cy="171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ctr"/>
            <a:endParaRPr lang="en-US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28600" lvl="0" indent="-228600" algn="ctr"/>
            <a:r>
              <a:rPr lang="el-GR" sz="4400" b="1" dirty="0" smtClean="0">
                <a:solidFill>
                  <a:schemeClr val="accent5">
                    <a:lumMod val="75000"/>
                  </a:schemeClr>
                </a:solidFill>
              </a:rPr>
              <a:t>Περιφέρεια Ανατολικής Μακεδονίας - Θράκης</a:t>
            </a:r>
            <a:r>
              <a:rPr lang="en" sz="44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endParaRPr lang="el-GR" sz="4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28600" lvl="0" indent="-228600" algn="ctr"/>
            <a:endParaRPr lang="el-GR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0" name="Google Shape;170;p1"/>
          <p:cNvSpPr txBox="1">
            <a:spLocks noGrp="1"/>
          </p:cNvSpPr>
          <p:nvPr>
            <p:ph type="body" idx="3"/>
          </p:nvPr>
        </p:nvSpPr>
        <p:spPr>
          <a:xfrm>
            <a:off x="621150" y="4899568"/>
            <a:ext cx="1126605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71" name="Google Shape;171;p1"/>
          <p:cNvSpPr/>
          <p:nvPr/>
        </p:nvSpPr>
        <p:spPr>
          <a:xfrm>
            <a:off x="0" y="6204155"/>
            <a:ext cx="2074606" cy="653845"/>
          </a:xfrm>
          <a:prstGeom prst="rect">
            <a:avLst/>
          </a:prstGeom>
          <a:solidFill>
            <a:srgbClr val="EE6E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3">
            <a:alphaModFix/>
          </a:blip>
          <a:srcRect l="66569"/>
          <a:stretch/>
        </p:blipFill>
        <p:spPr>
          <a:xfrm>
            <a:off x="6764594" y="5455168"/>
            <a:ext cx="3362631" cy="176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465" y="6095999"/>
            <a:ext cx="2611875" cy="582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0055" y="5977687"/>
            <a:ext cx="31527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7-rt.googleusercontent.com/docsz/AD_4nXdrLd4_P6FbnIttQVy7ZdBqFHToHNFW7dHVZjmLY5SEDw9aZ9iEYBQslzOxjdokVoAxln88nmL7UdxJh8xp6mOSHHzBJb1b64K_fJjNgMRrodXl9tJYNE5_r54Qd_LgSVfZGtMo-Q?key=yz2adkC932-KkrHDs3tAxAf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317" y="1"/>
            <a:ext cx="1505684" cy="98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771445" y="1149791"/>
            <a:ext cx="6194901" cy="433661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38" name="Google Shape;238;p3"/>
          <p:cNvSpPr txBox="1">
            <a:spLocks noGrp="1"/>
          </p:cNvSpPr>
          <p:nvPr>
            <p:ph type="body" idx="1"/>
          </p:nvPr>
        </p:nvSpPr>
        <p:spPr>
          <a:xfrm>
            <a:off x="5791885" y="1356087"/>
            <a:ext cx="6194901" cy="472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DesirMED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χρηματοδοτείται στο πλαίσιο του Προγράμματος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Europe και από το Swiss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Secretariat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Research and </a:t>
            </a:r>
            <a:r>
              <a:rPr 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(SERI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δίνει προτεραιότητα </a:t>
            </a:r>
            <a:r>
              <a:rPr lang="el-G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λύσεις που βασίζονται στη φύση (</a:t>
            </a:r>
            <a:r>
              <a:rPr lang="el-G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l-GR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καινοτόμες τεχνολογίες </a:t>
            </a:r>
            <a:endParaRPr lang="el-GR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κοινωνικές πρακτικές </a:t>
            </a:r>
            <a:endParaRPr lang="el-GR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στοχεύουν στην επιτάχυνση του μετασχηματισμού των περιφερειών της Μεσογείου για την προσαρμογή στην κλιματική αλλαγή και την ανθεκτικότητα</a:t>
            </a:r>
            <a:r>
              <a:rPr lang="el-GR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40" name="Google Shape;2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8917" y="6330210"/>
            <a:ext cx="391790" cy="39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" y="1356088"/>
            <a:ext cx="5610225" cy="32004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863" y="61493"/>
            <a:ext cx="1505843" cy="981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8917" y="6330210"/>
            <a:ext cx="391790" cy="391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Έλλειψη 1"/>
          <p:cNvSpPr/>
          <p:nvPr/>
        </p:nvSpPr>
        <p:spPr>
          <a:xfrm>
            <a:off x="1041149" y="1548072"/>
            <a:ext cx="1597930" cy="16659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172424" y="1842417"/>
            <a:ext cx="1335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FF0000"/>
                </a:solidFill>
              </a:rPr>
              <a:t>10 </a:t>
            </a:r>
          </a:p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Χώρες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2936335" y="1548072"/>
            <a:ext cx="1563238" cy="16659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792989" y="1688528"/>
            <a:ext cx="170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FF0000"/>
                </a:solidFill>
              </a:rPr>
              <a:t>8</a:t>
            </a:r>
          </a:p>
          <a:p>
            <a:pPr algn="ctr"/>
            <a:r>
              <a:rPr lang="el-GR" sz="2000" dirty="0" err="1" smtClean="0">
                <a:solidFill>
                  <a:srgbClr val="FF0000"/>
                </a:solidFill>
              </a:rPr>
              <a:t>Περιφέ</a:t>
            </a:r>
            <a:r>
              <a:rPr lang="el-GR" sz="2000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l-GR" sz="2000" dirty="0" err="1" smtClean="0">
                <a:solidFill>
                  <a:srgbClr val="FF0000"/>
                </a:solidFill>
              </a:rPr>
              <a:t>ρειες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9" name="Έλλειψη 8"/>
          <p:cNvSpPr/>
          <p:nvPr/>
        </p:nvSpPr>
        <p:spPr>
          <a:xfrm>
            <a:off x="4938666" y="1548072"/>
            <a:ext cx="1563238" cy="16659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796829" y="1914865"/>
            <a:ext cx="170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FF0000"/>
                </a:solidFill>
              </a:rPr>
              <a:t>34</a:t>
            </a:r>
          </a:p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Εταίροι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6950057" y="1548072"/>
            <a:ext cx="1563238" cy="1665908"/>
          </a:xfrm>
          <a:prstGeom prst="ellipse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808220" y="1914865"/>
            <a:ext cx="170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FF0000"/>
                </a:solidFill>
              </a:rPr>
              <a:t>60</a:t>
            </a:r>
          </a:p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Μήνες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9101776" y="1474136"/>
            <a:ext cx="1563238" cy="1665908"/>
          </a:xfrm>
          <a:prstGeom prst="ellipse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959939" y="1840929"/>
            <a:ext cx="170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FF0000"/>
                </a:solidFill>
              </a:rPr>
              <a:t>17.7</a:t>
            </a:r>
          </a:p>
          <a:p>
            <a:pPr algn="ctr"/>
            <a:r>
              <a:rPr lang="el-GR" sz="2000" dirty="0" smtClean="0">
                <a:solidFill>
                  <a:srgbClr val="FF0000"/>
                </a:solidFill>
              </a:rPr>
              <a:t>Μ. €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890" y="3829944"/>
            <a:ext cx="6267214" cy="235980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660" y="185221"/>
            <a:ext cx="1505843" cy="9815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/>
          <p:nvPr/>
        </p:nvSpPr>
        <p:spPr>
          <a:xfrm>
            <a:off x="2074415" y="5784547"/>
            <a:ext cx="611787" cy="1093784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0" y="6331974"/>
            <a:ext cx="1979654" cy="5260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1261427" y="1339509"/>
            <a:ext cx="4683900" cy="899544"/>
          </a:xfrm>
          <a:prstGeom prst="rect">
            <a:avLst/>
          </a:prstGeom>
          <a:solidFill>
            <a:srgbClr val="F4DD5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9"/>
          <p:cNvSpPr/>
          <p:nvPr/>
        </p:nvSpPr>
        <p:spPr>
          <a:xfrm flipH="1">
            <a:off x="1254841" y="1589943"/>
            <a:ext cx="724813" cy="649581"/>
          </a:xfrm>
          <a:custGeom>
            <a:avLst/>
            <a:gdLst/>
            <a:ahLst/>
            <a:cxnLst/>
            <a:rect l="l" t="t" r="r" b="b"/>
            <a:pathLst>
              <a:path w="1244315" h="999355" extrusionOk="0">
                <a:moveTo>
                  <a:pt x="0" y="999355"/>
                </a:moveTo>
                <a:lnTo>
                  <a:pt x="514801" y="555"/>
                </a:lnTo>
                <a:lnTo>
                  <a:pt x="1244315" y="0"/>
                </a:lnTo>
                <a:lnTo>
                  <a:pt x="1243448" y="999355"/>
                </a:lnTo>
                <a:lnTo>
                  <a:pt x="0" y="999355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/>
          <p:nvPr/>
        </p:nvSpPr>
        <p:spPr>
          <a:xfrm flipH="1">
            <a:off x="1634124" y="1586968"/>
            <a:ext cx="440291" cy="651654"/>
          </a:xfrm>
          <a:custGeom>
            <a:avLst/>
            <a:gdLst/>
            <a:ahLst/>
            <a:cxnLst/>
            <a:rect l="l" t="t" r="r" b="b"/>
            <a:pathLst>
              <a:path w="690653" h="998703" extrusionOk="0">
                <a:moveTo>
                  <a:pt x="0" y="998702"/>
                </a:moveTo>
                <a:lnTo>
                  <a:pt x="518052" y="0"/>
                </a:lnTo>
                <a:lnTo>
                  <a:pt x="690653" y="0"/>
                </a:lnTo>
                <a:lnTo>
                  <a:pt x="175458" y="998703"/>
                </a:lnTo>
                <a:lnTo>
                  <a:pt x="0" y="9987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1255672" y="1588050"/>
            <a:ext cx="53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1255672" y="2735644"/>
            <a:ext cx="53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6438504" y="1339509"/>
            <a:ext cx="4683900" cy="899544"/>
          </a:xfrm>
          <a:prstGeom prst="rect">
            <a:avLst/>
          </a:prstGeom>
          <a:solidFill>
            <a:srgbClr val="F4DD5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/>
          <p:nvPr/>
        </p:nvSpPr>
        <p:spPr>
          <a:xfrm flipH="1">
            <a:off x="6431922" y="1586605"/>
            <a:ext cx="724813" cy="652079"/>
          </a:xfrm>
          <a:custGeom>
            <a:avLst/>
            <a:gdLst/>
            <a:ahLst/>
            <a:cxnLst/>
            <a:rect l="l" t="t" r="r" b="b"/>
            <a:pathLst>
              <a:path w="1244315" h="999355" extrusionOk="0">
                <a:moveTo>
                  <a:pt x="0" y="999355"/>
                </a:moveTo>
                <a:lnTo>
                  <a:pt x="514801" y="555"/>
                </a:lnTo>
                <a:lnTo>
                  <a:pt x="1244315" y="0"/>
                </a:lnTo>
                <a:lnTo>
                  <a:pt x="1243448" y="999355"/>
                </a:lnTo>
                <a:lnTo>
                  <a:pt x="0" y="999355"/>
                </a:lnTo>
                <a:close/>
              </a:path>
            </a:pathLst>
          </a:custGeom>
          <a:solidFill>
            <a:srgbClr val="2EB4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/>
          <p:nvPr/>
        </p:nvSpPr>
        <p:spPr>
          <a:xfrm flipH="1">
            <a:off x="6811201" y="1586968"/>
            <a:ext cx="440291" cy="651654"/>
          </a:xfrm>
          <a:custGeom>
            <a:avLst/>
            <a:gdLst/>
            <a:ahLst/>
            <a:cxnLst/>
            <a:rect l="l" t="t" r="r" b="b"/>
            <a:pathLst>
              <a:path w="690653" h="998703" extrusionOk="0">
                <a:moveTo>
                  <a:pt x="0" y="998702"/>
                </a:moveTo>
                <a:lnTo>
                  <a:pt x="518052" y="0"/>
                </a:lnTo>
                <a:lnTo>
                  <a:pt x="690653" y="0"/>
                </a:lnTo>
                <a:lnTo>
                  <a:pt x="175458" y="998703"/>
                </a:lnTo>
                <a:lnTo>
                  <a:pt x="0" y="9987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6432749" y="1588050"/>
            <a:ext cx="53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3891964" y="5024674"/>
            <a:ext cx="6724441" cy="1343888"/>
          </a:xfrm>
          <a:prstGeom prst="rect">
            <a:avLst/>
          </a:prstGeom>
          <a:solidFill>
            <a:srgbClr val="F4DD5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9"/>
          <p:cNvSpPr/>
          <p:nvPr/>
        </p:nvSpPr>
        <p:spPr>
          <a:xfrm flipH="1">
            <a:off x="3891964" y="5191839"/>
            <a:ext cx="724813" cy="652079"/>
          </a:xfrm>
          <a:custGeom>
            <a:avLst/>
            <a:gdLst/>
            <a:ahLst/>
            <a:cxnLst/>
            <a:rect l="l" t="t" r="r" b="b"/>
            <a:pathLst>
              <a:path w="1244315" h="999355" extrusionOk="0">
                <a:moveTo>
                  <a:pt x="0" y="999355"/>
                </a:moveTo>
                <a:lnTo>
                  <a:pt x="514801" y="555"/>
                </a:lnTo>
                <a:lnTo>
                  <a:pt x="1244315" y="0"/>
                </a:lnTo>
                <a:lnTo>
                  <a:pt x="1243448" y="999355"/>
                </a:lnTo>
                <a:lnTo>
                  <a:pt x="0" y="999355"/>
                </a:lnTo>
                <a:close/>
              </a:path>
            </a:pathLst>
          </a:custGeom>
          <a:solidFill>
            <a:srgbClr val="2EB4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9"/>
          <p:cNvSpPr/>
          <p:nvPr/>
        </p:nvSpPr>
        <p:spPr>
          <a:xfrm flipH="1">
            <a:off x="4284130" y="5191839"/>
            <a:ext cx="440291" cy="651654"/>
          </a:xfrm>
          <a:custGeom>
            <a:avLst/>
            <a:gdLst/>
            <a:ahLst/>
            <a:cxnLst/>
            <a:rect l="l" t="t" r="r" b="b"/>
            <a:pathLst>
              <a:path w="690653" h="998703" extrusionOk="0">
                <a:moveTo>
                  <a:pt x="0" y="998702"/>
                </a:moveTo>
                <a:lnTo>
                  <a:pt x="518052" y="0"/>
                </a:lnTo>
                <a:lnTo>
                  <a:pt x="690653" y="0"/>
                </a:lnTo>
                <a:lnTo>
                  <a:pt x="175458" y="998703"/>
                </a:lnTo>
                <a:lnTo>
                  <a:pt x="0" y="9987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1855829" y="1455074"/>
            <a:ext cx="4089498" cy="783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Περιφέρειες Επίδειξης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Demostration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Regions)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7163317" y="1380070"/>
            <a:ext cx="3635917" cy="83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Περιφέρειες Αναπαραγωγής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(Replicate Regions)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4709024" y="5024674"/>
            <a:ext cx="5922778" cy="122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λύσεις που βασίζονται στη φύση, οι καινοτόμες τεχνολογίες και οι συμπεριληπτικές κοινωνικές πρακτικές είναι προτεραιότητα για την ενίσχυση της περιφερειακής κλιματικής ανθεκτικότητας.</a:t>
            </a:r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444" y="6330641"/>
            <a:ext cx="391790" cy="39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826" y="6330641"/>
            <a:ext cx="1732002" cy="38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18917" y="6330210"/>
            <a:ext cx="391790" cy="39179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98;p29"/>
          <p:cNvSpPr/>
          <p:nvPr/>
        </p:nvSpPr>
        <p:spPr>
          <a:xfrm>
            <a:off x="3581296" y="2865970"/>
            <a:ext cx="7150878" cy="1719751"/>
          </a:xfrm>
          <a:prstGeom prst="rect">
            <a:avLst/>
          </a:prstGeom>
          <a:solidFill>
            <a:srgbClr val="F4DD51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99;p29"/>
          <p:cNvSpPr/>
          <p:nvPr/>
        </p:nvSpPr>
        <p:spPr>
          <a:xfrm flipH="1">
            <a:off x="3581296" y="2987430"/>
            <a:ext cx="724813" cy="652079"/>
          </a:xfrm>
          <a:custGeom>
            <a:avLst/>
            <a:gdLst/>
            <a:ahLst/>
            <a:cxnLst/>
            <a:rect l="l" t="t" r="r" b="b"/>
            <a:pathLst>
              <a:path w="1244315" h="999355" extrusionOk="0">
                <a:moveTo>
                  <a:pt x="0" y="999355"/>
                </a:moveTo>
                <a:lnTo>
                  <a:pt x="514801" y="555"/>
                </a:lnTo>
                <a:lnTo>
                  <a:pt x="1244315" y="0"/>
                </a:lnTo>
                <a:lnTo>
                  <a:pt x="1243448" y="999355"/>
                </a:lnTo>
                <a:lnTo>
                  <a:pt x="0" y="999355"/>
                </a:lnTo>
                <a:close/>
              </a:path>
            </a:pathLst>
          </a:custGeom>
          <a:solidFill>
            <a:srgbClr val="EE6E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00;p29"/>
          <p:cNvSpPr/>
          <p:nvPr/>
        </p:nvSpPr>
        <p:spPr>
          <a:xfrm flipH="1">
            <a:off x="3971176" y="2972606"/>
            <a:ext cx="440291" cy="651654"/>
          </a:xfrm>
          <a:custGeom>
            <a:avLst/>
            <a:gdLst/>
            <a:ahLst/>
            <a:cxnLst/>
            <a:rect l="l" t="t" r="r" b="b"/>
            <a:pathLst>
              <a:path w="690653" h="998703" extrusionOk="0">
                <a:moveTo>
                  <a:pt x="0" y="998702"/>
                </a:moveTo>
                <a:lnTo>
                  <a:pt x="518052" y="0"/>
                </a:lnTo>
                <a:lnTo>
                  <a:pt x="690653" y="0"/>
                </a:lnTo>
                <a:lnTo>
                  <a:pt x="175458" y="998703"/>
                </a:lnTo>
                <a:lnTo>
                  <a:pt x="0" y="99870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01;p29"/>
          <p:cNvSpPr txBox="1"/>
          <p:nvPr/>
        </p:nvSpPr>
        <p:spPr>
          <a:xfrm>
            <a:off x="3587009" y="3086070"/>
            <a:ext cx="53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19;p29"/>
          <p:cNvSpPr txBox="1"/>
          <p:nvPr/>
        </p:nvSpPr>
        <p:spPr>
          <a:xfrm>
            <a:off x="4355412" y="2941687"/>
            <a:ext cx="6070560" cy="151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συνεργάζονται για να ενισχύσουν την ικανότητα των οργάνων της Αυτοδιοίκησης και των τοπικών κοινωνιών της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Μεσογείου στον μετασχηματισμό και στην προσαρμογή τους στις προκλήσεις που δημιουργεί η κλιματική κρίση.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217;p29"/>
          <p:cNvSpPr txBox="1"/>
          <p:nvPr/>
        </p:nvSpPr>
        <p:spPr>
          <a:xfrm>
            <a:off x="3971176" y="5348293"/>
            <a:ext cx="53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Βέλος προς τα κάτω 2"/>
          <p:cNvSpPr/>
          <p:nvPr/>
        </p:nvSpPr>
        <p:spPr>
          <a:xfrm>
            <a:off x="4595593" y="2258539"/>
            <a:ext cx="484632" cy="6070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Βέλος προς τα κάτω 50"/>
          <p:cNvSpPr/>
          <p:nvPr/>
        </p:nvSpPr>
        <p:spPr>
          <a:xfrm>
            <a:off x="8496643" y="2258216"/>
            <a:ext cx="484632" cy="6070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Βέλος προς τα κάτω 51"/>
          <p:cNvSpPr/>
          <p:nvPr/>
        </p:nvSpPr>
        <p:spPr>
          <a:xfrm>
            <a:off x="6835821" y="4584839"/>
            <a:ext cx="484632" cy="43983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1802" y="44294"/>
            <a:ext cx="1505843" cy="9815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"/>
          <p:cNvSpPr/>
          <p:nvPr/>
        </p:nvSpPr>
        <p:spPr>
          <a:xfrm>
            <a:off x="1934263" y="5498820"/>
            <a:ext cx="771603" cy="1379511"/>
          </a:xfrm>
          <a:prstGeom prst="rtTriangle">
            <a:avLst/>
          </a:prstGeom>
          <a:solidFill>
            <a:srgbClr val="FBF4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9"/>
          <p:cNvSpPr/>
          <p:nvPr/>
        </p:nvSpPr>
        <p:spPr>
          <a:xfrm>
            <a:off x="1411600" y="5770757"/>
            <a:ext cx="617390" cy="766916"/>
          </a:xfrm>
          <a:prstGeom prst="rect">
            <a:avLst/>
          </a:prstGeom>
          <a:solidFill>
            <a:srgbClr val="FBF4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1018864" y="18949"/>
            <a:ext cx="10099200" cy="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l-GR" sz="3200" dirty="0">
                <a:solidFill>
                  <a:srgbClr val="0070C0"/>
                </a:solidFill>
              </a:rPr>
              <a:t>Το Δίκτυο της Περιφέρειας της Ανατολικής Μακεδονίας Θράκης</a:t>
            </a:r>
            <a:endParaRPr sz="3200" dirty="0">
              <a:solidFill>
                <a:srgbClr val="0070C0"/>
              </a:solidFill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8325" y="1207620"/>
            <a:ext cx="3442030" cy="3740870"/>
          </a:xfrm>
          <a:prstGeom prst="ellipse">
            <a:avLst/>
          </a:prstGeom>
          <a:solidFill>
            <a:srgbClr val="F4DD5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235390" y="1479558"/>
            <a:ext cx="2933323" cy="31829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/>
          <p:nvPr/>
        </p:nvSpPr>
        <p:spPr>
          <a:xfrm rot="10800000" flipH="1">
            <a:off x="3620965" y="1083409"/>
            <a:ext cx="4329844" cy="4137433"/>
          </a:xfrm>
          <a:prstGeom prst="ellipse">
            <a:avLst/>
          </a:prstGeom>
          <a:solidFill>
            <a:srgbClr val="F4DD5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9"/>
          <p:cNvSpPr/>
          <p:nvPr/>
        </p:nvSpPr>
        <p:spPr>
          <a:xfrm rot="10800000" flipH="1">
            <a:off x="3963407" y="1394397"/>
            <a:ext cx="3738664" cy="35576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/>
          <p:nvPr/>
        </p:nvSpPr>
        <p:spPr>
          <a:xfrm>
            <a:off x="8033152" y="1104522"/>
            <a:ext cx="4114010" cy="4116320"/>
          </a:xfrm>
          <a:prstGeom prst="ellipse">
            <a:avLst/>
          </a:prstGeom>
          <a:solidFill>
            <a:srgbClr val="F4DD5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925" y="6330210"/>
            <a:ext cx="391790" cy="3917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18572" y="2109213"/>
            <a:ext cx="1348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 smtClean="0"/>
              <a:t>Π.Α.Μ.Θ</a:t>
            </a:r>
          </a:p>
          <a:p>
            <a:pPr algn="ctr"/>
            <a:r>
              <a:rPr lang="el-GR" sz="1800" dirty="0" smtClean="0"/>
              <a:t>Π.Τ.Α. – ΑΜΘ</a:t>
            </a:r>
          </a:p>
          <a:p>
            <a:pPr algn="ctr"/>
            <a:r>
              <a:rPr lang="el-GR" sz="1800" dirty="0" smtClean="0"/>
              <a:t>Δ.Π.Θ.</a:t>
            </a:r>
          </a:p>
          <a:p>
            <a:pPr algn="ctr"/>
            <a:r>
              <a:rPr lang="el-GR" sz="1800" dirty="0" smtClean="0"/>
              <a:t>Δήμος </a:t>
            </a:r>
            <a:r>
              <a:rPr lang="el-GR" sz="1800" dirty="0" err="1" smtClean="0"/>
              <a:t>Παγγαίου</a:t>
            </a:r>
            <a:endParaRPr lang="el-GR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617383" y="1859463"/>
            <a:ext cx="2430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 smtClean="0"/>
              <a:t>βασικός πυλώνας </a:t>
            </a:r>
            <a:r>
              <a:rPr lang="el-GR" sz="1800" dirty="0"/>
              <a:t>και </a:t>
            </a:r>
            <a:endParaRPr lang="el-GR" sz="1800" dirty="0" smtClean="0"/>
          </a:p>
          <a:p>
            <a:pPr algn="ctr"/>
            <a:r>
              <a:rPr lang="el-GR" sz="1800" dirty="0" smtClean="0"/>
              <a:t>κόμβος </a:t>
            </a:r>
            <a:r>
              <a:rPr lang="el-GR" sz="1800" dirty="0"/>
              <a:t>διάδοσης των αποτελεσμάτων του </a:t>
            </a:r>
            <a:r>
              <a:rPr lang="el-GR" sz="1800" dirty="0" err="1"/>
              <a:t>DesirMED</a:t>
            </a:r>
            <a:r>
              <a:rPr lang="el-GR" sz="1800" dirty="0"/>
              <a:t> για την ευρύτερη περιοχή της Ανατολικής Μεσογείου, των Βαλκανίων και του Εύξεινου Πόντου. </a:t>
            </a:r>
          </a:p>
        </p:txBody>
      </p:sp>
      <p:sp>
        <p:nvSpPr>
          <p:cNvPr id="24" name="Google Shape;330;p9"/>
          <p:cNvSpPr/>
          <p:nvPr/>
        </p:nvSpPr>
        <p:spPr>
          <a:xfrm rot="10800000" flipH="1">
            <a:off x="8193386" y="1373283"/>
            <a:ext cx="3901326" cy="35576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786" y="1444516"/>
            <a:ext cx="3237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Εστιάζει στον </a:t>
            </a:r>
            <a:endParaRPr lang="el-GR" sz="1600" dirty="0" smtClean="0"/>
          </a:p>
          <a:p>
            <a:pPr algn="ctr"/>
            <a:r>
              <a:rPr lang="el-GR" sz="1600" dirty="0" smtClean="0"/>
              <a:t>σχεδιασμό</a:t>
            </a:r>
            <a:r>
              <a:rPr lang="el-GR" sz="1600" dirty="0"/>
              <a:t>, στην ανάπτυξη </a:t>
            </a:r>
            <a:endParaRPr lang="el-GR" sz="1600" dirty="0" smtClean="0"/>
          </a:p>
          <a:p>
            <a:pPr algn="ctr"/>
            <a:r>
              <a:rPr lang="el-GR" sz="1600" dirty="0" smtClean="0"/>
              <a:t>και </a:t>
            </a:r>
            <a:r>
              <a:rPr lang="el-GR" sz="1600" dirty="0"/>
              <a:t>εφαρμογή καινοτόμων οικονομικά και περιβαλλοντικά βιώσιμων και ολοκληρωμένων λύσεων </a:t>
            </a:r>
            <a:endParaRPr lang="el-GR" sz="1600" dirty="0" smtClean="0"/>
          </a:p>
          <a:p>
            <a:pPr algn="ctr"/>
            <a:r>
              <a:rPr lang="el-GR" sz="1600" dirty="0" smtClean="0"/>
              <a:t>για </a:t>
            </a:r>
            <a:r>
              <a:rPr lang="el-GR" sz="1600" dirty="0"/>
              <a:t>καίρια προβλήματα της περιοχής όπως η ξηρασία και η </a:t>
            </a:r>
            <a:r>
              <a:rPr lang="el-GR" sz="1600" dirty="0" smtClean="0"/>
              <a:t>βέλτιστη </a:t>
            </a:r>
            <a:r>
              <a:rPr lang="el-GR" sz="1600" dirty="0"/>
              <a:t>διαχείριση αγροτικού νερού, η διαχείριση λυμάτων σε υπαίθριους οικισμούς, η παράκτια διάβρωση και οι πλημμύρες κατοικημένων περιοχών.  </a:t>
            </a:r>
          </a:p>
          <a:p>
            <a:pPr algn="ctr"/>
            <a:r>
              <a:rPr lang="el-GR" sz="1600" dirty="0"/>
              <a:t/>
            </a:r>
            <a:br>
              <a:rPr lang="el-GR" sz="1600" dirty="0"/>
            </a:br>
            <a:endParaRPr lang="el-GR" sz="16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228" y="181147"/>
            <a:ext cx="1101934" cy="718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3"/>
          <p:cNvSpPr/>
          <p:nvPr/>
        </p:nvSpPr>
        <p:spPr>
          <a:xfrm>
            <a:off x="2074415" y="5784547"/>
            <a:ext cx="611787" cy="1093784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3"/>
          <p:cNvSpPr txBox="1">
            <a:spLocks noGrp="1"/>
          </p:cNvSpPr>
          <p:nvPr>
            <p:ph type="body" idx="2"/>
          </p:nvPr>
        </p:nvSpPr>
        <p:spPr>
          <a:xfrm>
            <a:off x="2997868" y="2957050"/>
            <a:ext cx="8971985" cy="313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</a:pPr>
            <a:r>
              <a:rPr lang="en-US" sz="2400" b="0" dirty="0" smtClean="0">
                <a:solidFill>
                  <a:srgbClr val="002060"/>
                </a:solidFill>
              </a:rPr>
              <a:t>Y</a:t>
            </a:r>
            <a:r>
              <a:rPr lang="el-GR" sz="2400" b="0" dirty="0" err="1" smtClean="0">
                <a:solidFill>
                  <a:srgbClr val="002060"/>
                </a:solidFill>
              </a:rPr>
              <a:t>πεύθυνος</a:t>
            </a:r>
            <a:r>
              <a:rPr lang="el-GR" sz="2400" b="0" dirty="0" smtClean="0">
                <a:solidFill>
                  <a:srgbClr val="002060"/>
                </a:solidFill>
              </a:rPr>
              <a:t> Έργου</a:t>
            </a:r>
            <a:endParaRPr lang="en-US" sz="2400" b="0" dirty="0" smtClean="0">
              <a:solidFill>
                <a:srgbClr val="002060"/>
              </a:solidFill>
            </a:endParaRPr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</a:pPr>
            <a:r>
              <a:rPr lang="el-GR" sz="2400" b="0" dirty="0" smtClean="0">
                <a:solidFill>
                  <a:srgbClr val="002060"/>
                </a:solidFill>
              </a:rPr>
              <a:t>Δρ</a:t>
            </a:r>
            <a:r>
              <a:rPr lang="el-GR" sz="2400" b="0" dirty="0" smtClean="0">
                <a:solidFill>
                  <a:srgbClr val="002060"/>
                </a:solidFill>
              </a:rPr>
              <a:t>. Λάμπρος </a:t>
            </a:r>
            <a:r>
              <a:rPr lang="el-GR" sz="2400" b="0" dirty="0" err="1" smtClean="0">
                <a:solidFill>
                  <a:srgbClr val="002060"/>
                </a:solidFill>
              </a:rPr>
              <a:t>Τσούργιαννης</a:t>
            </a:r>
            <a:r>
              <a:rPr lang="el-GR" sz="2400" b="0" dirty="0" smtClean="0">
                <a:solidFill>
                  <a:srgbClr val="002060"/>
                </a:solidFill>
              </a:rPr>
              <a:t> </a:t>
            </a:r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</a:pPr>
            <a:r>
              <a:rPr lang="el-GR" sz="2400" b="0" dirty="0" smtClean="0">
                <a:solidFill>
                  <a:srgbClr val="002060"/>
                </a:solidFill>
              </a:rPr>
              <a:t>Γενικός Διευθυντής Εσωτερικής Λειτουργίας </a:t>
            </a:r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</a:pPr>
            <a:r>
              <a:rPr lang="el-GR" sz="2400" b="0" dirty="0" smtClean="0">
                <a:solidFill>
                  <a:srgbClr val="002060"/>
                </a:solidFill>
              </a:rPr>
              <a:t>Περιφέρεια Ανατολικής Μακεδονίας Θράκης</a:t>
            </a:r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</a:pPr>
            <a:r>
              <a:rPr lang="el-GR" sz="2400" b="0" dirty="0" err="1" smtClean="0">
                <a:solidFill>
                  <a:srgbClr val="002060"/>
                </a:solidFill>
              </a:rPr>
              <a:t>Τηλ</a:t>
            </a:r>
            <a:r>
              <a:rPr lang="el-GR" sz="2400" b="0" dirty="0" smtClean="0">
                <a:solidFill>
                  <a:srgbClr val="002060"/>
                </a:solidFill>
              </a:rPr>
              <a:t>. 2531350119, 6972084118</a:t>
            </a:r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E55"/>
              </a:buClr>
              <a:buSzPts val="3200"/>
              <a:buFont typeface="Arial"/>
              <a:buNone/>
            </a:pPr>
            <a:r>
              <a:rPr lang="en-US" sz="2400" b="0" dirty="0" smtClean="0">
                <a:solidFill>
                  <a:srgbClr val="002060"/>
                </a:solidFill>
              </a:rPr>
              <a:t>e-mail: </a:t>
            </a:r>
            <a:r>
              <a:rPr lang="en-US" sz="2400" b="0" dirty="0" smtClean="0">
                <a:solidFill>
                  <a:srgbClr val="002060"/>
                </a:solidFill>
                <a:hlinkClick r:id="rId3"/>
              </a:rPr>
              <a:t>tsourgiannis@xanthi.gr</a:t>
            </a:r>
            <a:r>
              <a:rPr lang="en-US" sz="2400" b="0" dirty="0" smtClean="0">
                <a:solidFill>
                  <a:srgbClr val="002060"/>
                </a:solidFill>
              </a:rPr>
              <a:t>, ltsourgiannis@gmail.com</a:t>
            </a:r>
            <a:endParaRPr sz="2400" b="0" dirty="0">
              <a:solidFill>
                <a:srgbClr val="002060"/>
              </a:solidFill>
            </a:endParaRPr>
          </a:p>
        </p:txBody>
      </p:sp>
      <p:pic>
        <p:nvPicPr>
          <p:cNvPr id="398" name="Google Shape;39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8917" y="6330210"/>
            <a:ext cx="391790" cy="39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694" y="155763"/>
            <a:ext cx="1505843" cy="9815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287</Words>
  <Application>Microsoft Office PowerPoint</Application>
  <PresentationFormat>Ευρεία οθόνη</PresentationFormat>
  <Paragraphs>50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Calibri</vt:lpstr>
      <vt:lpstr>Times New Roman</vt:lpstr>
      <vt:lpstr>Arial</vt:lpstr>
      <vt:lpstr>Office Theme</vt:lpstr>
      <vt:lpstr>1_Office Theme</vt:lpstr>
      <vt:lpstr>Demonstration and mainstrEaming of nature-based Solutions for climate Resilient transformation in the MEDiterranean - DesirMED</vt:lpstr>
      <vt:lpstr>Παρουσίαση του PowerPoint</vt:lpstr>
      <vt:lpstr>Παρουσίαση του PowerPoint</vt:lpstr>
      <vt:lpstr>Παρουσίαση του PowerPoint</vt:lpstr>
      <vt:lpstr>Το Δίκτυο της Περιφέρειας της Ανατολικής Μακεδονίας Θράκης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Demonstration and mainstrEaming of nature-based Solutions for climate Resilient transformation in the MEDiterranean - DesirMED</dc:title>
  <dc:creator>user</dc:creator>
  <cp:lastModifiedBy>ΠΕ ΞΑΝΘΗΣ</cp:lastModifiedBy>
  <cp:revision>13</cp:revision>
  <dcterms:created xsi:type="dcterms:W3CDTF">2024-01-03T15:06:47Z</dcterms:created>
  <dcterms:modified xsi:type="dcterms:W3CDTF">2025-04-16T06:27:38Z</dcterms:modified>
</cp:coreProperties>
</file>