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Default Extension="wdp" ContentType="image/vnd.ms-photo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Default Extension="gif" ContentType="image/gif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2" r:id="rId2"/>
    <p:sldId id="257" r:id="rId3"/>
    <p:sldId id="258" r:id="rId4"/>
    <p:sldId id="259" r:id="rId5"/>
    <p:sldId id="260" r:id="rId6"/>
    <p:sldId id="261" r:id="rId7"/>
    <p:sldId id="28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6" r:id="rId24"/>
    <p:sldId id="278" r:id="rId25"/>
    <p:sldId id="279" r:id="rId26"/>
    <p:sldId id="288" r:id="rId27"/>
    <p:sldId id="289" r:id="rId28"/>
    <p:sldId id="290" r:id="rId29"/>
    <p:sldId id="291" r:id="rId30"/>
    <p:sldId id="292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713" autoAdjust="0"/>
  </p:normalViewPr>
  <p:slideViewPr>
    <p:cSldViewPr>
      <p:cViewPr>
        <p:scale>
          <a:sx n="77" d="100"/>
          <a:sy n="77" d="100"/>
        </p:scale>
        <p:origin x="-2604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y%20Computer\Desktop\&#916;&#953;&#945;&#947;&#961;&#945;&#956;&#956;&#945;&#964;&#945;_&#960;&#949;&#961;&#953;&#966;&#949;&#961;&#949;&#953;&#945;_&#964;&#959;&#965;&#961;&#953;&#963;&#956;&#959;&#962;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928;&#961;&#959;&#963;&#969;&#960;&#953;&#954;&#940;%20&#941;&#947;&#947;&#961;&#945;&#966;&#945;\Metrostat%20Research\&#904;&#961;&#949;&#965;&#957;&#949;&#962;%20Metrostat%20Research\&#964;&#959;&#965;&#961;&#953;&#963;&#964;&#953;&#954;&#951;%20&#945;&#957;&#945;&#960;&#964;&#965;&#958;&#951;_&#928;&#949;&#961;&#953;&#966;&#949;&#961;&#949;&#953;&#945;\crosstabs_alloinomoi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y%20Computer\Desktop\&#916;&#953;&#945;&#947;&#961;&#945;&#956;&#956;&#945;&#964;&#945;_&#960;&#949;&#961;&#953;&#966;&#949;&#961;&#949;&#953;&#945;_&#964;&#959;&#965;&#961;&#953;&#963;&#956;&#959;&#962;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y%20Computer\Desktop\&#916;&#953;&#945;&#947;&#961;&#945;&#956;&#956;&#945;&#964;&#945;_&#960;&#949;&#961;&#953;&#966;&#949;&#961;&#949;&#953;&#945;_&#964;&#959;&#965;&#961;&#953;&#963;&#956;&#959;&#962;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928;&#961;&#959;&#963;&#969;&#960;&#953;&#954;&#940;%20&#941;&#947;&#947;&#961;&#945;&#966;&#945;\Metrostat%20Research\&#904;&#961;&#949;&#965;&#957;&#949;&#962;%20Metrostat%20Research\&#964;&#959;&#965;&#961;&#953;&#963;&#964;&#953;&#954;&#951;%20&#945;&#957;&#945;&#960;&#964;&#965;&#958;&#951;_&#928;&#949;&#961;&#953;&#966;&#949;&#961;&#949;&#953;&#945;\&#916;&#953;&#945;&#947;&#961;&#945;&#956;&#956;&#945;&#964;&#945;_&#960;&#949;&#961;&#953;&#966;&#949;&#961;&#949;&#953;&#945;_&#964;&#959;&#965;&#961;&#953;&#963;&#956;&#959;&#962;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y%20Computer\Desktop\&#916;&#953;&#945;&#947;&#961;&#945;&#956;&#956;&#945;&#964;&#945;_&#960;&#949;&#961;&#953;&#966;&#949;&#961;&#949;&#953;&#945;_&#964;&#959;&#965;&#961;&#953;&#963;&#956;&#959;&#962;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Office_Excel1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Office_Excel2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Office_Excel3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Office_Excel4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Office_Excel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y%20Computer\Desktop\&#916;&#953;&#945;&#947;&#961;&#945;&#956;&#956;&#945;&#964;&#945;_&#960;&#949;&#961;&#953;&#966;&#949;&#961;&#949;&#953;&#945;_&#964;&#959;&#965;&#961;&#953;&#963;&#956;&#959;&#962;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Office_Excel6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y%20Computer\Desktop\&#916;&#953;&#945;&#947;&#961;&#945;&#956;&#956;&#945;&#964;&#945;_&#960;&#949;&#961;&#953;&#966;&#949;&#961;&#949;&#953;&#945;_&#964;&#959;&#965;&#961;&#953;&#963;&#956;&#959;&#962;.xlsx" TargetMode="External"/><Relationship Id="rId1" Type="http://schemas.openxmlformats.org/officeDocument/2006/relationships/themeOverride" Target="../theme/themeOverride15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y%20Computer\Desktop\&#916;&#953;&#945;&#947;&#961;&#945;&#956;&#956;&#945;&#964;&#945;_&#960;&#949;&#961;&#953;&#966;&#949;&#961;&#949;&#953;&#945;_&#964;&#959;&#965;&#961;&#953;&#963;&#956;&#959;&#962;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y%20Computer\Desktop\&#916;&#953;&#945;&#947;&#961;&#945;&#956;&#956;&#945;&#964;&#945;_&#960;&#949;&#961;&#953;&#966;&#949;&#961;&#949;&#953;&#945;_&#964;&#959;&#965;&#961;&#953;&#963;&#956;&#959;&#962;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y%20Computer\Desktop\&#916;&#953;&#945;&#947;&#961;&#945;&#956;&#956;&#945;&#964;&#945;_&#960;&#949;&#961;&#953;&#966;&#949;&#961;&#949;&#953;&#945;_&#964;&#959;&#965;&#961;&#953;&#963;&#956;&#959;&#962;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y%20Computer\Desktop\&#916;&#953;&#945;&#947;&#961;&#945;&#956;&#956;&#945;&#964;&#945;_&#960;&#949;&#961;&#953;&#966;&#949;&#961;&#949;&#953;&#945;_&#964;&#959;&#965;&#961;&#953;&#963;&#956;&#959;&#962;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&#915;&#961;&#940;&#966;&#951;&#956;&#945;%20&#963;&#964;&#959;%20Microsoft%20PowerPoint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6219767667930395"/>
          <c:y val="3.0866359269839379E-2"/>
          <c:w val="0.537802323320696"/>
          <c:h val="0.93826728146032101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Sheet1!$B$3:$B$6</c:f>
              <c:strCache>
                <c:ptCount val="4"/>
                <c:pt idx="0">
                  <c:v>Στο Βουνό</c:v>
                </c:pt>
                <c:pt idx="1">
                  <c:v>Στη θάλασσα</c:v>
                </c:pt>
                <c:pt idx="2">
                  <c:v>Και τα δύο</c:v>
                </c:pt>
                <c:pt idx="3">
                  <c:v>Τίποτα από αυτά/δεν κάνω διακοπές</c:v>
                </c:pt>
              </c:strCache>
            </c:strRef>
          </c:cat>
          <c:val>
            <c:numRef>
              <c:f>Sheet1!$D$3:$D$6</c:f>
              <c:numCache>
                <c:formatCode>0.0%</c:formatCode>
                <c:ptCount val="4"/>
                <c:pt idx="0">
                  <c:v>0.17900000000000005</c:v>
                </c:pt>
                <c:pt idx="1">
                  <c:v>0.58300000000000018</c:v>
                </c:pt>
                <c:pt idx="2">
                  <c:v>0.23400000000000001</c:v>
                </c:pt>
                <c:pt idx="3">
                  <c:v>4.0000000000000018E-3</c:v>
                </c:pt>
              </c:numCache>
            </c:numRef>
          </c:val>
        </c:ser>
        <c:dLbls/>
        <c:gapWidth val="35"/>
        <c:overlap val="9"/>
        <c:axId val="48698496"/>
        <c:axId val="48700032"/>
      </c:barChart>
      <c:catAx>
        <c:axId val="48698496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2400" b="1"/>
            </a:pPr>
            <a:endParaRPr lang="el-GR"/>
          </a:p>
        </c:txPr>
        <c:crossAx val="48700032"/>
        <c:crosses val="autoZero"/>
        <c:auto val="1"/>
        <c:lblAlgn val="ctr"/>
        <c:lblOffset val="100"/>
      </c:catAx>
      <c:valAx>
        <c:axId val="48700032"/>
        <c:scaling>
          <c:orientation val="minMax"/>
        </c:scaling>
        <c:delete val="1"/>
        <c:axPos val="t"/>
        <c:numFmt formatCode="0.0%" sourceLinked="1"/>
        <c:tickLblPos val="nextTo"/>
        <c:crossAx val="48698496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901439938448976"/>
          <c:y val="2.983737031316212E-2"/>
          <c:w val="0.67750840105357302"/>
          <c:h val="0.94032525937367606"/>
        </c:manualLayout>
      </c:layout>
      <c:barChart>
        <c:barDir val="bar"/>
        <c:grouping val="clustered"/>
        <c:ser>
          <c:idx val="0"/>
          <c:order val="0"/>
          <c:dPt>
            <c:idx val="4"/>
            <c:spPr>
              <a:solidFill>
                <a:srgbClr val="C00000"/>
              </a:solidFill>
            </c:spPr>
          </c:dPt>
          <c:dLbls>
            <c:numFmt formatCode="0.0%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Sheet2!$F$4:$F$11</c:f>
              <c:strCache>
                <c:ptCount val="8"/>
                <c:pt idx="0">
                  <c:v>Θεσσαλονίκη</c:v>
                </c:pt>
                <c:pt idx="1">
                  <c:v>Καβάλα</c:v>
                </c:pt>
                <c:pt idx="2">
                  <c:v>Ξάνθη</c:v>
                </c:pt>
                <c:pt idx="3">
                  <c:v>Σέρρες</c:v>
                </c:pt>
                <c:pt idx="4">
                  <c:v>Δράμα</c:v>
                </c:pt>
                <c:pt idx="5">
                  <c:v>Έβρος</c:v>
                </c:pt>
                <c:pt idx="6">
                  <c:v>Ροδόπη</c:v>
                </c:pt>
                <c:pt idx="7">
                  <c:v>Κιλκίς</c:v>
                </c:pt>
              </c:strCache>
            </c:strRef>
          </c:cat>
          <c:val>
            <c:numRef>
              <c:f>Sheet2!$I$4:$I$11</c:f>
              <c:numCache>
                <c:formatCode>0.0%</c:formatCode>
                <c:ptCount val="8"/>
                <c:pt idx="0">
                  <c:v>0.65900000000000025</c:v>
                </c:pt>
                <c:pt idx="1">
                  <c:v>0.35100000000000009</c:v>
                </c:pt>
                <c:pt idx="2">
                  <c:v>0.26</c:v>
                </c:pt>
                <c:pt idx="3">
                  <c:v>0.24500000000000005</c:v>
                </c:pt>
                <c:pt idx="4">
                  <c:v>0.24400000000000005</c:v>
                </c:pt>
                <c:pt idx="5">
                  <c:v>0.16200000000000001</c:v>
                </c:pt>
                <c:pt idx="6">
                  <c:v>0.15000000000000005</c:v>
                </c:pt>
                <c:pt idx="7">
                  <c:v>0.14400000000000004</c:v>
                </c:pt>
              </c:numCache>
            </c:numRef>
          </c:val>
        </c:ser>
        <c:dLbls/>
        <c:gapWidth val="35"/>
        <c:overlap val="9"/>
        <c:axId val="79173120"/>
        <c:axId val="79174656"/>
      </c:barChart>
      <c:catAx>
        <c:axId val="79173120"/>
        <c:scaling>
          <c:orientation val="maxMin"/>
        </c:scaling>
        <c:axPos val="l"/>
        <c:numFmt formatCode="General" sourceLinked="1"/>
        <c:tickLblPos val="nextTo"/>
        <c:spPr>
          <a:ln>
            <a:noFill/>
          </a:ln>
        </c:spPr>
        <c:txPr>
          <a:bodyPr/>
          <a:lstStyle/>
          <a:p>
            <a:pPr>
              <a:defRPr sz="2400" b="1"/>
            </a:pPr>
            <a:endParaRPr lang="el-GR"/>
          </a:p>
        </c:txPr>
        <c:crossAx val="79174656"/>
        <c:crosses val="autoZero"/>
        <c:auto val="1"/>
        <c:lblAlgn val="ctr"/>
        <c:lblOffset val="100"/>
      </c:catAx>
      <c:valAx>
        <c:axId val="79174656"/>
        <c:scaling>
          <c:orientation val="minMax"/>
        </c:scaling>
        <c:delete val="1"/>
        <c:axPos val="t"/>
        <c:numFmt formatCode="0.0%" sourceLinked="1"/>
        <c:tickLblPos val="nextTo"/>
        <c:crossAx val="79173120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5868961452516375"/>
          <c:y val="5.2948255114320095E-2"/>
          <c:w val="0.41761625515711992"/>
          <c:h val="0.89410348977135945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Sheet5!$B$3:$B$11</c:f>
              <c:strCache>
                <c:ptCount val="9"/>
                <c:pt idx="0">
                  <c:v>Φίλοι/συγγενείς</c:v>
                </c:pt>
                <c:pt idx="1">
                  <c:v>Τηλεόραση</c:v>
                </c:pt>
                <c:pt idx="2">
                  <c:v>Περιοδικό</c:v>
                </c:pt>
                <c:pt idx="3">
                  <c:v>Πέρασα τυχαία</c:v>
                </c:pt>
                <c:pt idx="4">
                  <c:v>Ήμουν στρατιώτης στη Δράμα</c:v>
                </c:pt>
                <c:pt idx="5">
                  <c:v>Από ταξιδιωτικούς πράκτορες</c:v>
                </c:pt>
                <c:pt idx="6">
                  <c:v>Έκθεση</c:v>
                </c:pt>
                <c:pt idx="7">
                  <c:v>Από  ΚΑΠΗ/σύλλογο/σχολείο</c:v>
                </c:pt>
                <c:pt idx="8">
                  <c:v>Ήμουν/είμαι φοιτητής στη Δράμα</c:v>
                </c:pt>
              </c:strCache>
            </c:strRef>
          </c:cat>
          <c:val>
            <c:numRef>
              <c:f>Sheet5!$D$3:$D$11</c:f>
              <c:numCache>
                <c:formatCode>0.0%</c:formatCode>
                <c:ptCount val="9"/>
                <c:pt idx="0">
                  <c:v>0.6050000000000002</c:v>
                </c:pt>
                <c:pt idx="1">
                  <c:v>0.126</c:v>
                </c:pt>
                <c:pt idx="2">
                  <c:v>5.6000000000000001E-2</c:v>
                </c:pt>
                <c:pt idx="3">
                  <c:v>5.6000000000000001E-2</c:v>
                </c:pt>
                <c:pt idx="4">
                  <c:v>4.7000000000000014E-2</c:v>
                </c:pt>
                <c:pt idx="5">
                  <c:v>3.6999999999999998E-2</c:v>
                </c:pt>
                <c:pt idx="6">
                  <c:v>3.3000000000000002E-2</c:v>
                </c:pt>
                <c:pt idx="7">
                  <c:v>2.3E-2</c:v>
                </c:pt>
                <c:pt idx="8">
                  <c:v>1.9000000000000006E-2</c:v>
                </c:pt>
              </c:numCache>
            </c:numRef>
          </c:val>
        </c:ser>
        <c:dLbls/>
        <c:gapWidth val="35"/>
        <c:overlap val="9"/>
        <c:axId val="79314304"/>
        <c:axId val="79511936"/>
      </c:barChart>
      <c:catAx>
        <c:axId val="79314304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2400" b="1"/>
            </a:pPr>
            <a:endParaRPr lang="el-GR"/>
          </a:p>
        </c:txPr>
        <c:crossAx val="79511936"/>
        <c:crosses val="autoZero"/>
        <c:auto val="1"/>
        <c:lblAlgn val="ctr"/>
        <c:lblOffset val="100"/>
      </c:catAx>
      <c:valAx>
        <c:axId val="79511936"/>
        <c:scaling>
          <c:orientation val="minMax"/>
        </c:scaling>
        <c:delete val="1"/>
        <c:axPos val="t"/>
        <c:numFmt formatCode="0.0%" sourceLinked="1"/>
        <c:tickLblPos val="nextTo"/>
        <c:crossAx val="7931430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5868961452516375"/>
          <c:y val="5.2948255114320095E-2"/>
          <c:w val="0.26682010015598334"/>
          <c:h val="0.89410348977135945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Sheet6!$B$3:$B$16</c:f>
              <c:strCache>
                <c:ptCount val="14"/>
                <c:pt idx="0">
                  <c:v>Ήταν ενδιάμεσος σταθμός στον προορισμό μου</c:v>
                </c:pt>
                <c:pt idx="1">
                  <c:v>Για την Ονειρούπολη</c:v>
                </c:pt>
                <c:pt idx="2">
                  <c:v>Για τις πηγές της Αγ.Βαρβάρας</c:v>
                </c:pt>
                <c:pt idx="3">
                  <c:v>Για το χιονοδρομικό κέντρο του Φαλακρού</c:v>
                </c:pt>
                <c:pt idx="4">
                  <c:v>Επίσκεψη σε συγγενείς/Φίλους</c:v>
                </c:pt>
                <c:pt idx="5">
                  <c:v>Στο πλαίσιο εκδρομής στην ευρύτερη περιοχή</c:v>
                </c:pt>
                <c:pt idx="6">
                  <c:v>Για νυχτερινή έξοδο</c:v>
                </c:pt>
                <c:pt idx="7">
                  <c:v>Για την πόλη της Δράμας ειδικά</c:v>
                </c:pt>
                <c:pt idx="8">
                  <c:v>Για δουλειά/συνέδριο</c:v>
                </c:pt>
                <c:pt idx="9">
                  <c:v>Για το στρατό</c:v>
                </c:pt>
                <c:pt idx="10">
                  <c:v>Για κοινωνική εκδήλωση(γάμος κτλ)</c:v>
                </c:pt>
                <c:pt idx="11">
                  <c:v>Για αθλητικές δραστηριότηττες</c:v>
                </c:pt>
                <c:pt idx="12">
                  <c:v>Για τη φύση και τους ορεινούς όγκους</c:v>
                </c:pt>
                <c:pt idx="13">
                  <c:v>Άλλος λόγος*</c:v>
                </c:pt>
              </c:strCache>
            </c:strRef>
          </c:cat>
          <c:val>
            <c:numRef>
              <c:f>Sheet6!$D$3:$D$16</c:f>
              <c:numCache>
                <c:formatCode>0.0%</c:formatCode>
                <c:ptCount val="14"/>
                <c:pt idx="0">
                  <c:v>0.20200000000000001</c:v>
                </c:pt>
                <c:pt idx="1">
                  <c:v>0.13800000000000001</c:v>
                </c:pt>
                <c:pt idx="2">
                  <c:v>0.13100000000000001</c:v>
                </c:pt>
                <c:pt idx="3">
                  <c:v>0.12400000000000003</c:v>
                </c:pt>
                <c:pt idx="4">
                  <c:v>7.3999999999999996E-2</c:v>
                </c:pt>
                <c:pt idx="5">
                  <c:v>6.4000000000000029E-2</c:v>
                </c:pt>
                <c:pt idx="6">
                  <c:v>5.3000000000000012E-2</c:v>
                </c:pt>
                <c:pt idx="7">
                  <c:v>4.3000000000000003E-2</c:v>
                </c:pt>
                <c:pt idx="8">
                  <c:v>3.9000000000000014E-2</c:v>
                </c:pt>
                <c:pt idx="9">
                  <c:v>2.5000000000000001E-2</c:v>
                </c:pt>
                <c:pt idx="10">
                  <c:v>2.1000000000000008E-2</c:v>
                </c:pt>
                <c:pt idx="11">
                  <c:v>2.1000000000000008E-2</c:v>
                </c:pt>
                <c:pt idx="12">
                  <c:v>2.1000000000000008E-2</c:v>
                </c:pt>
                <c:pt idx="13">
                  <c:v>4.5000000000000012E-2</c:v>
                </c:pt>
              </c:numCache>
            </c:numRef>
          </c:val>
        </c:ser>
        <c:dLbls/>
        <c:gapWidth val="35"/>
        <c:overlap val="9"/>
        <c:axId val="79654912"/>
        <c:axId val="79656448"/>
      </c:barChart>
      <c:catAx>
        <c:axId val="79654912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600" b="1"/>
            </a:pPr>
            <a:endParaRPr lang="el-GR"/>
          </a:p>
        </c:txPr>
        <c:crossAx val="79656448"/>
        <c:crosses val="autoZero"/>
        <c:auto val="1"/>
        <c:lblAlgn val="ctr"/>
        <c:lblOffset val="100"/>
      </c:catAx>
      <c:valAx>
        <c:axId val="79656448"/>
        <c:scaling>
          <c:orientation val="minMax"/>
        </c:scaling>
        <c:delete val="1"/>
        <c:axPos val="t"/>
        <c:numFmt formatCode="0.0%" sourceLinked="1"/>
        <c:tickLblPos val="nextTo"/>
        <c:crossAx val="79654912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5868961452516375"/>
          <c:y val="5.2948255114320095E-2"/>
          <c:w val="0.41761625515711992"/>
          <c:h val="0.89410348977135945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Sheet7!$H$5:$H$9</c:f>
              <c:strCache>
                <c:ptCount val="5"/>
                <c:pt idx="0">
                  <c:v>Τις πηγές της Αγίας Βαρβάρας</c:v>
                </c:pt>
                <c:pt idx="1">
                  <c:v>Το χιονοδρομικό κέντρο του Φαλακρού</c:v>
                </c:pt>
                <c:pt idx="2">
                  <c:v>Τη διοργάνωση της ΟΝΕΙΡΟΥΠΟΛΗΣ</c:v>
                </c:pt>
                <c:pt idx="3">
                  <c:v>Το σπήλαιο του Αγγίτη</c:v>
                </c:pt>
                <c:pt idx="4">
                  <c:v>Τους ορεινούς όγκους και το δάσος της Ελατιάς</c:v>
                </c:pt>
              </c:strCache>
            </c:strRef>
          </c:cat>
          <c:val>
            <c:numRef>
              <c:f>Sheet7!$I$5:$I$9</c:f>
              <c:numCache>
                <c:formatCode>0.0%</c:formatCode>
                <c:ptCount val="5"/>
                <c:pt idx="0">
                  <c:v>0.45200000000000001</c:v>
                </c:pt>
                <c:pt idx="1">
                  <c:v>0.30400000000000016</c:v>
                </c:pt>
                <c:pt idx="2">
                  <c:v>0.253</c:v>
                </c:pt>
                <c:pt idx="3">
                  <c:v>0.24400000000000005</c:v>
                </c:pt>
                <c:pt idx="4">
                  <c:v>0.16300000000000001</c:v>
                </c:pt>
              </c:numCache>
            </c:numRef>
          </c:val>
        </c:ser>
        <c:dLbls/>
        <c:gapWidth val="35"/>
        <c:overlap val="9"/>
        <c:axId val="79590912"/>
        <c:axId val="79592448"/>
      </c:barChart>
      <c:catAx>
        <c:axId val="79590912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2400" b="1"/>
            </a:pPr>
            <a:endParaRPr lang="el-GR"/>
          </a:p>
        </c:txPr>
        <c:crossAx val="79592448"/>
        <c:crosses val="autoZero"/>
        <c:auto val="1"/>
        <c:lblAlgn val="ctr"/>
        <c:lblOffset val="100"/>
      </c:catAx>
      <c:valAx>
        <c:axId val="79592448"/>
        <c:scaling>
          <c:orientation val="minMax"/>
        </c:scaling>
        <c:delete val="1"/>
        <c:axPos val="t"/>
        <c:numFmt formatCode="0.0%" sourceLinked="1"/>
        <c:tickLblPos val="nextTo"/>
        <c:crossAx val="79590912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5246107801268023"/>
          <c:y val="3.0927825922167258E-2"/>
          <c:w val="0.57416358860459893"/>
          <c:h val="0.9381443481556655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Sheet1!$K$20:$K$23</c:f>
              <c:strCache>
                <c:ptCount val="4"/>
                <c:pt idx="0">
                  <c:v>Πολύ θετικές</c:v>
                </c:pt>
                <c:pt idx="1">
                  <c:v>Μάλλον Θετικές</c:v>
                </c:pt>
                <c:pt idx="2">
                  <c:v>Μάλλον αρνητικές</c:v>
                </c:pt>
                <c:pt idx="3">
                  <c:v>Πολύ αρνητικές</c:v>
                </c:pt>
              </c:strCache>
            </c:strRef>
          </c:cat>
          <c:val>
            <c:numRef>
              <c:f>Sheet1!$M$20:$M$23</c:f>
              <c:numCache>
                <c:formatCode>0.0%</c:formatCode>
                <c:ptCount val="4"/>
                <c:pt idx="0">
                  <c:v>0.61900000000000022</c:v>
                </c:pt>
                <c:pt idx="1">
                  <c:v>0.34700000000000009</c:v>
                </c:pt>
                <c:pt idx="2">
                  <c:v>1.4999999999999998E-2</c:v>
                </c:pt>
                <c:pt idx="3">
                  <c:v>1.9000000000000006E-2</c:v>
                </c:pt>
              </c:numCache>
            </c:numRef>
          </c:val>
        </c:ser>
        <c:dLbls/>
        <c:gapWidth val="35"/>
        <c:overlap val="9"/>
        <c:axId val="79698560"/>
        <c:axId val="79749504"/>
      </c:barChart>
      <c:catAx>
        <c:axId val="79698560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2400" b="1"/>
            </a:pPr>
            <a:endParaRPr lang="el-GR"/>
          </a:p>
        </c:txPr>
        <c:crossAx val="79749504"/>
        <c:crosses val="autoZero"/>
        <c:auto val="1"/>
        <c:lblAlgn val="ctr"/>
        <c:lblOffset val="100"/>
      </c:catAx>
      <c:valAx>
        <c:axId val="79749504"/>
        <c:scaling>
          <c:orientation val="minMax"/>
        </c:scaling>
        <c:delete val="1"/>
        <c:axPos val="t"/>
        <c:numFmt formatCode="0.0%" sourceLinked="1"/>
        <c:tickLblPos val="nextTo"/>
        <c:crossAx val="79698560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10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>
              <a:bevelT/>
            </a:sp3d>
          </c:spPr>
          <c:explosion val="12"/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96.6</c:v>
                </c:pt>
                <c:pt idx="1">
                  <c:v>3.4</c:v>
                </c:pt>
              </c:numCache>
            </c:numRef>
          </c:val>
        </c:ser>
        <c:dLbls/>
        <c:firstSliceAng val="325"/>
      </c:pieChart>
    </c:plotArea>
    <c:plotVisOnly val="1"/>
    <c:dispBlanksAs val="zero"/>
  </c:chart>
  <c:spPr>
    <a:scene3d>
      <a:camera prst="orthographicFront"/>
      <a:lightRig rig="threePt" dir="t"/>
    </a:scene3d>
    <a:sp3d prstMaterial="dkEdge"/>
  </c:spPr>
  <c:txPr>
    <a:bodyPr/>
    <a:lstStyle/>
    <a:p>
      <a:pPr>
        <a:defRPr sz="1800"/>
      </a:pPr>
      <a:endParaRPr lang="el-GR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plotArea>
      <c:layout>
        <c:manualLayout>
          <c:layoutTarget val="inner"/>
          <c:xMode val="edge"/>
          <c:yMode val="edge"/>
          <c:x val="0.33734083204261323"/>
          <c:y val="8.3554630493552565E-2"/>
          <c:w val="0.51146944961011054"/>
          <c:h val="0.83289073901289523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numFmt formatCode="0.00%" sourceLinked="0"/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Αυθόρμητα</c:v>
                </c:pt>
                <c:pt idx="1">
                  <c:v>Με ανάγνωση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0.20400000000000001</c:v>
                </c:pt>
                <c:pt idx="1">
                  <c:v>0.46</c:v>
                </c:pt>
              </c:numCache>
            </c:numRef>
          </c:val>
        </c:ser>
        <c:dLbls/>
        <c:gapWidth val="28"/>
        <c:overlap val="41"/>
        <c:axId val="89256320"/>
        <c:axId val="89257856"/>
      </c:barChart>
      <c:catAx>
        <c:axId val="89256320"/>
        <c:scaling>
          <c:orientation val="minMax"/>
        </c:scaling>
        <c:axPos val="l"/>
        <c:tickLblPos val="nextTo"/>
        <c:spPr>
          <a:ln>
            <a:noFill/>
          </a:ln>
        </c:spPr>
        <c:crossAx val="89257856"/>
        <c:crosses val="autoZero"/>
        <c:auto val="1"/>
        <c:lblAlgn val="ctr"/>
        <c:lblOffset val="100"/>
      </c:catAx>
      <c:valAx>
        <c:axId val="89257856"/>
        <c:scaling>
          <c:orientation val="minMax"/>
        </c:scaling>
        <c:delete val="1"/>
        <c:axPos val="b"/>
        <c:numFmt formatCode="General" sourceLinked="1"/>
        <c:tickLblPos val="nextTo"/>
        <c:crossAx val="8925632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l-GR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plotArea>
      <c:layout>
        <c:manualLayout>
          <c:layoutTarget val="inner"/>
          <c:xMode val="edge"/>
          <c:yMode val="edge"/>
          <c:x val="0.33734083204261323"/>
          <c:y val="8.3554630493552565E-2"/>
          <c:w val="0.38415179205450944"/>
          <c:h val="0.83289073901289523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numFmt formatCode="0.00%" sourceLinked="0"/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Αυθόρμητα</c:v>
                </c:pt>
                <c:pt idx="1">
                  <c:v>Με ανάγνωση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0.15000000000000005</c:v>
                </c:pt>
                <c:pt idx="1">
                  <c:v>0.37700000000000011</c:v>
                </c:pt>
              </c:numCache>
            </c:numRef>
          </c:val>
        </c:ser>
        <c:dLbls/>
        <c:gapWidth val="28"/>
        <c:overlap val="41"/>
        <c:axId val="89339392"/>
        <c:axId val="89340928"/>
      </c:barChart>
      <c:catAx>
        <c:axId val="89339392"/>
        <c:scaling>
          <c:orientation val="minMax"/>
        </c:scaling>
        <c:axPos val="l"/>
        <c:tickLblPos val="nextTo"/>
        <c:spPr>
          <a:ln>
            <a:noFill/>
          </a:ln>
        </c:spPr>
        <c:crossAx val="89340928"/>
        <c:crosses val="autoZero"/>
        <c:auto val="1"/>
        <c:lblAlgn val="ctr"/>
        <c:lblOffset val="100"/>
      </c:catAx>
      <c:valAx>
        <c:axId val="89340928"/>
        <c:scaling>
          <c:orientation val="minMax"/>
        </c:scaling>
        <c:delete val="1"/>
        <c:axPos val="b"/>
        <c:numFmt formatCode="General" sourceLinked="1"/>
        <c:tickLblPos val="nextTo"/>
        <c:crossAx val="89339392"/>
        <c:crossesAt val="2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l-GR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plotArea>
      <c:layout>
        <c:manualLayout>
          <c:layoutTarget val="inner"/>
          <c:xMode val="edge"/>
          <c:yMode val="edge"/>
          <c:x val="0.33734083204261323"/>
          <c:y val="8.3554630493552565E-2"/>
          <c:w val="0.38415179205450944"/>
          <c:h val="0.83289073901289523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numFmt formatCode="0.00%" sourceLinked="0"/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Αυθόρμητα</c:v>
                </c:pt>
                <c:pt idx="1">
                  <c:v>Με ανάγνωση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0.161</c:v>
                </c:pt>
                <c:pt idx="1">
                  <c:v>0.30300000000000016</c:v>
                </c:pt>
              </c:numCache>
            </c:numRef>
          </c:val>
        </c:ser>
        <c:dLbls/>
        <c:gapWidth val="28"/>
        <c:overlap val="41"/>
        <c:axId val="89369216"/>
        <c:axId val="89371008"/>
      </c:barChart>
      <c:catAx>
        <c:axId val="89369216"/>
        <c:scaling>
          <c:orientation val="minMax"/>
        </c:scaling>
        <c:axPos val="l"/>
        <c:tickLblPos val="nextTo"/>
        <c:spPr>
          <a:ln>
            <a:noFill/>
          </a:ln>
        </c:spPr>
        <c:crossAx val="89371008"/>
        <c:crosses val="autoZero"/>
        <c:auto val="1"/>
        <c:lblAlgn val="ctr"/>
        <c:lblOffset val="100"/>
      </c:catAx>
      <c:valAx>
        <c:axId val="89371008"/>
        <c:scaling>
          <c:orientation val="minMax"/>
        </c:scaling>
        <c:delete val="1"/>
        <c:axPos val="b"/>
        <c:numFmt formatCode="General" sourceLinked="1"/>
        <c:tickLblPos val="nextTo"/>
        <c:crossAx val="89369216"/>
        <c:crossesAt val="2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l-GR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plotArea>
      <c:layout>
        <c:manualLayout>
          <c:layoutTarget val="inner"/>
          <c:xMode val="edge"/>
          <c:yMode val="edge"/>
          <c:x val="0.33734083204261323"/>
          <c:y val="8.3554630493552565E-2"/>
          <c:w val="0.51146944961011054"/>
          <c:h val="0.83289073901289523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numFmt formatCode="0.00%" sourceLinked="0"/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Αυθόρμητα</c:v>
                </c:pt>
                <c:pt idx="1">
                  <c:v>Με ανάγνωση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8.9000000000000051E-2</c:v>
                </c:pt>
                <c:pt idx="1">
                  <c:v>0.23200000000000001</c:v>
                </c:pt>
              </c:numCache>
            </c:numRef>
          </c:val>
        </c:ser>
        <c:dLbls/>
        <c:gapWidth val="28"/>
        <c:overlap val="41"/>
        <c:axId val="89469312"/>
        <c:axId val="89470848"/>
      </c:barChart>
      <c:catAx>
        <c:axId val="89469312"/>
        <c:scaling>
          <c:orientation val="minMax"/>
        </c:scaling>
        <c:axPos val="l"/>
        <c:tickLblPos val="nextTo"/>
        <c:spPr>
          <a:ln>
            <a:noFill/>
          </a:ln>
        </c:spPr>
        <c:crossAx val="89470848"/>
        <c:crosses val="autoZero"/>
        <c:auto val="1"/>
        <c:lblAlgn val="ctr"/>
        <c:lblOffset val="100"/>
      </c:catAx>
      <c:valAx>
        <c:axId val="89470848"/>
        <c:scaling>
          <c:orientation val="minMax"/>
        </c:scaling>
        <c:delete val="1"/>
        <c:axPos val="b"/>
        <c:numFmt formatCode="General" sourceLinked="1"/>
        <c:tickLblPos val="nextTo"/>
        <c:crossAx val="894693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l-G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043331389131901"/>
          <c:y val="3.0866359269839376E-2"/>
          <c:w val="0.49783829104695271"/>
          <c:h val="0.93826728146032101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Sheet2!$G$7:$G$16</c:f>
              <c:strCache>
                <c:ptCount val="10"/>
                <c:pt idx="0">
                  <c:v>Αγροτουρισμό</c:v>
                </c:pt>
                <c:pt idx="1">
                  <c:v>Ορειβασία/Αναρρίχηση</c:v>
                </c:pt>
                <c:pt idx="2">
                  <c:v>Ποδηλασία</c:v>
                </c:pt>
                <c:pt idx="3">
                  <c:v>Ιαματικό τουρισμό</c:v>
                </c:pt>
                <c:pt idx="4">
                  <c:v>Οινοτουρισμό-γαστρονομία</c:v>
                </c:pt>
                <c:pt idx="5">
                  <c:v>Πεζοπορία σε ορεινές περιοχές</c:v>
                </c:pt>
                <c:pt idx="6">
                  <c:v>Σκι/Χειμερινά σπορ</c:v>
                </c:pt>
                <c:pt idx="7">
                  <c:v>Θρησκευτικός τουρισμός  </c:v>
                </c:pt>
                <c:pt idx="8">
                  <c:v>Ιππασία</c:v>
                </c:pt>
                <c:pt idx="9">
                  <c:v>Κυνήγι</c:v>
                </c:pt>
              </c:strCache>
            </c:strRef>
          </c:cat>
          <c:val>
            <c:numRef>
              <c:f>Sheet2!$H$7:$H$16</c:f>
              <c:numCache>
                <c:formatCode>0.0%</c:formatCode>
                <c:ptCount val="10"/>
                <c:pt idx="0">
                  <c:v>2.1000000000000008E-2</c:v>
                </c:pt>
                <c:pt idx="1">
                  <c:v>4.7000000000000014E-2</c:v>
                </c:pt>
                <c:pt idx="2">
                  <c:v>3.100000000000001E-2</c:v>
                </c:pt>
                <c:pt idx="3">
                  <c:v>4.3000000000000003E-2</c:v>
                </c:pt>
                <c:pt idx="4">
                  <c:v>4.7000000000000014E-2</c:v>
                </c:pt>
                <c:pt idx="5">
                  <c:v>0.129</c:v>
                </c:pt>
                <c:pt idx="6">
                  <c:v>4.3999999999999997E-2</c:v>
                </c:pt>
                <c:pt idx="7">
                  <c:v>5.3000000000000012E-2</c:v>
                </c:pt>
                <c:pt idx="8">
                  <c:v>4.0000000000000018E-3</c:v>
                </c:pt>
                <c:pt idx="9">
                  <c:v>3.0000000000000009E-3</c:v>
                </c:pt>
              </c:numCache>
            </c:numRef>
          </c:val>
        </c:ser>
        <c:dLbls/>
        <c:gapWidth val="35"/>
        <c:overlap val="9"/>
        <c:axId val="50088192"/>
        <c:axId val="50122752"/>
      </c:barChart>
      <c:catAx>
        <c:axId val="50088192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2000" b="1"/>
            </a:pPr>
            <a:endParaRPr lang="el-GR"/>
          </a:p>
        </c:txPr>
        <c:crossAx val="50122752"/>
        <c:crosses val="autoZero"/>
        <c:auto val="1"/>
        <c:lblAlgn val="ctr"/>
        <c:lblOffset val="100"/>
      </c:catAx>
      <c:valAx>
        <c:axId val="50122752"/>
        <c:scaling>
          <c:orientation val="minMax"/>
        </c:scaling>
        <c:delete val="1"/>
        <c:axPos val="t"/>
        <c:numFmt formatCode="0.0%" sourceLinked="1"/>
        <c:tickLblPos val="nextTo"/>
        <c:crossAx val="50088192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plotArea>
      <c:layout>
        <c:manualLayout>
          <c:layoutTarget val="inner"/>
          <c:xMode val="edge"/>
          <c:yMode val="edge"/>
          <c:x val="0.33734083204261323"/>
          <c:y val="8.3554630493552565E-2"/>
          <c:w val="0.38415179205450944"/>
          <c:h val="0.83289073901289523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numFmt formatCode="0.00%" sourceLinked="0"/>
            <c:txPr>
              <a:bodyPr/>
              <a:lstStyle/>
              <a:p>
                <a:pPr>
                  <a:defRPr b="1"/>
                </a:pPr>
                <a:endParaRPr lang="el-GR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Αυθόρμητα</c:v>
                </c:pt>
                <c:pt idx="1">
                  <c:v>Με ανάγνωση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6.0000000000000019E-2</c:v>
                </c:pt>
                <c:pt idx="1">
                  <c:v>0.19800000000000001</c:v>
                </c:pt>
              </c:numCache>
            </c:numRef>
          </c:val>
        </c:ser>
        <c:dLbls/>
        <c:gapWidth val="28"/>
        <c:overlap val="41"/>
        <c:axId val="91624960"/>
        <c:axId val="91626496"/>
      </c:barChart>
      <c:catAx>
        <c:axId val="91624960"/>
        <c:scaling>
          <c:orientation val="minMax"/>
        </c:scaling>
        <c:axPos val="l"/>
        <c:tickLblPos val="nextTo"/>
        <c:spPr>
          <a:ln>
            <a:noFill/>
          </a:ln>
        </c:spPr>
        <c:crossAx val="91626496"/>
        <c:crosses val="autoZero"/>
        <c:auto val="1"/>
        <c:lblAlgn val="ctr"/>
        <c:lblOffset val="100"/>
      </c:catAx>
      <c:valAx>
        <c:axId val="91626496"/>
        <c:scaling>
          <c:orientation val="minMax"/>
        </c:scaling>
        <c:delete val="1"/>
        <c:axPos val="b"/>
        <c:numFmt formatCode="General" sourceLinked="1"/>
        <c:tickLblPos val="nextTo"/>
        <c:crossAx val="91624960"/>
        <c:crossesAt val="2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l-GR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92551107167965"/>
          <c:y val="5.8432934926958877E-2"/>
          <c:w val="0.50404162507855554"/>
          <c:h val="0.88313413014608233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Sheet1!$B$32:$B$35</c:f>
              <c:strCache>
                <c:ptCount val="4"/>
                <c:pt idx="0">
                  <c:v>Θα με ενδιέφερε πολύ</c:v>
                </c:pt>
                <c:pt idx="1">
                  <c:v>Μάλλον θα με ενδιέφερε</c:v>
                </c:pt>
                <c:pt idx="2">
                  <c:v>Μάλλον δε θα με ενδιέφερε</c:v>
                </c:pt>
                <c:pt idx="3">
                  <c:v>Σίγουρα δε θα με ενδιέφερε</c:v>
                </c:pt>
              </c:strCache>
            </c:strRef>
          </c:cat>
          <c:val>
            <c:numRef>
              <c:f>Sheet1!$D$32:$D$35</c:f>
              <c:numCache>
                <c:formatCode>0.0%</c:formatCode>
                <c:ptCount val="4"/>
                <c:pt idx="0">
                  <c:v>0.30300000000000016</c:v>
                </c:pt>
                <c:pt idx="1">
                  <c:v>0.17100000000000001</c:v>
                </c:pt>
                <c:pt idx="2">
                  <c:v>0.10600000000000002</c:v>
                </c:pt>
                <c:pt idx="3">
                  <c:v>0.4200000000000001</c:v>
                </c:pt>
              </c:numCache>
            </c:numRef>
          </c:val>
        </c:ser>
        <c:dLbls/>
        <c:gapWidth val="35"/>
        <c:overlap val="9"/>
        <c:axId val="82125568"/>
        <c:axId val="82127104"/>
      </c:barChart>
      <c:catAx>
        <c:axId val="82125568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2400" b="1"/>
            </a:pPr>
            <a:endParaRPr lang="el-GR"/>
          </a:p>
        </c:txPr>
        <c:crossAx val="82127104"/>
        <c:crosses val="autoZero"/>
        <c:auto val="1"/>
        <c:lblAlgn val="ctr"/>
        <c:lblOffset val="100"/>
      </c:catAx>
      <c:valAx>
        <c:axId val="82127104"/>
        <c:scaling>
          <c:orientation val="minMax"/>
        </c:scaling>
        <c:delete val="1"/>
        <c:axPos val="t"/>
        <c:numFmt formatCode="0.0%" sourceLinked="1"/>
        <c:tickLblPos val="nextTo"/>
        <c:crossAx val="82125568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819943260035603"/>
          <c:y val="5.2948255114320095E-2"/>
          <c:w val="0.46853233314144532"/>
          <c:h val="0.89410348977135945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Sheet3!$G$7:$G$12</c:f>
              <c:strCache>
                <c:ptCount val="6"/>
                <c:pt idx="0">
                  <c:v>Κακό οδικό δίκτυο</c:v>
                </c:pt>
                <c:pt idx="1">
                  <c:v>Έλλειψη αεροπορικής σύνδεσης</c:v>
                </c:pt>
                <c:pt idx="2">
                  <c:v>Χαμηλό επίπεδο υποδομών σε επίπεδο εστίασης</c:v>
                </c:pt>
                <c:pt idx="3">
                  <c:v>Υψηλές τιμές παρεχόμενων υπηρεσιών</c:v>
                </c:pt>
                <c:pt idx="4">
                  <c:v>Έλλειψη προσφορών από επιχειρηματίες της περιοχής</c:v>
                </c:pt>
                <c:pt idx="5">
                  <c:v>Αλλος λόγος*</c:v>
                </c:pt>
              </c:strCache>
            </c:strRef>
          </c:cat>
          <c:val>
            <c:numRef>
              <c:f>Sheet3!$H$7:$H$12</c:f>
              <c:numCache>
                <c:formatCode>0.0%</c:formatCode>
                <c:ptCount val="6"/>
                <c:pt idx="0">
                  <c:v>0.26900000000000002</c:v>
                </c:pt>
                <c:pt idx="1">
                  <c:v>8.6000000000000021E-2</c:v>
                </c:pt>
                <c:pt idx="2">
                  <c:v>0.17700000000000005</c:v>
                </c:pt>
                <c:pt idx="3">
                  <c:v>0.70800000000000018</c:v>
                </c:pt>
                <c:pt idx="4">
                  <c:v>0.18600000000000005</c:v>
                </c:pt>
                <c:pt idx="5">
                  <c:v>3.0000000000000002E-2</c:v>
                </c:pt>
              </c:numCache>
            </c:numRef>
          </c:val>
        </c:ser>
        <c:dLbls/>
        <c:gapWidth val="35"/>
        <c:overlap val="9"/>
        <c:axId val="50003968"/>
        <c:axId val="50005504"/>
      </c:barChart>
      <c:catAx>
        <c:axId val="50003968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2000" b="1"/>
            </a:pPr>
            <a:endParaRPr lang="el-GR"/>
          </a:p>
        </c:txPr>
        <c:crossAx val="50005504"/>
        <c:crosses val="autoZero"/>
        <c:auto val="1"/>
        <c:lblAlgn val="ctr"/>
        <c:lblOffset val="100"/>
      </c:catAx>
      <c:valAx>
        <c:axId val="50005504"/>
        <c:scaling>
          <c:orientation val="minMax"/>
        </c:scaling>
        <c:delete val="1"/>
        <c:axPos val="t"/>
        <c:numFmt formatCode="0.0%" sourceLinked="1"/>
        <c:tickLblPos val="nextTo"/>
        <c:crossAx val="50003968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314933467630414"/>
          <c:y val="3.0112535091773182E-2"/>
          <c:w val="0.49447577072847465"/>
          <c:h val="0.9397749298164535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Sheet1!$B$12:$B$16</c:f>
              <c:strCache>
                <c:ptCount val="5"/>
                <c:pt idx="0">
                  <c:v>Αεροπλάνο</c:v>
                </c:pt>
                <c:pt idx="1">
                  <c:v>Αυτοκίνητο/Μοτοσυκλέτα</c:v>
                </c:pt>
                <c:pt idx="2">
                  <c:v>ΚΤΕΛ/Τουριστικό πούλμαν</c:v>
                </c:pt>
                <c:pt idx="3">
                  <c:v>Τρένο</c:v>
                </c:pt>
                <c:pt idx="4">
                  <c:v>Πλοίο</c:v>
                </c:pt>
              </c:strCache>
            </c:strRef>
          </c:cat>
          <c:val>
            <c:numRef>
              <c:f>Sheet1!$D$12:$D$16</c:f>
              <c:numCache>
                <c:formatCode>0.0%</c:formatCode>
                <c:ptCount val="5"/>
                <c:pt idx="0">
                  <c:v>0.12100000000000002</c:v>
                </c:pt>
                <c:pt idx="1">
                  <c:v>0.70100000000000018</c:v>
                </c:pt>
                <c:pt idx="2">
                  <c:v>8.3000000000000032E-2</c:v>
                </c:pt>
                <c:pt idx="3">
                  <c:v>1.2999999999999998E-2</c:v>
                </c:pt>
                <c:pt idx="4">
                  <c:v>8.2000000000000003E-2</c:v>
                </c:pt>
              </c:numCache>
            </c:numRef>
          </c:val>
        </c:ser>
        <c:dLbls/>
        <c:gapWidth val="35"/>
        <c:overlap val="9"/>
        <c:axId val="48399488"/>
        <c:axId val="48401024"/>
      </c:barChart>
      <c:catAx>
        <c:axId val="48399488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2400" b="1"/>
            </a:pPr>
            <a:endParaRPr lang="el-GR"/>
          </a:p>
        </c:txPr>
        <c:crossAx val="48401024"/>
        <c:crosses val="autoZero"/>
        <c:auto val="1"/>
        <c:lblAlgn val="ctr"/>
        <c:lblOffset val="100"/>
      </c:catAx>
      <c:valAx>
        <c:axId val="48401024"/>
        <c:scaling>
          <c:orientation val="minMax"/>
        </c:scaling>
        <c:delete val="1"/>
        <c:axPos val="t"/>
        <c:numFmt formatCode="0.0%" sourceLinked="1"/>
        <c:tickLblPos val="nextTo"/>
        <c:crossAx val="48399488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526854323932413"/>
          <c:y val="5.146198830409357E-2"/>
          <c:w val="0.59064080845316058"/>
          <c:h val="0.89707602339181292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Sheet1!$B$22:$B$25</c:f>
              <c:strCache>
                <c:ptCount val="4"/>
                <c:pt idx="0">
                  <c:v>Πολύ πιθανό</c:v>
                </c:pt>
                <c:pt idx="1">
                  <c:v>Αρκετά πιθανό</c:v>
                </c:pt>
                <c:pt idx="2">
                  <c:v>Όχι και τόσο πιθανό</c:v>
                </c:pt>
                <c:pt idx="3">
                  <c:v>Καθόλου πιθανό</c:v>
                </c:pt>
              </c:strCache>
            </c:strRef>
          </c:cat>
          <c:val>
            <c:numRef>
              <c:f>Sheet1!$D$22:$D$25</c:f>
              <c:numCache>
                <c:formatCode>0.0%</c:formatCode>
                <c:ptCount val="4"/>
                <c:pt idx="0">
                  <c:v>0.45800000000000002</c:v>
                </c:pt>
                <c:pt idx="1">
                  <c:v>0.26500000000000001</c:v>
                </c:pt>
                <c:pt idx="2">
                  <c:v>9.7000000000000003E-2</c:v>
                </c:pt>
                <c:pt idx="3">
                  <c:v>0.18000000000000005</c:v>
                </c:pt>
              </c:numCache>
            </c:numRef>
          </c:val>
        </c:ser>
        <c:dLbls/>
        <c:gapWidth val="35"/>
        <c:overlap val="9"/>
        <c:axId val="53168384"/>
        <c:axId val="53174272"/>
      </c:barChart>
      <c:catAx>
        <c:axId val="53168384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2400" b="1"/>
            </a:pPr>
            <a:endParaRPr lang="el-GR"/>
          </a:p>
        </c:txPr>
        <c:crossAx val="53174272"/>
        <c:crosses val="autoZero"/>
        <c:auto val="1"/>
        <c:lblAlgn val="ctr"/>
        <c:lblOffset val="100"/>
      </c:catAx>
      <c:valAx>
        <c:axId val="53174272"/>
        <c:scaling>
          <c:orientation val="minMax"/>
        </c:scaling>
        <c:delete val="1"/>
        <c:axPos val="t"/>
        <c:numFmt formatCode="0.0%" sourceLinked="1"/>
        <c:tickLblPos val="nextTo"/>
        <c:crossAx val="5316838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287934213554108"/>
          <c:y val="5.5430349008840307E-2"/>
          <c:w val="0.85322154779669923"/>
          <c:h val="0.88913930198231916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Sheet1!$K$5:$K$6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Sheet1!$M$5:$M$6</c:f>
              <c:numCache>
                <c:formatCode>0.0%</c:formatCode>
                <c:ptCount val="2"/>
                <c:pt idx="0">
                  <c:v>0.37300000000000011</c:v>
                </c:pt>
                <c:pt idx="1">
                  <c:v>0.62700000000000022</c:v>
                </c:pt>
              </c:numCache>
            </c:numRef>
          </c:val>
        </c:ser>
        <c:dLbls/>
        <c:gapWidth val="35"/>
        <c:overlap val="9"/>
        <c:axId val="53248000"/>
        <c:axId val="53249536"/>
      </c:barChart>
      <c:catAx>
        <c:axId val="53248000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2400" b="1"/>
            </a:pPr>
            <a:endParaRPr lang="el-GR"/>
          </a:p>
        </c:txPr>
        <c:crossAx val="53249536"/>
        <c:crosses val="autoZero"/>
        <c:auto val="1"/>
        <c:lblAlgn val="ctr"/>
        <c:lblOffset val="100"/>
      </c:catAx>
      <c:valAx>
        <c:axId val="53249536"/>
        <c:scaling>
          <c:orientation val="minMax"/>
        </c:scaling>
        <c:delete val="1"/>
        <c:axPos val="t"/>
        <c:numFmt formatCode="0.0%" sourceLinked="1"/>
        <c:tickLblPos val="nextTo"/>
        <c:crossAx val="53248000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9275730568003255"/>
          <c:y val="6.0076656368715724E-2"/>
          <c:w val="0.6958705227223152"/>
          <c:h val="0.89707602339181292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'[Γράφημα στο Microsoft PowerPoint]Φύλλο1'!$A$4:$A$6</c:f>
              <c:strCache>
                <c:ptCount val="3"/>
                <c:pt idx="0">
                  <c:v>0-12000</c:v>
                </c:pt>
                <c:pt idx="1">
                  <c:v>12000-24000</c:v>
                </c:pt>
                <c:pt idx="2">
                  <c:v>24000+</c:v>
                </c:pt>
              </c:strCache>
            </c:strRef>
          </c:cat>
          <c:val>
            <c:numRef>
              <c:f>'[Γράφημα στο Microsoft PowerPoint]Φύλλο1'!$B$4:$B$6</c:f>
              <c:numCache>
                <c:formatCode>0.0%</c:formatCode>
                <c:ptCount val="3"/>
                <c:pt idx="0">
                  <c:v>0.35100000000000009</c:v>
                </c:pt>
                <c:pt idx="1">
                  <c:v>0.40800000000000008</c:v>
                </c:pt>
                <c:pt idx="2">
                  <c:v>0.32700000000000012</c:v>
                </c:pt>
              </c:numCache>
            </c:numRef>
          </c:val>
        </c:ser>
        <c:dLbls/>
        <c:gapWidth val="35"/>
        <c:overlap val="9"/>
        <c:axId val="53113984"/>
        <c:axId val="53115520"/>
      </c:barChart>
      <c:catAx>
        <c:axId val="53113984"/>
        <c:scaling>
          <c:orientation val="maxMin"/>
        </c:scaling>
        <c:axPos val="l"/>
        <c:numFmt formatCode="General" sourceLinked="1"/>
        <c:tickLblPos val="nextTo"/>
        <c:spPr>
          <a:ln>
            <a:noFill/>
          </a:ln>
        </c:spPr>
        <c:txPr>
          <a:bodyPr anchor="t"/>
          <a:lstStyle/>
          <a:p>
            <a:pPr>
              <a:defRPr sz="2000" b="1"/>
            </a:pPr>
            <a:endParaRPr lang="el-GR"/>
          </a:p>
        </c:txPr>
        <c:crossAx val="53115520"/>
        <c:crosses val="autoZero"/>
        <c:auto val="1"/>
        <c:lblAlgn val="ctr"/>
        <c:lblOffset val="100"/>
      </c:catAx>
      <c:valAx>
        <c:axId val="53115520"/>
        <c:scaling>
          <c:orientation val="minMax"/>
        </c:scaling>
        <c:delete val="1"/>
        <c:axPos val="t"/>
        <c:numFmt formatCode="0.0%" sourceLinked="1"/>
        <c:tickLblPos val="nextTo"/>
        <c:crossAx val="5311398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471205124246807"/>
          <c:y val="6.0076656368715724E-2"/>
          <c:w val="0.51391577715988002"/>
          <c:h val="0.89707602339181292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Φύλλο1!$M$5:$M$9</c:f>
              <c:strCache>
                <c:ptCount val="5"/>
                <c:pt idx="0">
                  <c:v>Άγαμος</c:v>
                </c:pt>
                <c:pt idx="1">
                  <c:v>Παντρεμένος χωρις παιδιά</c:v>
                </c:pt>
                <c:pt idx="2">
                  <c:v>Παντρεμένος με 1 παιδί</c:v>
                </c:pt>
                <c:pt idx="3">
                  <c:v>Παντρεμένος με 2 παιδιά</c:v>
                </c:pt>
                <c:pt idx="4">
                  <c:v>Παντρεμένος με 3+ παιδιά</c:v>
                </c:pt>
              </c:strCache>
            </c:strRef>
          </c:cat>
          <c:val>
            <c:numRef>
              <c:f>Φύλλο1!$N$5:$N$9</c:f>
              <c:numCache>
                <c:formatCode>0.0%</c:formatCode>
                <c:ptCount val="5"/>
                <c:pt idx="0">
                  <c:v>0.30700000000000011</c:v>
                </c:pt>
                <c:pt idx="1">
                  <c:v>0.32600000000000012</c:v>
                </c:pt>
                <c:pt idx="2">
                  <c:v>0.41500000000000009</c:v>
                </c:pt>
                <c:pt idx="3">
                  <c:v>0.38200000000000012</c:v>
                </c:pt>
                <c:pt idx="4">
                  <c:v>0.39400000000000013</c:v>
                </c:pt>
              </c:numCache>
            </c:numRef>
          </c:val>
        </c:ser>
        <c:dLbls/>
        <c:gapWidth val="35"/>
        <c:overlap val="9"/>
        <c:axId val="79165696"/>
        <c:axId val="79241216"/>
      </c:barChart>
      <c:catAx>
        <c:axId val="79165696"/>
        <c:scaling>
          <c:orientation val="maxMin"/>
        </c:scaling>
        <c:axPos val="l"/>
        <c:numFmt formatCode="General" sourceLinked="1"/>
        <c:tickLblPos val="nextTo"/>
        <c:spPr>
          <a:ln>
            <a:noFill/>
          </a:ln>
        </c:spPr>
        <c:txPr>
          <a:bodyPr anchor="t"/>
          <a:lstStyle/>
          <a:p>
            <a:pPr>
              <a:defRPr sz="1800" b="1"/>
            </a:pPr>
            <a:endParaRPr lang="el-GR"/>
          </a:p>
        </c:txPr>
        <c:crossAx val="79241216"/>
        <c:crosses val="autoZero"/>
        <c:auto val="1"/>
        <c:lblAlgn val="ctr"/>
        <c:lblOffset val="100"/>
      </c:catAx>
      <c:valAx>
        <c:axId val="79241216"/>
        <c:scaling>
          <c:orientation val="minMax"/>
        </c:scaling>
        <c:delete val="1"/>
        <c:axPos val="t"/>
        <c:numFmt formatCode="0.0%" sourceLinked="1"/>
        <c:tickLblPos val="nextTo"/>
        <c:crossAx val="79165696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3942272994645679"/>
          <c:y val="5.1461935515936842E-2"/>
          <c:w val="0.39109629507143495"/>
          <c:h val="0.89707602339181292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l-GR"/>
              </a:p>
            </c:txPr>
            <c:dLblPos val="outEnd"/>
            <c:showVal val="1"/>
          </c:dLbls>
          <c:cat>
            <c:strRef>
              <c:f>Sheet1!$O$5:$O$9</c:f>
              <c:strCache>
                <c:ptCount val="5"/>
                <c:pt idx="0">
                  <c:v>Αν. Μακεδονία,Θράκη,Κεντρ. Μακεδονία</c:v>
                </c:pt>
                <c:pt idx="1">
                  <c:v>Δυτ. Μακεδονία,Ήπειρος,Θεσσαλία</c:v>
                </c:pt>
                <c:pt idx="2">
                  <c:v>Ιόνιοι Νήσοι,Δυτ.Ελλάδα,Στερεά Ελλάδα,Πελοπόννησος</c:v>
                </c:pt>
                <c:pt idx="3">
                  <c:v>Αττικής</c:v>
                </c:pt>
                <c:pt idx="4">
                  <c:v>Νησιά Αιγαίου,Κρήτη</c:v>
                </c:pt>
              </c:strCache>
            </c:strRef>
          </c:cat>
          <c:val>
            <c:numRef>
              <c:f>Sheet1!$P$5:$P$9</c:f>
              <c:numCache>
                <c:formatCode>0.0%</c:formatCode>
                <c:ptCount val="5"/>
                <c:pt idx="0">
                  <c:v>0.75000000000000022</c:v>
                </c:pt>
                <c:pt idx="1">
                  <c:v>0.33100000000000013</c:v>
                </c:pt>
                <c:pt idx="2">
                  <c:v>0.27</c:v>
                </c:pt>
                <c:pt idx="3">
                  <c:v>0.22800000000000001</c:v>
                </c:pt>
                <c:pt idx="4">
                  <c:v>0.14000000000000001</c:v>
                </c:pt>
              </c:numCache>
            </c:numRef>
          </c:val>
        </c:ser>
        <c:dLbls/>
        <c:gapWidth val="35"/>
        <c:overlap val="9"/>
        <c:axId val="79292672"/>
        <c:axId val="79310848"/>
      </c:barChart>
      <c:catAx>
        <c:axId val="79292672"/>
        <c:scaling>
          <c:orientation val="maxMin"/>
        </c:scaling>
        <c:axPos val="l"/>
        <c:numFmt formatCode="General" sourceLinked="1"/>
        <c:tickLblPos val="nextTo"/>
        <c:spPr>
          <a:ln>
            <a:noFill/>
          </a:ln>
        </c:spPr>
        <c:txPr>
          <a:bodyPr anchor="t"/>
          <a:lstStyle/>
          <a:p>
            <a:pPr>
              <a:defRPr sz="2000" b="1"/>
            </a:pPr>
            <a:endParaRPr lang="el-GR"/>
          </a:p>
        </c:txPr>
        <c:crossAx val="79310848"/>
        <c:crosses val="autoZero"/>
        <c:auto val="1"/>
        <c:lblAlgn val="ctr"/>
        <c:lblOffset val="100"/>
      </c:catAx>
      <c:valAx>
        <c:axId val="79310848"/>
        <c:scaling>
          <c:orientation val="minMax"/>
        </c:scaling>
        <c:delete val="1"/>
        <c:axPos val="t"/>
        <c:numFmt formatCode="0.0%" sourceLinked="1"/>
        <c:tickLblPos val="nextTo"/>
        <c:crossAx val="79292672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l-GR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DD98B-A734-4F12-A788-6B4F3F0D3A6E}" type="datetimeFigureOut">
              <a:rPr lang="el-GR" smtClean="0"/>
              <a:pPr/>
              <a:t>22/2/2013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E11F8-DE9E-4274-B407-C81F0A1BC7C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1959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E11F8-DE9E-4274-B407-C81F0A1BC7C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3802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9934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742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8281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7210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7005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1819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30766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5407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5583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5432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1692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D9D9F-A6C1-4A22-BA0A-58FEFAD3B644}" type="datetimeFigureOut">
              <a:rPr lang="el-GR" smtClean="0"/>
              <a:pPr/>
              <a:t>22/2/2013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5788-5F00-45E2-82D4-22F8506E39C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3105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8532440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Rounded Rectangle 7"/>
          <p:cNvSpPr/>
          <p:nvPr/>
        </p:nvSpPr>
        <p:spPr>
          <a:xfrm>
            <a:off x="7669104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Rounded Rectangle 8"/>
          <p:cNvSpPr/>
          <p:nvPr/>
        </p:nvSpPr>
        <p:spPr>
          <a:xfrm>
            <a:off x="6804248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Rounded Rectangle 9"/>
          <p:cNvSpPr/>
          <p:nvPr/>
        </p:nvSpPr>
        <p:spPr>
          <a:xfrm>
            <a:off x="5940152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Rounded Rectangle 10"/>
          <p:cNvSpPr/>
          <p:nvPr/>
        </p:nvSpPr>
        <p:spPr>
          <a:xfrm>
            <a:off x="5076056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2" name="Rounded Rectangle 11"/>
          <p:cNvSpPr/>
          <p:nvPr/>
        </p:nvSpPr>
        <p:spPr>
          <a:xfrm>
            <a:off x="4248472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3" name="Rounded Rectangle 12"/>
          <p:cNvSpPr/>
          <p:nvPr/>
        </p:nvSpPr>
        <p:spPr>
          <a:xfrm>
            <a:off x="3384376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4" name="Rounded Rectangle 13"/>
          <p:cNvSpPr/>
          <p:nvPr/>
        </p:nvSpPr>
        <p:spPr>
          <a:xfrm>
            <a:off x="2521040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" name="Rounded Rectangle 14"/>
          <p:cNvSpPr/>
          <p:nvPr/>
        </p:nvSpPr>
        <p:spPr>
          <a:xfrm>
            <a:off x="1656184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6" name="Rounded Rectangle 15"/>
          <p:cNvSpPr/>
          <p:nvPr/>
        </p:nvSpPr>
        <p:spPr>
          <a:xfrm>
            <a:off x="792088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7" name="Rounded Rectangle 16"/>
          <p:cNvSpPr/>
          <p:nvPr/>
        </p:nvSpPr>
        <p:spPr>
          <a:xfrm>
            <a:off x="-72008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1207731"/>
              </p:ext>
            </p:extLst>
          </p:nvPr>
        </p:nvGraphicFramePr>
        <p:xfrm>
          <a:off x="662880" y="260648"/>
          <a:ext cx="8229600" cy="246888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5400" b="1" dirty="0">
                          <a:solidFill>
                            <a:srgbClr val="4F81BD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Έρευνα για την </a:t>
                      </a:r>
                      <a:endParaRPr lang="en-US" sz="5400" b="1" dirty="0" smtClean="0">
                        <a:solidFill>
                          <a:srgbClr val="4F81BD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5400" b="1" dirty="0" smtClean="0">
                          <a:solidFill>
                            <a:srgbClr val="4F81BD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Τουριστική </a:t>
                      </a:r>
                      <a:r>
                        <a:rPr lang="el-GR" sz="5400" b="1" dirty="0">
                          <a:solidFill>
                            <a:srgbClr val="4F81BD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Ανάπτυξη της    </a:t>
                      </a:r>
                      <a:endParaRPr lang="en-US" sz="5400" b="1" dirty="0" smtClean="0">
                        <a:solidFill>
                          <a:srgbClr val="4F81BD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5400" b="1" dirty="0" smtClean="0">
                          <a:solidFill>
                            <a:srgbClr val="4F81BD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Π.Ε</a:t>
                      </a:r>
                      <a:r>
                        <a:rPr lang="el-GR" sz="5400" b="1" dirty="0">
                          <a:solidFill>
                            <a:srgbClr val="4F81BD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. Δράμας</a:t>
                      </a:r>
                      <a:endParaRPr lang="el-GR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8745" marR="118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7236296" y="6309320"/>
            <a:ext cx="1819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</a:rPr>
              <a:t>Δεκέμβριος 2012</a:t>
            </a:r>
          </a:p>
        </p:txBody>
      </p:sp>
      <p:pic>
        <p:nvPicPr>
          <p:cNvPr id="20" name="Picture 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944" y="4484732"/>
            <a:ext cx="1320800" cy="1320800"/>
          </a:xfrm>
          <a:prstGeom prst="rect">
            <a:avLst/>
          </a:prstGeom>
        </p:spPr>
      </p:pic>
      <p:pic>
        <p:nvPicPr>
          <p:cNvPr id="21" name="Picture 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9104" y="4459332"/>
            <a:ext cx="1320800" cy="1320800"/>
          </a:xfrm>
          <a:prstGeom prst="rect">
            <a:avLst/>
          </a:prstGeom>
        </p:spPr>
      </p:pic>
      <p:pic>
        <p:nvPicPr>
          <p:cNvPr id="22" name="Picture 2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396" y="4237086"/>
            <a:ext cx="1511788" cy="154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6694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25152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Θεωρείτε πιθανό να επισκεπτόσαστε μια ορεινή περιοχή που βρίσκεται κοντά στον προορισμό διακοπών σας ως ενδιάμεσο σταθμό;</a:t>
            </a:r>
            <a:endParaRPr lang="el-GR" sz="1600" b="1" dirty="0"/>
          </a:p>
        </p:txBody>
      </p:sp>
      <p:grpSp>
        <p:nvGrpSpPr>
          <p:cNvPr id="28" name="Group 27"/>
          <p:cNvGrpSpPr/>
          <p:nvPr/>
        </p:nvGrpSpPr>
        <p:grpSpPr>
          <a:xfrm rot="16200000">
            <a:off x="3870258" y="1274012"/>
            <a:ext cx="9324528" cy="216024"/>
            <a:chOff x="-72008" y="5949280"/>
            <a:chExt cx="9324528" cy="216024"/>
          </a:xfrm>
        </p:grpSpPr>
        <p:sp>
          <p:nvSpPr>
            <p:cNvPr id="29" name="Rounded Rectangle 28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xmlns="" val="3905811688"/>
              </p:ext>
            </p:extLst>
          </p:nvPr>
        </p:nvGraphicFramePr>
        <p:xfrm>
          <a:off x="232908" y="1367950"/>
          <a:ext cx="8083508" cy="4941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Rounded Rectangle 16"/>
          <p:cNvSpPr/>
          <p:nvPr/>
        </p:nvSpPr>
        <p:spPr>
          <a:xfrm>
            <a:off x="8783960" y="5846859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18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40522" y="3956056"/>
            <a:ext cx="3434254" cy="290194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21407952">
            <a:off x="5964335" y="4191550"/>
            <a:ext cx="24027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Αθροιστικά, το </a:t>
            </a:r>
            <a:r>
              <a:rPr lang="el-GR" b="1" dirty="0" smtClean="0"/>
              <a:t>72,3% </a:t>
            </a:r>
            <a:r>
              <a:rPr lang="el-GR" dirty="0" smtClean="0"/>
              <a:t>των ερωτώμενων είναι θετικοί </a:t>
            </a:r>
          </a:p>
          <a:p>
            <a:pPr algn="ctr"/>
            <a:r>
              <a:rPr lang="el-GR" dirty="0" smtClean="0"/>
              <a:t>στο να επισκεφτούν μια ορεινή περιοχή που βρίσκεται </a:t>
            </a:r>
          </a:p>
          <a:p>
            <a:pPr algn="ctr"/>
            <a:r>
              <a:rPr lang="el-GR" dirty="0"/>
              <a:t>κ</a:t>
            </a:r>
            <a:r>
              <a:rPr lang="el-GR" dirty="0" smtClean="0"/>
              <a:t>οντά στον προορισμό διακοπών τους.</a:t>
            </a:r>
          </a:p>
        </p:txBody>
      </p:sp>
    </p:spTree>
    <p:extLst>
      <p:ext uri="{BB962C8B-B14F-4D97-AF65-F5344CB8AC3E}">
        <p14:creationId xmlns:p14="http://schemas.microsoft.com/office/powerpoint/2010/main" xmlns="" val="9512495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72008" y="5877272"/>
            <a:ext cx="9324528" cy="216024"/>
            <a:chOff x="-72008" y="5949280"/>
            <a:chExt cx="9324528" cy="216024"/>
          </a:xfrm>
        </p:grpSpPr>
        <p:sp>
          <p:nvSpPr>
            <p:cNvPr id="19" name="Rounded Rectangle 18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encilSketch pressure="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4167" y="980728"/>
            <a:ext cx="6779477" cy="457068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913002" y="2204864"/>
            <a:ext cx="8015912" cy="15696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l-GR" sz="4800" b="1" dirty="0" smtClean="0">
                <a:solidFill>
                  <a:schemeClr val="tx2"/>
                </a:solidFill>
              </a:rPr>
              <a:t>Η ΔΡΑΜΑ </a:t>
            </a:r>
          </a:p>
          <a:p>
            <a:pPr algn="ctr"/>
            <a:r>
              <a:rPr lang="el-GR" sz="4800" b="1" dirty="0" smtClean="0">
                <a:solidFill>
                  <a:schemeClr val="tx2"/>
                </a:solidFill>
              </a:rPr>
              <a:t>ΩΣ ΤΟΥΡΙΣΤΙΚΟΣ ΠΡΟΟΡΙΣΜΟΣ</a:t>
            </a:r>
            <a:endParaRPr lang="el-GR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0425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5878800"/>
            <a:ext cx="9324528" cy="216024"/>
            <a:chOff x="-72008" y="5949280"/>
            <a:chExt cx="9324528" cy="216024"/>
          </a:xfrm>
        </p:grpSpPr>
        <p:sp>
          <p:nvSpPr>
            <p:cNvPr id="19" name="Rounded Rectangle 18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25152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Έχετε επισκεφθεί ποτέ την περιοχή της Δράμας;</a:t>
            </a:r>
            <a:endParaRPr lang="el-GR" sz="1600" b="1" dirty="0"/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xmlns="" val="216371190"/>
              </p:ext>
            </p:extLst>
          </p:nvPr>
        </p:nvGraphicFramePr>
        <p:xfrm>
          <a:off x="648072" y="1340768"/>
          <a:ext cx="810039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8065" y="3717033"/>
            <a:ext cx="4221230" cy="33155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48064" y="4191471"/>
            <a:ext cx="3797065" cy="2369880"/>
          </a:xfrm>
          <a:prstGeom prst="rect">
            <a:avLst/>
          </a:prstGeom>
          <a:noFill/>
          <a:scene3d>
            <a:camera prst="orthographicFront">
              <a:rot lat="0" lon="0" rev="18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pPr algn="ctr"/>
            <a:r>
              <a:rPr lang="el-GR" sz="2400" dirty="0" smtClean="0"/>
              <a:t>Το αντίστοιχο ποσοστό </a:t>
            </a:r>
          </a:p>
          <a:p>
            <a:pPr algn="ctr"/>
            <a:r>
              <a:rPr lang="el-GR" sz="2400" dirty="0" smtClean="0"/>
              <a:t>αν εξαιρέσουμε την </a:t>
            </a:r>
          </a:p>
          <a:p>
            <a:pPr algn="ctr"/>
            <a:r>
              <a:rPr lang="el-GR" sz="2400" dirty="0" smtClean="0"/>
              <a:t>Αν. Μακεδονία,τη Θράκη</a:t>
            </a:r>
          </a:p>
          <a:p>
            <a:pPr algn="ctr"/>
            <a:r>
              <a:rPr lang="el-GR" sz="2400" dirty="0" smtClean="0"/>
              <a:t> και την Κεντρική Μακεδονία</a:t>
            </a:r>
          </a:p>
          <a:p>
            <a:pPr algn="ctr"/>
            <a:r>
              <a:rPr lang="el-GR" sz="2400" dirty="0" smtClean="0"/>
              <a:t> είναι</a:t>
            </a:r>
          </a:p>
          <a:p>
            <a:pPr algn="ctr"/>
            <a:r>
              <a:rPr lang="el-GR" sz="2400" dirty="0" smtClean="0"/>
              <a:t> </a:t>
            </a:r>
            <a:r>
              <a:rPr lang="el-GR" sz="2800" b="1" dirty="0" smtClean="0"/>
              <a:t>24,4%.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xmlns="" val="60902866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5878800"/>
            <a:ext cx="9324528" cy="216024"/>
            <a:chOff x="-72008" y="5949280"/>
            <a:chExt cx="9324528" cy="216024"/>
          </a:xfrm>
        </p:grpSpPr>
        <p:sp>
          <p:nvSpPr>
            <p:cNvPr id="19" name="Rounded Rectangle 18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878607" y="449377"/>
            <a:ext cx="2832314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el-GR" sz="2000" b="1" dirty="0" smtClean="0"/>
              <a:t>Τα υψηλά εισοδήματα </a:t>
            </a:r>
          </a:p>
          <a:p>
            <a:pPr algn="just"/>
            <a:r>
              <a:rPr lang="el-GR" sz="2000" b="1" dirty="0" smtClean="0"/>
              <a:t>επισκέπτονται</a:t>
            </a:r>
          </a:p>
          <a:p>
            <a:pPr algn="just"/>
            <a:r>
              <a:rPr lang="el-GR" sz="2000" b="1" dirty="0"/>
              <a:t>σ</a:t>
            </a:r>
            <a:r>
              <a:rPr lang="el-GR" sz="2000" b="1" dirty="0" smtClean="0"/>
              <a:t>ε μικρότερο ποσοστό </a:t>
            </a:r>
          </a:p>
          <a:p>
            <a:pPr algn="just"/>
            <a:r>
              <a:rPr lang="el-GR" sz="2000" b="1" dirty="0" smtClean="0"/>
              <a:t>την περιοχή της Δράμας.</a:t>
            </a:r>
            <a:endParaRPr lang="el-GR" sz="2000" b="1" dirty="0"/>
          </a:p>
        </p:txBody>
      </p:sp>
      <p:graphicFrame>
        <p:nvGraphicFramePr>
          <p:cNvPr id="35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07120662"/>
              </p:ext>
            </p:extLst>
          </p:nvPr>
        </p:nvGraphicFramePr>
        <p:xfrm>
          <a:off x="-2827" y="292364"/>
          <a:ext cx="5583806" cy="2948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275856" y="1696067"/>
            <a:ext cx="2707387" cy="1084861"/>
            <a:chOff x="2475528" y="787161"/>
            <a:chExt cx="1647056" cy="724821"/>
          </a:xfrm>
        </p:grpSpPr>
        <p:cxnSp>
          <p:nvCxnSpPr>
            <p:cNvPr id="30" name="Straight Connector 29"/>
            <p:cNvCxnSpPr/>
            <p:nvPr/>
          </p:nvCxnSpPr>
          <p:spPr>
            <a:xfrm flipH="1">
              <a:off x="2665056" y="787161"/>
              <a:ext cx="1457528" cy="57606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9" name="Flowchart: Connector 28"/>
            <p:cNvSpPr/>
            <p:nvPr/>
          </p:nvSpPr>
          <p:spPr>
            <a:xfrm>
              <a:off x="2475528" y="1281622"/>
              <a:ext cx="235040" cy="230360"/>
            </a:xfrm>
            <a:prstGeom prst="flowChartConnector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58440979"/>
              </p:ext>
            </p:extLst>
          </p:nvPr>
        </p:nvGraphicFramePr>
        <p:xfrm>
          <a:off x="2953088" y="2930317"/>
          <a:ext cx="6099750" cy="2948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22112" y="3833753"/>
            <a:ext cx="2821696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000" b="1" dirty="0" smtClean="0"/>
              <a:t>Μικρή επισκεψιμότητα παρατηρείται μεταξύ άγαμων και ζευγαριών χωρίς παιδιά.</a:t>
            </a:r>
            <a:endParaRPr lang="el-GR" sz="2000" b="1" dirty="0"/>
          </a:p>
        </p:txBody>
      </p:sp>
      <p:grpSp>
        <p:nvGrpSpPr>
          <p:cNvPr id="38" name="Group 7"/>
          <p:cNvGrpSpPr/>
          <p:nvPr/>
        </p:nvGrpSpPr>
        <p:grpSpPr>
          <a:xfrm flipH="1" flipV="1">
            <a:off x="2750391" y="3356992"/>
            <a:ext cx="3765825" cy="1534104"/>
            <a:chOff x="2475528" y="787161"/>
            <a:chExt cx="1647056" cy="724821"/>
          </a:xfrm>
        </p:grpSpPr>
        <p:cxnSp>
          <p:nvCxnSpPr>
            <p:cNvPr id="39" name="Straight Connector 29"/>
            <p:cNvCxnSpPr/>
            <p:nvPr/>
          </p:nvCxnSpPr>
          <p:spPr>
            <a:xfrm flipH="1">
              <a:off x="2665056" y="787161"/>
              <a:ext cx="1457528" cy="57606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2" name="Flowchart: Connector 28"/>
            <p:cNvSpPr/>
            <p:nvPr/>
          </p:nvSpPr>
          <p:spPr>
            <a:xfrm>
              <a:off x="2475528" y="1281622"/>
              <a:ext cx="235040" cy="230360"/>
            </a:xfrm>
            <a:prstGeom prst="flowChartConnector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34189807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5878800"/>
            <a:ext cx="9324528" cy="216024"/>
            <a:chOff x="-72008" y="5949280"/>
            <a:chExt cx="9324528" cy="216024"/>
          </a:xfrm>
        </p:grpSpPr>
        <p:sp>
          <p:nvSpPr>
            <p:cNvPr id="19" name="Rounded Rectangle 18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62845220"/>
              </p:ext>
            </p:extLst>
          </p:nvPr>
        </p:nvGraphicFramePr>
        <p:xfrm>
          <a:off x="-324544" y="1340768"/>
          <a:ext cx="9289032" cy="4538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itle 1"/>
          <p:cNvSpPr txBox="1">
            <a:spLocks/>
          </p:cNvSpPr>
          <p:nvPr/>
        </p:nvSpPr>
        <p:spPr>
          <a:xfrm>
            <a:off x="25152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/>
              <a:t>Προέλευση επισκεπτών</a:t>
            </a:r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xmlns="" val="19380819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5878800"/>
            <a:ext cx="9324528" cy="216024"/>
            <a:chOff x="-72008" y="5949280"/>
            <a:chExt cx="9324528" cy="216024"/>
          </a:xfrm>
        </p:grpSpPr>
        <p:sp>
          <p:nvSpPr>
            <p:cNvPr id="19" name="Rounded Rectangle 18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5" name="Title 1"/>
          <p:cNvSpPr txBox="1">
            <a:spLocks/>
          </p:cNvSpPr>
          <p:nvPr/>
        </p:nvSpPr>
        <p:spPr>
          <a:xfrm>
            <a:off x="30284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Ποιούς άλλους νομούς της Β.Ελλάδας έχετε επισκεφθεί;</a:t>
            </a:r>
            <a:endParaRPr lang="el-GR" sz="1600" b="1" dirty="0"/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xmlns="" val="4136392306"/>
              </p:ext>
            </p:extLst>
          </p:nvPr>
        </p:nvGraphicFramePr>
        <p:xfrm>
          <a:off x="292659" y="980728"/>
          <a:ext cx="8671829" cy="4682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4108305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972616" y="5878800"/>
            <a:ext cx="9324528" cy="216024"/>
            <a:chOff x="-72008" y="5949280"/>
            <a:chExt cx="9324528" cy="216024"/>
          </a:xfrm>
        </p:grpSpPr>
        <p:sp>
          <p:nvSpPr>
            <p:cNvPr id="19" name="Rounded Rectangle 18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5" name="Title 1"/>
          <p:cNvSpPr txBox="1">
            <a:spLocks/>
          </p:cNvSpPr>
          <p:nvPr/>
        </p:nvSpPr>
        <p:spPr>
          <a:xfrm>
            <a:off x="30284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Από που ενημερωθήκατε για τη Δράμα ως τουριστικό προορισμό;</a:t>
            </a:r>
            <a:endParaRPr lang="el-GR" sz="1600" b="1" dirty="0"/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xmlns="" val="2155005741"/>
              </p:ext>
            </p:extLst>
          </p:nvPr>
        </p:nvGraphicFramePr>
        <p:xfrm>
          <a:off x="143414" y="1052736"/>
          <a:ext cx="900058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Rounded Rectangle 27"/>
          <p:cNvSpPr/>
          <p:nvPr/>
        </p:nvSpPr>
        <p:spPr>
          <a:xfrm rot="5400000">
            <a:off x="7848364" y="6490868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6642481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158824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/>
              <a:t>Ποιος ήταν ο βασικός λόγος της επίσκεψής σας στη Δράμα;</a:t>
            </a:r>
            <a:endParaRPr lang="el-GR" sz="1600" b="1" dirty="0"/>
          </a:p>
        </p:txBody>
      </p:sp>
      <p:grpSp>
        <p:nvGrpSpPr>
          <p:cNvPr id="29" name="Group 28"/>
          <p:cNvGrpSpPr/>
          <p:nvPr/>
        </p:nvGrpSpPr>
        <p:grpSpPr>
          <a:xfrm rot="16200000">
            <a:off x="3546141" y="4707396"/>
            <a:ext cx="9324528" cy="216024"/>
            <a:chOff x="-72008" y="5949280"/>
            <a:chExt cx="9324528" cy="216024"/>
          </a:xfrm>
        </p:grpSpPr>
        <p:sp>
          <p:nvSpPr>
            <p:cNvPr id="30" name="Rounded Rectangle 29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aphicFrame>
        <p:nvGraphicFramePr>
          <p:cNvPr id="43" name="Chart 42"/>
          <p:cNvGraphicFramePr/>
          <p:nvPr>
            <p:extLst>
              <p:ext uri="{D42A27DB-BD31-4B8C-83A1-F6EECF244321}">
                <p14:modId xmlns:p14="http://schemas.microsoft.com/office/powerpoint/2010/main" xmlns="" val="2207644138"/>
              </p:ext>
            </p:extLst>
          </p:nvPr>
        </p:nvGraphicFramePr>
        <p:xfrm>
          <a:off x="-871828" y="873224"/>
          <a:ext cx="9217023" cy="586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3471673"/>
            <a:ext cx="4608512" cy="341371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004048" y="3610450"/>
            <a:ext cx="4572000" cy="2862322"/>
          </a:xfrm>
          <a:prstGeom prst="rect">
            <a:avLst/>
          </a:prstGeom>
          <a:scene3d>
            <a:camera prst="orthographicFront">
              <a:rot lat="0" lon="0" rev="180000"/>
            </a:camera>
            <a:lightRig rig="threePt" dir="t"/>
          </a:scene3d>
        </p:spPr>
        <p:txBody>
          <a:bodyPr>
            <a:spAutoFit/>
          </a:bodyPr>
          <a:lstStyle/>
          <a:p>
            <a:pPr algn="ctr"/>
            <a:r>
              <a:rPr lang="el-GR" dirty="0"/>
              <a:t>Η ονειρούπολη και το </a:t>
            </a:r>
            <a:endParaRPr lang="el-GR" dirty="0" smtClean="0"/>
          </a:p>
          <a:p>
            <a:pPr algn="ctr"/>
            <a:r>
              <a:rPr lang="el-GR" dirty="0" smtClean="0"/>
              <a:t>χιονοδρομικό </a:t>
            </a:r>
            <a:r>
              <a:rPr lang="el-GR" dirty="0"/>
              <a:t>κέντρο </a:t>
            </a:r>
            <a:r>
              <a:rPr lang="el-GR" dirty="0" smtClean="0"/>
              <a:t>έχουν </a:t>
            </a:r>
          </a:p>
          <a:p>
            <a:pPr algn="ctr"/>
            <a:r>
              <a:rPr lang="el-GR" dirty="0" smtClean="0"/>
              <a:t>προσελκύσει σε </a:t>
            </a:r>
            <a:r>
              <a:rPr lang="el-GR" dirty="0"/>
              <a:t>μεγαλύτερο </a:t>
            </a:r>
            <a:endParaRPr lang="el-GR" dirty="0" smtClean="0"/>
          </a:p>
          <a:p>
            <a:pPr algn="ctr"/>
            <a:r>
              <a:rPr lang="el-GR" dirty="0" smtClean="0"/>
              <a:t>ποσοστό νεανικά </a:t>
            </a:r>
            <a:r>
              <a:rPr lang="el-GR" dirty="0"/>
              <a:t>κοινά</a:t>
            </a:r>
            <a:r>
              <a:rPr lang="el-GR" dirty="0" smtClean="0"/>
              <a:t>.</a:t>
            </a:r>
          </a:p>
          <a:p>
            <a:pPr algn="ctr"/>
            <a:r>
              <a:rPr lang="el-GR" dirty="0" smtClean="0"/>
              <a:t>Πολύ </a:t>
            </a:r>
            <a:r>
              <a:rPr lang="el-GR" dirty="0"/>
              <a:t>σημαντικό τ</a:t>
            </a:r>
            <a:r>
              <a:rPr lang="el-GR" dirty="0" smtClean="0"/>
              <a:t>ο </a:t>
            </a:r>
            <a:r>
              <a:rPr lang="el-GR" dirty="0"/>
              <a:t>γεγονός </a:t>
            </a:r>
            <a:endParaRPr lang="el-GR" dirty="0" smtClean="0"/>
          </a:p>
          <a:p>
            <a:pPr algn="ctr"/>
            <a:r>
              <a:rPr lang="el-GR" dirty="0" smtClean="0"/>
              <a:t>πως </a:t>
            </a:r>
            <a:r>
              <a:rPr lang="el-GR" dirty="0"/>
              <a:t>το χιονοδρομικό προσελκύει </a:t>
            </a:r>
            <a:endParaRPr lang="el-GR" dirty="0" smtClean="0"/>
          </a:p>
          <a:p>
            <a:pPr algn="ctr"/>
            <a:r>
              <a:rPr lang="el-GR" dirty="0" smtClean="0"/>
              <a:t>υψηλά </a:t>
            </a:r>
            <a:r>
              <a:rPr lang="el-GR" dirty="0"/>
              <a:t>εισοδήματα σε ποσοστό </a:t>
            </a:r>
            <a:endParaRPr lang="el-GR" dirty="0" smtClean="0"/>
          </a:p>
          <a:p>
            <a:pPr algn="ctr"/>
            <a:r>
              <a:rPr lang="el-GR" dirty="0" smtClean="0"/>
              <a:t>13,3</a:t>
            </a:r>
            <a:r>
              <a:rPr lang="el-GR" dirty="0"/>
              <a:t>%,πάνω από το γενικό μέσο </a:t>
            </a:r>
            <a:r>
              <a:rPr lang="el-GR" dirty="0" smtClean="0"/>
              <a:t>όρο, σε αντίθεση με την Ονειρούπολη που </a:t>
            </a:r>
          </a:p>
          <a:p>
            <a:pPr algn="ctr"/>
            <a:r>
              <a:rPr lang="el-GR" dirty="0" smtClean="0"/>
              <a:t>προσελκύει μικρομεσαία εισοδήματα.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6877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86816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Τι από τα παρακάτω επισκεφθήκατε κατά την παραμονή σας στο Νομό Δράμας;</a:t>
            </a:r>
            <a:endParaRPr lang="el-GR" sz="1600" b="1" dirty="0"/>
          </a:p>
        </p:txBody>
      </p:sp>
      <p:grpSp>
        <p:nvGrpSpPr>
          <p:cNvPr id="29" name="Group 28"/>
          <p:cNvGrpSpPr/>
          <p:nvPr/>
        </p:nvGrpSpPr>
        <p:grpSpPr>
          <a:xfrm rot="16200000">
            <a:off x="3546141" y="4707396"/>
            <a:ext cx="9324528" cy="216024"/>
            <a:chOff x="-72008" y="5949280"/>
            <a:chExt cx="9324528" cy="216024"/>
          </a:xfrm>
        </p:grpSpPr>
        <p:sp>
          <p:nvSpPr>
            <p:cNvPr id="30" name="Rounded Rectangle 29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xmlns="" val="2866869337"/>
              </p:ext>
            </p:extLst>
          </p:nvPr>
        </p:nvGraphicFramePr>
        <p:xfrm>
          <a:off x="-396552" y="1106027"/>
          <a:ext cx="7869204" cy="4948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343338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-36512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Ποιές είναι οι εντυπώσεις σας από την επίσκεψή σας στο Νομό Δράμας; </a:t>
            </a:r>
            <a:endParaRPr lang="el-GR" sz="1600" b="1" dirty="0"/>
          </a:p>
        </p:txBody>
      </p:sp>
      <p:grpSp>
        <p:nvGrpSpPr>
          <p:cNvPr id="29" name="Group 28"/>
          <p:cNvGrpSpPr/>
          <p:nvPr/>
        </p:nvGrpSpPr>
        <p:grpSpPr>
          <a:xfrm rot="16200000">
            <a:off x="3546141" y="4707396"/>
            <a:ext cx="9324528" cy="216024"/>
            <a:chOff x="-72008" y="5949280"/>
            <a:chExt cx="9324528" cy="216024"/>
          </a:xfrm>
        </p:grpSpPr>
        <p:sp>
          <p:nvSpPr>
            <p:cNvPr id="30" name="Rounded Rectangle 29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xmlns="" val="3923519887"/>
              </p:ext>
            </p:extLst>
          </p:nvPr>
        </p:nvGraphicFramePr>
        <p:xfrm>
          <a:off x="95647" y="1290330"/>
          <a:ext cx="7788721" cy="4516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043078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72008" y="5949280"/>
            <a:ext cx="9324528" cy="216024"/>
            <a:chOff x="-72008" y="5949280"/>
            <a:chExt cx="9324528" cy="216024"/>
          </a:xfrm>
        </p:grpSpPr>
        <p:sp>
          <p:nvSpPr>
            <p:cNvPr id="17" name="Rounded Rectangle 16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0024214"/>
              </p:ext>
            </p:extLst>
          </p:nvPr>
        </p:nvGraphicFramePr>
        <p:xfrm>
          <a:off x="971600" y="980728"/>
          <a:ext cx="7071173" cy="4193431"/>
        </p:xfrm>
        <a:graphic>
          <a:graphicData uri="http://schemas.openxmlformats.org/drawingml/2006/table">
            <a:tbl>
              <a:tblPr firstRow="1" firstCol="1" bandRow="1"/>
              <a:tblGrid>
                <a:gridCol w="3528392"/>
                <a:gridCol w="3542781"/>
              </a:tblGrid>
              <a:tr h="50405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ΕΤΑΙΡΕΙΑ</a:t>
                      </a:r>
                      <a:endParaRPr lang="el-GR" sz="20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METROSTAT RESEARCH</a:t>
                      </a:r>
                      <a:endParaRPr lang="el-GR" sz="20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</a:tr>
              <a:tr h="5688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Χρόνος Διεξαγωγής</a:t>
                      </a:r>
                      <a:endParaRPr lang="el-GR" sz="20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/11/2012 –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5</a:t>
                      </a: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/12/2012</a:t>
                      </a:r>
                      <a:endParaRPr lang="el-GR" sz="20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44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Τύπος έρευνας</a:t>
                      </a:r>
                      <a:endParaRPr lang="el-GR" sz="20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Ποσοτική έρευνα με </a:t>
                      </a:r>
                      <a:r>
                        <a:rPr lang="el-GR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χρήση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l-GR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δομημένου </a:t>
                      </a: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ερωτηματολογίου</a:t>
                      </a:r>
                      <a:endParaRPr lang="el-GR" sz="20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</a:tr>
              <a:tr h="69128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Δείγμα</a:t>
                      </a:r>
                      <a:endParaRPr lang="el-GR" sz="20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1490 άτομα μόνιμοι κάτοικοι Ελλάδας</a:t>
                      </a:r>
                      <a:endParaRPr lang="el-GR" sz="20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499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Η έρευνα διεξήχθη σύμφωνα με τους κανόνες δεοντολογίας για τις κοινωνικές έρευνες που ορίζει η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ESOMAR</a:t>
                      </a:r>
                      <a:r>
                        <a:rPr lang="el-GR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l-G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l-GR" sz="20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71600" y="332656"/>
            <a:ext cx="669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tx2"/>
                </a:solidFill>
              </a:rPr>
              <a:t>ΤΑΥΤΟΤΗΤΑ ΕΡΕΥΝΑΣ</a:t>
            </a:r>
            <a:endParaRPr lang="el-GR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496229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-36512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Ποιές είναι οι εντυπώσεις σας από την επίσκεψή σας στο Νομό Δράμας; </a:t>
            </a:r>
            <a:endParaRPr lang="el-GR" sz="1600" b="1" dirty="0"/>
          </a:p>
        </p:txBody>
      </p:sp>
      <p:grpSp>
        <p:nvGrpSpPr>
          <p:cNvPr id="29" name="Group 28"/>
          <p:cNvGrpSpPr/>
          <p:nvPr/>
        </p:nvGrpSpPr>
        <p:grpSpPr>
          <a:xfrm rot="16200000">
            <a:off x="3546141" y="4707396"/>
            <a:ext cx="9324528" cy="216024"/>
            <a:chOff x="-72008" y="5949280"/>
            <a:chExt cx="9324528" cy="216024"/>
          </a:xfrm>
        </p:grpSpPr>
        <p:sp>
          <p:nvSpPr>
            <p:cNvPr id="30" name="Rounded Rectangle 29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xmlns="" val="1290983599"/>
              </p:ext>
            </p:extLst>
          </p:nvPr>
        </p:nvGraphicFramePr>
        <p:xfrm>
          <a:off x="4078288" y="2335291"/>
          <a:ext cx="8640960" cy="5931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0" name="Straight Connector 19"/>
          <p:cNvCxnSpPr/>
          <p:nvPr/>
        </p:nvCxnSpPr>
        <p:spPr>
          <a:xfrm flipH="1" flipV="1">
            <a:off x="5436096" y="3105471"/>
            <a:ext cx="2160240" cy="262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Flowchart: Connector 20"/>
          <p:cNvSpPr/>
          <p:nvPr/>
        </p:nvSpPr>
        <p:spPr>
          <a:xfrm>
            <a:off x="5345072" y="2996952"/>
            <a:ext cx="235040" cy="230360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55703" y="1772816"/>
            <a:ext cx="7008585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l-GR" sz="2800" b="1" dirty="0" smtClean="0"/>
              <a:t>Σε ποσοστό 96,6%, οι επισκέπτες της Δράμας </a:t>
            </a:r>
          </a:p>
          <a:p>
            <a:pPr algn="ctr"/>
            <a:r>
              <a:rPr lang="el-GR" sz="2800" b="1" dirty="0" smtClean="0"/>
              <a:t>έφυγαν με θετικές εντυπώσεις.</a:t>
            </a:r>
            <a:endParaRPr lang="el-GR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92831" y="3429000"/>
            <a:ext cx="35832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u="sng" dirty="0" smtClean="0"/>
              <a:t>Πιο ικανοποιημένοι</a:t>
            </a:r>
            <a:endParaRPr lang="el-GR" sz="32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4419363"/>
            <a:ext cx="42466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3200" b="1" dirty="0" smtClean="0"/>
              <a:t>Χαμηλά εισοδήματα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3200" b="1" dirty="0" smtClean="0"/>
              <a:t>Άτομα μέχρι 44 ετών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3200" b="1" dirty="0" smtClean="0"/>
              <a:t>Γυναίκες κάθε ηλικίας</a:t>
            </a:r>
            <a:endParaRPr lang="el-GR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055785" y="4437112"/>
            <a:ext cx="38042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3200" b="1" dirty="0" smtClean="0"/>
              <a:t>Μεγάλες ηλικίες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3200" b="1" dirty="0" smtClean="0"/>
              <a:t>Υψηλά εισοδήματα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13629" y="3428999"/>
            <a:ext cx="45416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u="sng" dirty="0" smtClean="0"/>
              <a:t>Λιγότερο ικανοποιημένοι</a:t>
            </a:r>
            <a:endParaRPr lang="el-GR" sz="3200" b="1" u="sng" dirty="0"/>
          </a:p>
        </p:txBody>
      </p:sp>
    </p:spTree>
    <p:extLst>
      <p:ext uri="{BB962C8B-B14F-4D97-AF65-F5344CB8AC3E}">
        <p14:creationId xmlns:p14="http://schemas.microsoft.com/office/powerpoint/2010/main" xmlns="" val="7771807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5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-36512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Τι είναι αυτό που θυμάστε από την επίσκεψή σας στη Δράμα και σας δημιούργησε θετικές εντυπώσεις;</a:t>
            </a:r>
            <a:endParaRPr lang="el-GR" sz="1600" b="1" dirty="0"/>
          </a:p>
        </p:txBody>
      </p:sp>
      <p:grpSp>
        <p:nvGrpSpPr>
          <p:cNvPr id="29" name="Group 28"/>
          <p:cNvGrpSpPr/>
          <p:nvPr/>
        </p:nvGrpSpPr>
        <p:grpSpPr>
          <a:xfrm rot="16200000">
            <a:off x="3546141" y="1214501"/>
            <a:ext cx="9324528" cy="216024"/>
            <a:chOff x="-72008" y="5949280"/>
            <a:chExt cx="9324528" cy="216024"/>
          </a:xfrm>
        </p:grpSpPr>
        <p:sp>
          <p:nvSpPr>
            <p:cNvPr id="30" name="Rounded Rectangle 29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6" name="Rectangular Callout 15"/>
          <p:cNvSpPr/>
          <p:nvPr/>
        </p:nvSpPr>
        <p:spPr>
          <a:xfrm>
            <a:off x="2915816" y="2601416"/>
            <a:ext cx="2952328" cy="1763601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l-GR" sz="2400" b="1" dirty="0">
                <a:effectLst/>
                <a:ea typeface="Calibri"/>
                <a:cs typeface="Times New Roman"/>
              </a:rPr>
              <a:t>«Οι </a:t>
            </a:r>
            <a:r>
              <a:rPr lang="el-GR" sz="2400" b="1" dirty="0" smtClean="0">
                <a:effectLst/>
                <a:ea typeface="Calibri"/>
                <a:cs typeface="Times New Roman"/>
              </a:rPr>
              <a:t>άνθρωποι</a:t>
            </a:r>
            <a:r>
              <a:rPr lang="el-GR" sz="2400" b="1" dirty="0">
                <a:effectLst/>
                <a:ea typeface="Calibri"/>
                <a:cs typeface="Times New Roman"/>
              </a:rPr>
              <a:t>» </a:t>
            </a:r>
            <a:endParaRPr lang="el-GR" sz="2400" b="1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l-GR" sz="2400" b="1" dirty="0" smtClean="0">
                <a:effectLst/>
                <a:ea typeface="Calibri"/>
                <a:cs typeface="Times New Roman"/>
              </a:rPr>
              <a:t>«συμπεριφόρα»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l-GR" sz="2400" b="1" dirty="0" smtClean="0">
                <a:effectLst/>
                <a:ea typeface="Calibri"/>
                <a:cs typeface="Times New Roman"/>
              </a:rPr>
              <a:t>«</a:t>
            </a:r>
            <a:r>
              <a:rPr lang="el-GR" sz="2400" b="1" dirty="0">
                <a:effectLst/>
                <a:ea typeface="Calibri"/>
                <a:cs typeface="Times New Roman"/>
              </a:rPr>
              <a:t>φιλόξενος κοσμος</a:t>
            </a:r>
            <a:r>
              <a:rPr lang="el-GR" sz="2400" b="1" dirty="0" smtClean="0">
                <a:effectLst/>
                <a:ea typeface="Calibri"/>
                <a:cs typeface="Times New Roman"/>
              </a:rPr>
              <a:t>»</a:t>
            </a:r>
            <a:r>
              <a:rPr lang="el-GR" sz="2800" b="1" dirty="0">
                <a:effectLst/>
                <a:ea typeface="Calibri"/>
                <a:cs typeface="Times New Roman"/>
              </a:rPr>
              <a:t> </a:t>
            </a:r>
            <a:endParaRPr lang="el-GR" sz="2800" dirty="0">
              <a:effectLst/>
              <a:ea typeface="Calibri"/>
              <a:cs typeface="Times New Roman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6012160" y="1196752"/>
            <a:ext cx="1872208" cy="1224897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l-GR" sz="2000" b="1" dirty="0">
                <a:effectLst/>
                <a:ea typeface="Calibri"/>
                <a:cs typeface="Times New Roman"/>
              </a:rPr>
              <a:t>«η φύση»</a:t>
            </a:r>
            <a:endParaRPr lang="el-GR" sz="20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l-GR" sz="2000" b="1" dirty="0">
                <a:effectLst/>
                <a:ea typeface="Calibri"/>
                <a:cs typeface="Times New Roman"/>
              </a:rPr>
              <a:t>«το πράσινο»</a:t>
            </a:r>
            <a:endParaRPr lang="el-GR" sz="20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2000" b="1" dirty="0">
                <a:effectLst/>
                <a:ea typeface="Calibri"/>
                <a:cs typeface="Times New Roman"/>
              </a:rPr>
              <a:t> </a:t>
            </a:r>
            <a:endParaRPr lang="el-GR" sz="2000" dirty="0">
              <a:effectLst/>
              <a:ea typeface="Calibri"/>
              <a:cs typeface="Times New Roman"/>
            </a:endParaRPr>
          </a:p>
        </p:txBody>
      </p:sp>
      <p:sp>
        <p:nvSpPr>
          <p:cNvPr id="19" name="Rectangular Callout 18"/>
          <p:cNvSpPr/>
          <p:nvPr/>
        </p:nvSpPr>
        <p:spPr>
          <a:xfrm>
            <a:off x="816937" y="1187624"/>
            <a:ext cx="1899204" cy="123326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l-GR" b="1" dirty="0">
                <a:effectLst/>
                <a:ea typeface="Calibri"/>
                <a:cs typeface="Times New Roman"/>
              </a:rPr>
              <a:t>«οι πηγές της Αγ.Βαρβάρας»</a:t>
            </a:r>
            <a:endParaRPr lang="el-GR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b="1" dirty="0">
                <a:effectLst/>
                <a:ea typeface="Calibri"/>
                <a:cs typeface="Times New Roman"/>
              </a:rPr>
              <a:t> </a:t>
            </a:r>
            <a:endParaRPr lang="el-GR" dirty="0">
              <a:effectLst/>
              <a:ea typeface="Calibri"/>
              <a:cs typeface="Times New Roman"/>
            </a:endParaRPr>
          </a:p>
        </p:txBody>
      </p:sp>
      <p:sp>
        <p:nvSpPr>
          <p:cNvPr id="20" name="Rectangular Callout 19"/>
          <p:cNvSpPr/>
          <p:nvPr/>
        </p:nvSpPr>
        <p:spPr>
          <a:xfrm>
            <a:off x="6037223" y="3119438"/>
            <a:ext cx="1524000" cy="619125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1600" b="1" dirty="0">
                <a:effectLst/>
                <a:ea typeface="Calibri"/>
                <a:cs typeface="Times New Roman"/>
              </a:rPr>
              <a:t>«πολύ ωραία πόλη»</a:t>
            </a:r>
            <a:endParaRPr lang="el-GR" sz="1600" dirty="0">
              <a:effectLst/>
              <a:ea typeface="Calibri"/>
              <a:cs typeface="Times New Roman"/>
            </a:endParaRPr>
          </a:p>
        </p:txBody>
      </p:sp>
      <p:sp>
        <p:nvSpPr>
          <p:cNvPr id="21" name="Rectangular Callout 20"/>
          <p:cNvSpPr/>
          <p:nvPr/>
        </p:nvSpPr>
        <p:spPr>
          <a:xfrm>
            <a:off x="1175792" y="3140968"/>
            <a:ext cx="1524000" cy="619125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l-GR" sz="1600" b="1" dirty="0">
                <a:effectLst/>
                <a:ea typeface="Calibri"/>
                <a:cs typeface="Times New Roman"/>
              </a:rPr>
              <a:t>«καλό φαγητό»</a:t>
            </a:r>
            <a:endParaRPr lang="el-GR" sz="16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1600" b="1" dirty="0">
                <a:effectLst/>
                <a:ea typeface="Calibri"/>
                <a:cs typeface="Times New Roman"/>
              </a:rPr>
              <a:t> </a:t>
            </a:r>
            <a:endParaRPr lang="el-GR" sz="1600" dirty="0">
              <a:effectLst/>
              <a:ea typeface="Calibri"/>
              <a:cs typeface="Times New Roman"/>
            </a:endParaRPr>
          </a:p>
        </p:txBody>
      </p:sp>
      <p:sp>
        <p:nvSpPr>
          <p:cNvPr id="22" name="Rectangular Callout 21"/>
          <p:cNvSpPr/>
          <p:nvPr/>
        </p:nvSpPr>
        <p:spPr>
          <a:xfrm>
            <a:off x="5981092" y="4900594"/>
            <a:ext cx="1687252" cy="53798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l-GR" sz="1400" b="1" dirty="0" smtClean="0">
                <a:effectLst/>
                <a:ea typeface="Calibri"/>
                <a:cs typeface="Times New Roman"/>
              </a:rPr>
              <a:t>«Η παλιά πόλη»</a:t>
            </a:r>
            <a:endParaRPr lang="el-GR" sz="1400" dirty="0">
              <a:effectLst/>
              <a:ea typeface="Calibri"/>
              <a:cs typeface="Times New Roman"/>
            </a:endParaRPr>
          </a:p>
        </p:txBody>
      </p:sp>
      <p:sp>
        <p:nvSpPr>
          <p:cNvPr id="23" name="Rectangular Callout 22"/>
          <p:cNvSpPr/>
          <p:nvPr/>
        </p:nvSpPr>
        <p:spPr>
          <a:xfrm>
            <a:off x="1192141" y="4860022"/>
            <a:ext cx="1524000" cy="619125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1400" b="1" dirty="0">
                <a:effectLst/>
                <a:ea typeface="Calibri"/>
                <a:cs typeface="Times New Roman"/>
              </a:rPr>
              <a:t>«τα πάρκα»</a:t>
            </a:r>
            <a:endParaRPr lang="el-GR" sz="1400" dirty="0">
              <a:effectLst/>
              <a:ea typeface="Calibri"/>
              <a:cs typeface="Times New Roman"/>
            </a:endParaRPr>
          </a:p>
        </p:txBody>
      </p:sp>
      <p:sp>
        <p:nvSpPr>
          <p:cNvPr id="24" name="Rectangular Callout 23"/>
          <p:cNvSpPr/>
          <p:nvPr/>
        </p:nvSpPr>
        <p:spPr>
          <a:xfrm>
            <a:off x="3557972" y="5117793"/>
            <a:ext cx="1524000" cy="619125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1400" b="1" dirty="0">
                <a:effectLst/>
                <a:ea typeface="Calibri"/>
                <a:cs typeface="Times New Roman"/>
              </a:rPr>
              <a:t>«Η ονειρούπολη»</a:t>
            </a:r>
            <a:endParaRPr lang="el-GR" sz="1400" dirty="0">
              <a:effectLst/>
              <a:ea typeface="Calibri"/>
              <a:cs typeface="Times New Roman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8460432" y="5768753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04941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-36512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Γνωρίζετε κάποιους ενδιαφέροντες τουριστικούς προορισμούς στο Νομό Δράμας; Ποιούς;</a:t>
            </a:r>
            <a:endParaRPr lang="el-GR" sz="1600" b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72008" y="5768753"/>
            <a:ext cx="9324528" cy="216024"/>
            <a:chOff x="-72008" y="5949280"/>
            <a:chExt cx="9324528" cy="216024"/>
          </a:xfrm>
        </p:grpSpPr>
        <p:sp>
          <p:nvSpPr>
            <p:cNvPr id="27" name="Rounded Rectangle 26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43608" y="1772816"/>
            <a:ext cx="2539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b="1" dirty="0" smtClean="0"/>
              <a:t>Το χιονοδρομικό κέντρο </a:t>
            </a:r>
          </a:p>
          <a:p>
            <a:pPr algn="ctr"/>
            <a:r>
              <a:rPr lang="el-GR" b="1" dirty="0" smtClean="0"/>
              <a:t>του Φαλακρού</a:t>
            </a:r>
            <a:endParaRPr lang="el-GR" b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487322935"/>
              </p:ext>
            </p:extLst>
          </p:nvPr>
        </p:nvGraphicFramePr>
        <p:xfrm>
          <a:off x="4201024" y="1484866"/>
          <a:ext cx="4788024" cy="1233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449392" y="3388350"/>
            <a:ext cx="1682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Η Ονειρούπολη</a:t>
            </a:r>
            <a:endParaRPr lang="el-GR" b="1" dirty="0"/>
          </a:p>
        </p:txBody>
      </p:sp>
      <p:graphicFrame>
        <p:nvGraphicFramePr>
          <p:cNvPr id="52" name="Chart 51"/>
          <p:cNvGraphicFramePr/>
          <p:nvPr>
            <p:extLst>
              <p:ext uri="{D42A27DB-BD31-4B8C-83A1-F6EECF244321}">
                <p14:modId xmlns:p14="http://schemas.microsoft.com/office/powerpoint/2010/main" xmlns="" val="57036499"/>
              </p:ext>
            </p:extLst>
          </p:nvPr>
        </p:nvGraphicFramePr>
        <p:xfrm>
          <a:off x="4212856" y="2956384"/>
          <a:ext cx="4788024" cy="1233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971600" y="4818129"/>
            <a:ext cx="2748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Οι πηγές της Αγ.Βαρβάρας</a:t>
            </a:r>
          </a:p>
        </p:txBody>
      </p:sp>
      <p:graphicFrame>
        <p:nvGraphicFramePr>
          <p:cNvPr id="54" name="Chart 53"/>
          <p:cNvGraphicFramePr/>
          <p:nvPr>
            <p:extLst>
              <p:ext uri="{D42A27DB-BD31-4B8C-83A1-F6EECF244321}">
                <p14:modId xmlns:p14="http://schemas.microsoft.com/office/powerpoint/2010/main" xmlns="" val="2795053428"/>
              </p:ext>
            </p:extLst>
          </p:nvPr>
        </p:nvGraphicFramePr>
        <p:xfrm>
          <a:off x="4212856" y="4386163"/>
          <a:ext cx="4788024" cy="1233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635309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P spid="51" grpId="0"/>
      <p:bldGraphic spid="52" grpId="0">
        <p:bldAsOne/>
      </p:bldGraphic>
      <p:bldP spid="53" grpId="0"/>
      <p:bldGraphic spid="5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-36512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Γνωρίζετε κάποιους ενδιαφέροντες τουριστικούς προορισμούς στο Νομό Δράμας; Ποιούς;</a:t>
            </a:r>
            <a:endParaRPr lang="el-GR" sz="1600" b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72008" y="5768753"/>
            <a:ext cx="9324528" cy="216024"/>
            <a:chOff x="-72008" y="5949280"/>
            <a:chExt cx="9324528" cy="216024"/>
          </a:xfrm>
        </p:grpSpPr>
        <p:sp>
          <p:nvSpPr>
            <p:cNvPr id="27" name="Rounded Rectangle 26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992250" y="2204782"/>
            <a:ext cx="235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b="1" dirty="0" smtClean="0"/>
              <a:t>Το σπήλαιο του Αγγίτη</a:t>
            </a:r>
            <a:endParaRPr lang="el-GR" b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2720110899"/>
              </p:ext>
            </p:extLst>
          </p:nvPr>
        </p:nvGraphicFramePr>
        <p:xfrm>
          <a:off x="4104456" y="1772816"/>
          <a:ext cx="4788024" cy="1233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827584" y="3716950"/>
            <a:ext cx="2573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Τους ορεινούς όγκους </a:t>
            </a:r>
          </a:p>
          <a:p>
            <a:r>
              <a:rPr lang="el-GR" b="1" dirty="0" smtClean="0"/>
              <a:t>και το δάσος της Ελατιάς</a:t>
            </a:r>
            <a:endParaRPr lang="el-GR" b="1" dirty="0"/>
          </a:p>
        </p:txBody>
      </p:sp>
      <p:graphicFrame>
        <p:nvGraphicFramePr>
          <p:cNvPr id="52" name="Chart 51"/>
          <p:cNvGraphicFramePr/>
          <p:nvPr>
            <p:extLst>
              <p:ext uri="{D42A27DB-BD31-4B8C-83A1-F6EECF244321}">
                <p14:modId xmlns:p14="http://schemas.microsoft.com/office/powerpoint/2010/main" xmlns="" val="4286669100"/>
              </p:ext>
            </p:extLst>
          </p:nvPr>
        </p:nvGraphicFramePr>
        <p:xfrm>
          <a:off x="4104456" y="3423483"/>
          <a:ext cx="4788024" cy="1233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022746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P spid="51" grpId="0"/>
      <p:bldGraphic spid="52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432048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Πόσο θα σας ενδιέφερε ένας προορισμός ο οποίος προσφέρει εκδηλώσεις σχετικά με τον οίνο, ξενάγηση σε οινοποιεία και άλλες δραστηριότητες που αφορούν το κρασί και την παρασκευή του; </a:t>
            </a:r>
            <a:endParaRPr lang="el-GR" sz="1600" b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72008" y="5768753"/>
            <a:ext cx="9324528" cy="216024"/>
            <a:chOff x="-72008" y="5949280"/>
            <a:chExt cx="9324528" cy="216024"/>
          </a:xfrm>
        </p:grpSpPr>
        <p:sp>
          <p:nvSpPr>
            <p:cNvPr id="27" name="Rounded Rectangle 26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xmlns="" val="2530549873"/>
              </p:ext>
            </p:extLst>
          </p:nvPr>
        </p:nvGraphicFramePr>
        <p:xfrm>
          <a:off x="319996" y="1700808"/>
          <a:ext cx="871650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360694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432048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/>
              <a:t>Πόσο θα σας ενδιέφερε ένας προορισμός ο οποίος προσφέρει εκδηλώσεις σχετικά με τον οίνο, ξενάγηση σε οινοποιεία και άλλες δραστηριότητες που αφορούν το κρασί και την παρασκευή του; </a:t>
            </a:r>
            <a:endParaRPr lang="el-GR" sz="1600" b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-4608512" y="5768753"/>
            <a:ext cx="9324528" cy="216024"/>
            <a:chOff x="-72008" y="5949280"/>
            <a:chExt cx="9324528" cy="216024"/>
          </a:xfrm>
        </p:grpSpPr>
        <p:sp>
          <p:nvSpPr>
            <p:cNvPr id="27" name="Rounded Rectangle 26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53892" y="1879611"/>
            <a:ext cx="6574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b="1" dirty="0" smtClean="0">
                <a:solidFill>
                  <a:schemeClr val="tx2"/>
                </a:solidFill>
              </a:rPr>
              <a:t>Ποιους ενδιαφέρει </a:t>
            </a:r>
            <a:r>
              <a:rPr lang="el-GR" sz="3600" b="1" u="sng" dirty="0" smtClean="0">
                <a:solidFill>
                  <a:schemeClr val="tx2"/>
                </a:solidFill>
              </a:rPr>
              <a:t>περισσότερο</a:t>
            </a:r>
            <a:r>
              <a:rPr lang="el-GR" sz="3600" b="1" dirty="0" smtClean="0">
                <a:solidFill>
                  <a:schemeClr val="tx2"/>
                </a:solidFill>
              </a:rPr>
              <a:t>;</a:t>
            </a:r>
            <a:endParaRPr lang="el-GR" sz="36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1488" y="2852936"/>
            <a:ext cx="71815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0000"/>
                </a:solidFill>
              </a:rPr>
              <a:t>Υψηλά εισοδήματα </a:t>
            </a:r>
          </a:p>
          <a:p>
            <a:endParaRPr lang="el-GR" sz="2400" b="1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0000"/>
                </a:solidFill>
              </a:rPr>
              <a:t>Άτομα </a:t>
            </a:r>
            <a:r>
              <a:rPr lang="el-GR" sz="2400" b="1" dirty="0">
                <a:solidFill>
                  <a:srgbClr val="FF0000"/>
                </a:solidFill>
              </a:rPr>
              <a:t>επαγγελματικά </a:t>
            </a:r>
            <a:r>
              <a:rPr lang="el-GR" sz="2400" b="1" dirty="0" smtClean="0">
                <a:solidFill>
                  <a:srgbClr val="FF0000"/>
                </a:solidFill>
              </a:rPr>
              <a:t>ενεργά(δημόσιοι </a:t>
            </a:r>
            <a:r>
              <a:rPr lang="el-GR" sz="2400" b="1" dirty="0">
                <a:solidFill>
                  <a:srgbClr val="FF0000"/>
                </a:solidFill>
              </a:rPr>
              <a:t>υπάλληλοι</a:t>
            </a:r>
            <a:r>
              <a:rPr lang="el-GR" sz="2400" b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l-GR" sz="2400" b="1" dirty="0" smtClean="0">
                <a:solidFill>
                  <a:srgbClr val="FF0000"/>
                </a:solidFill>
              </a:rPr>
              <a:t>     ιδιωτικοί υπάλληλοι, ελεύθεροι </a:t>
            </a:r>
            <a:r>
              <a:rPr lang="el-GR" sz="2400" b="1" dirty="0">
                <a:solidFill>
                  <a:srgbClr val="FF0000"/>
                </a:solidFill>
              </a:rPr>
              <a:t>επαγγελματίες) </a:t>
            </a:r>
            <a:endParaRPr lang="el-GR" sz="2400" b="1" dirty="0" smtClean="0">
              <a:solidFill>
                <a:srgbClr val="FF0000"/>
              </a:solidFill>
            </a:endParaRPr>
          </a:p>
          <a:p>
            <a:endParaRPr lang="el-GR" sz="2400" b="1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0000"/>
                </a:solidFill>
              </a:rPr>
              <a:t>Άτομα </a:t>
            </a:r>
            <a:r>
              <a:rPr lang="el-GR" sz="2400" b="1" dirty="0">
                <a:solidFill>
                  <a:srgbClr val="FF0000"/>
                </a:solidFill>
              </a:rPr>
              <a:t>μέχρι 54 </a:t>
            </a:r>
            <a:r>
              <a:rPr lang="el-GR" sz="2400" b="1" dirty="0" smtClean="0">
                <a:solidFill>
                  <a:srgbClr val="FF0000"/>
                </a:solidFill>
              </a:rPr>
              <a:t>ετών</a:t>
            </a:r>
          </a:p>
          <a:p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7" name="Rounded Rectangle 24"/>
          <p:cNvSpPr/>
          <p:nvPr/>
        </p:nvSpPr>
        <p:spPr>
          <a:xfrm rot="5400000">
            <a:off x="4294820" y="6399505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436206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918608" y="404664"/>
            <a:ext cx="7596336" cy="216024"/>
            <a:chOff x="918608" y="717549"/>
            <a:chExt cx="7596336" cy="216024"/>
          </a:xfrm>
        </p:grpSpPr>
        <p:sp>
          <p:nvSpPr>
            <p:cNvPr id="27" name="Rounded Rectangle 26"/>
            <p:cNvSpPr/>
            <p:nvPr/>
          </p:nvSpPr>
          <p:spPr>
            <a:xfrm>
              <a:off x="77948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93152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066672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20257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33848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51089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64680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7834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91860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7" name="Rounded Rectangle 24"/>
          <p:cNvSpPr/>
          <p:nvPr/>
        </p:nvSpPr>
        <p:spPr>
          <a:xfrm rot="5400000">
            <a:off x="4319972" y="-135396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pSp>
        <p:nvGrpSpPr>
          <p:cNvPr id="19" name="Ομάδα 18"/>
          <p:cNvGrpSpPr/>
          <p:nvPr/>
        </p:nvGrpSpPr>
        <p:grpSpPr>
          <a:xfrm>
            <a:off x="899592" y="5877272"/>
            <a:ext cx="7596336" cy="216024"/>
            <a:chOff x="918608" y="717549"/>
            <a:chExt cx="7596336" cy="216024"/>
          </a:xfrm>
        </p:grpSpPr>
        <p:sp>
          <p:nvSpPr>
            <p:cNvPr id="20" name="Rounded Rectangle 26"/>
            <p:cNvSpPr/>
            <p:nvPr/>
          </p:nvSpPr>
          <p:spPr>
            <a:xfrm>
              <a:off x="77948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7"/>
            <p:cNvSpPr/>
            <p:nvPr/>
          </p:nvSpPr>
          <p:spPr>
            <a:xfrm>
              <a:off x="693152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39"/>
            <p:cNvSpPr/>
            <p:nvPr/>
          </p:nvSpPr>
          <p:spPr>
            <a:xfrm>
              <a:off x="6066672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40"/>
            <p:cNvSpPr/>
            <p:nvPr/>
          </p:nvSpPr>
          <p:spPr>
            <a:xfrm>
              <a:off x="520257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42"/>
            <p:cNvSpPr/>
            <p:nvPr/>
          </p:nvSpPr>
          <p:spPr>
            <a:xfrm>
              <a:off x="433848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43"/>
            <p:cNvSpPr/>
            <p:nvPr/>
          </p:nvSpPr>
          <p:spPr>
            <a:xfrm>
              <a:off x="351089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9" name="Rounded Rectangle 44"/>
            <p:cNvSpPr/>
            <p:nvPr/>
          </p:nvSpPr>
          <p:spPr>
            <a:xfrm>
              <a:off x="264680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0" name="Rounded Rectangle 45"/>
            <p:cNvSpPr/>
            <p:nvPr/>
          </p:nvSpPr>
          <p:spPr>
            <a:xfrm>
              <a:off x="17834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46"/>
            <p:cNvSpPr/>
            <p:nvPr/>
          </p:nvSpPr>
          <p:spPr>
            <a:xfrm>
              <a:off x="91860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539552" y="332656"/>
            <a:ext cx="216024" cy="5868144"/>
            <a:chOff x="539552" y="717549"/>
            <a:chExt cx="216024" cy="5868144"/>
          </a:xfrm>
        </p:grpSpPr>
        <p:sp>
          <p:nvSpPr>
            <p:cNvPr id="33" name="Rounded Rectangle 26"/>
            <p:cNvSpPr/>
            <p:nvPr/>
          </p:nvSpPr>
          <p:spPr>
            <a:xfrm rot="16200000">
              <a:off x="287524" y="969577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27"/>
            <p:cNvSpPr/>
            <p:nvPr/>
          </p:nvSpPr>
          <p:spPr>
            <a:xfrm rot="16200000">
              <a:off x="287524" y="1832913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9"/>
            <p:cNvSpPr/>
            <p:nvPr/>
          </p:nvSpPr>
          <p:spPr>
            <a:xfrm rot="16200000">
              <a:off x="287524" y="269776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40"/>
            <p:cNvSpPr/>
            <p:nvPr/>
          </p:nvSpPr>
          <p:spPr>
            <a:xfrm rot="16200000">
              <a:off x="287524" y="356186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42"/>
            <p:cNvSpPr/>
            <p:nvPr/>
          </p:nvSpPr>
          <p:spPr>
            <a:xfrm rot="16200000">
              <a:off x="287524" y="442596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43"/>
            <p:cNvSpPr/>
            <p:nvPr/>
          </p:nvSpPr>
          <p:spPr>
            <a:xfrm rot="16200000">
              <a:off x="287524" y="525354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Rounded Rectangle 44"/>
            <p:cNvSpPr/>
            <p:nvPr/>
          </p:nvSpPr>
          <p:spPr>
            <a:xfrm rot="16200000">
              <a:off x="287524" y="611764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pSp>
        <p:nvGrpSpPr>
          <p:cNvPr id="51" name="Ομάδα 50"/>
          <p:cNvGrpSpPr/>
          <p:nvPr/>
        </p:nvGrpSpPr>
        <p:grpSpPr>
          <a:xfrm>
            <a:off x="8676456" y="369168"/>
            <a:ext cx="216024" cy="5868144"/>
            <a:chOff x="539552" y="717549"/>
            <a:chExt cx="216024" cy="5868144"/>
          </a:xfrm>
        </p:grpSpPr>
        <p:sp>
          <p:nvSpPr>
            <p:cNvPr id="52" name="Rounded Rectangle 26"/>
            <p:cNvSpPr/>
            <p:nvPr/>
          </p:nvSpPr>
          <p:spPr>
            <a:xfrm rot="16200000">
              <a:off x="287524" y="969577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3" name="Rounded Rectangle 27"/>
            <p:cNvSpPr/>
            <p:nvPr/>
          </p:nvSpPr>
          <p:spPr>
            <a:xfrm rot="16200000">
              <a:off x="287524" y="1832913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4" name="Rounded Rectangle 39"/>
            <p:cNvSpPr/>
            <p:nvPr/>
          </p:nvSpPr>
          <p:spPr>
            <a:xfrm rot="16200000">
              <a:off x="287524" y="269776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5" name="Rounded Rectangle 40"/>
            <p:cNvSpPr/>
            <p:nvPr/>
          </p:nvSpPr>
          <p:spPr>
            <a:xfrm rot="16200000">
              <a:off x="287524" y="356186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6" name="Rounded Rectangle 42"/>
            <p:cNvSpPr/>
            <p:nvPr/>
          </p:nvSpPr>
          <p:spPr>
            <a:xfrm rot="16200000">
              <a:off x="287524" y="442596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7" name="Rounded Rectangle 43"/>
            <p:cNvSpPr/>
            <p:nvPr/>
          </p:nvSpPr>
          <p:spPr>
            <a:xfrm rot="16200000">
              <a:off x="287524" y="525354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8" name="Rounded Rectangle 44"/>
            <p:cNvSpPr/>
            <p:nvPr/>
          </p:nvSpPr>
          <p:spPr>
            <a:xfrm rot="16200000">
              <a:off x="287524" y="611764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764448" y="2340341"/>
            <a:ext cx="539840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6000" b="1" dirty="0" smtClean="0"/>
              <a:t>ΕΝΔΙΑΦΕΡΟΝΤΑ</a:t>
            </a:r>
          </a:p>
          <a:p>
            <a:pPr algn="ctr"/>
            <a:r>
              <a:rPr lang="el-GR" sz="6000" b="1" dirty="0" smtClean="0"/>
              <a:t>ΕΥΡΗΜΑΤΑ</a:t>
            </a:r>
            <a:endParaRPr lang="el-GR" sz="6000" b="1" dirty="0"/>
          </a:p>
        </p:txBody>
      </p:sp>
      <p:sp>
        <p:nvSpPr>
          <p:cNvPr id="59" name="Rounded Rectangle 24"/>
          <p:cNvSpPr/>
          <p:nvPr/>
        </p:nvSpPr>
        <p:spPr>
          <a:xfrm rot="5400000">
            <a:off x="4338480" y="6477681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801598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918608" y="404664"/>
            <a:ext cx="7596336" cy="216024"/>
            <a:chOff x="918608" y="717549"/>
            <a:chExt cx="7596336" cy="216024"/>
          </a:xfrm>
        </p:grpSpPr>
        <p:sp>
          <p:nvSpPr>
            <p:cNvPr id="27" name="Rounded Rectangle 26"/>
            <p:cNvSpPr/>
            <p:nvPr/>
          </p:nvSpPr>
          <p:spPr>
            <a:xfrm>
              <a:off x="77948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93152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066672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20257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33848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51089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64680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7834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91860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7" name="Rounded Rectangle 24"/>
          <p:cNvSpPr/>
          <p:nvPr/>
        </p:nvSpPr>
        <p:spPr>
          <a:xfrm rot="5400000">
            <a:off x="4319972" y="-135396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pSp>
        <p:nvGrpSpPr>
          <p:cNvPr id="19" name="Ομάδα 18"/>
          <p:cNvGrpSpPr/>
          <p:nvPr/>
        </p:nvGrpSpPr>
        <p:grpSpPr>
          <a:xfrm>
            <a:off x="899592" y="6237312"/>
            <a:ext cx="7596336" cy="216024"/>
            <a:chOff x="918608" y="717549"/>
            <a:chExt cx="7596336" cy="216024"/>
          </a:xfrm>
        </p:grpSpPr>
        <p:sp>
          <p:nvSpPr>
            <p:cNvPr id="20" name="Rounded Rectangle 26"/>
            <p:cNvSpPr/>
            <p:nvPr/>
          </p:nvSpPr>
          <p:spPr>
            <a:xfrm>
              <a:off x="77948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7"/>
            <p:cNvSpPr/>
            <p:nvPr/>
          </p:nvSpPr>
          <p:spPr>
            <a:xfrm>
              <a:off x="693152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39"/>
            <p:cNvSpPr/>
            <p:nvPr/>
          </p:nvSpPr>
          <p:spPr>
            <a:xfrm>
              <a:off x="6066672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40"/>
            <p:cNvSpPr/>
            <p:nvPr/>
          </p:nvSpPr>
          <p:spPr>
            <a:xfrm>
              <a:off x="520257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42"/>
            <p:cNvSpPr/>
            <p:nvPr/>
          </p:nvSpPr>
          <p:spPr>
            <a:xfrm>
              <a:off x="433848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43"/>
            <p:cNvSpPr/>
            <p:nvPr/>
          </p:nvSpPr>
          <p:spPr>
            <a:xfrm>
              <a:off x="351089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9" name="Rounded Rectangle 44"/>
            <p:cNvSpPr/>
            <p:nvPr/>
          </p:nvSpPr>
          <p:spPr>
            <a:xfrm>
              <a:off x="264680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0" name="Rounded Rectangle 45"/>
            <p:cNvSpPr/>
            <p:nvPr/>
          </p:nvSpPr>
          <p:spPr>
            <a:xfrm>
              <a:off x="17834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46"/>
            <p:cNvSpPr/>
            <p:nvPr/>
          </p:nvSpPr>
          <p:spPr>
            <a:xfrm>
              <a:off x="91860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539552" y="548680"/>
            <a:ext cx="216024" cy="5868144"/>
            <a:chOff x="539552" y="717549"/>
            <a:chExt cx="216024" cy="5868144"/>
          </a:xfrm>
        </p:grpSpPr>
        <p:sp>
          <p:nvSpPr>
            <p:cNvPr id="33" name="Rounded Rectangle 26"/>
            <p:cNvSpPr/>
            <p:nvPr/>
          </p:nvSpPr>
          <p:spPr>
            <a:xfrm rot="16200000">
              <a:off x="287524" y="969577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27"/>
            <p:cNvSpPr/>
            <p:nvPr/>
          </p:nvSpPr>
          <p:spPr>
            <a:xfrm rot="16200000">
              <a:off x="287524" y="1832913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9"/>
            <p:cNvSpPr/>
            <p:nvPr/>
          </p:nvSpPr>
          <p:spPr>
            <a:xfrm rot="16200000">
              <a:off x="287524" y="269776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40"/>
            <p:cNvSpPr/>
            <p:nvPr/>
          </p:nvSpPr>
          <p:spPr>
            <a:xfrm rot="16200000">
              <a:off x="287524" y="356186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42"/>
            <p:cNvSpPr/>
            <p:nvPr/>
          </p:nvSpPr>
          <p:spPr>
            <a:xfrm rot="16200000">
              <a:off x="287524" y="442596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43"/>
            <p:cNvSpPr/>
            <p:nvPr/>
          </p:nvSpPr>
          <p:spPr>
            <a:xfrm rot="16200000">
              <a:off x="287524" y="525354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Rounded Rectangle 44"/>
            <p:cNvSpPr/>
            <p:nvPr/>
          </p:nvSpPr>
          <p:spPr>
            <a:xfrm rot="16200000">
              <a:off x="287524" y="611764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pSp>
        <p:nvGrpSpPr>
          <p:cNvPr id="51" name="Ομάδα 50"/>
          <p:cNvGrpSpPr/>
          <p:nvPr/>
        </p:nvGrpSpPr>
        <p:grpSpPr>
          <a:xfrm>
            <a:off x="8676456" y="585192"/>
            <a:ext cx="216024" cy="5868144"/>
            <a:chOff x="539552" y="717549"/>
            <a:chExt cx="216024" cy="5868144"/>
          </a:xfrm>
        </p:grpSpPr>
        <p:sp>
          <p:nvSpPr>
            <p:cNvPr id="52" name="Rounded Rectangle 26"/>
            <p:cNvSpPr/>
            <p:nvPr/>
          </p:nvSpPr>
          <p:spPr>
            <a:xfrm rot="16200000">
              <a:off x="287524" y="969577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3" name="Rounded Rectangle 27"/>
            <p:cNvSpPr/>
            <p:nvPr/>
          </p:nvSpPr>
          <p:spPr>
            <a:xfrm rot="16200000">
              <a:off x="287524" y="1832913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4" name="Rounded Rectangle 39"/>
            <p:cNvSpPr/>
            <p:nvPr/>
          </p:nvSpPr>
          <p:spPr>
            <a:xfrm rot="16200000">
              <a:off x="287524" y="269776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5" name="Rounded Rectangle 40"/>
            <p:cNvSpPr/>
            <p:nvPr/>
          </p:nvSpPr>
          <p:spPr>
            <a:xfrm rot="16200000">
              <a:off x="287524" y="356186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6" name="Rounded Rectangle 42"/>
            <p:cNvSpPr/>
            <p:nvPr/>
          </p:nvSpPr>
          <p:spPr>
            <a:xfrm rot="16200000">
              <a:off x="287524" y="442596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7" name="Rounded Rectangle 43"/>
            <p:cNvSpPr/>
            <p:nvPr/>
          </p:nvSpPr>
          <p:spPr>
            <a:xfrm rot="16200000">
              <a:off x="287524" y="525354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8" name="Rounded Rectangle 44"/>
            <p:cNvSpPr/>
            <p:nvPr/>
          </p:nvSpPr>
          <p:spPr>
            <a:xfrm rot="16200000">
              <a:off x="287524" y="611764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71829" y="703900"/>
            <a:ext cx="8076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ΟΡΕΙΝΕΣ ΠΕΡΙΟΧΕΣ ΩΣ ΤΟΥΡΙΣΤΙΚΟΣ ΠΡΟΟΡΙΣΜΟΣ</a:t>
            </a:r>
            <a:endParaRPr lang="el-G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Rounded Rectangle 24"/>
          <p:cNvSpPr/>
          <p:nvPr/>
        </p:nvSpPr>
        <p:spPr>
          <a:xfrm rot="5400000">
            <a:off x="4338480" y="68493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42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1" y="1465966"/>
            <a:ext cx="3477074" cy="2575610"/>
          </a:xfrm>
          <a:prstGeom prst="rect">
            <a:avLst/>
          </a:prstGeom>
        </p:spPr>
      </p:pic>
      <p:sp>
        <p:nvSpPr>
          <p:cNvPr id="7" name="Ορθογώνιο 6"/>
          <p:cNvSpPr/>
          <p:nvPr/>
        </p:nvSpPr>
        <p:spPr>
          <a:xfrm rot="21399101">
            <a:off x="792340" y="1824206"/>
            <a:ext cx="24835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/>
              <a:t>Το </a:t>
            </a:r>
            <a:r>
              <a:rPr lang="el-GR" b="1" dirty="0"/>
              <a:t>12,9% </a:t>
            </a:r>
            <a:r>
              <a:rPr lang="el-GR" dirty="0"/>
              <a:t>των ερωτώμενων επιλέγουν την πεζοπορία </a:t>
            </a:r>
          </a:p>
          <a:p>
            <a:pPr algn="ctr"/>
            <a:r>
              <a:rPr lang="el-GR" dirty="0"/>
              <a:t>     σε ορεινές περιοχές κατά τη διάρκεια των διακοπών τους</a:t>
            </a:r>
          </a:p>
        </p:txBody>
      </p:sp>
      <p:pic>
        <p:nvPicPr>
          <p:cNvPr id="48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3968" y="1268760"/>
            <a:ext cx="3338954" cy="2473299"/>
          </a:xfrm>
          <a:prstGeom prst="rect">
            <a:avLst/>
          </a:prstGeom>
        </p:spPr>
      </p:pic>
      <p:sp>
        <p:nvSpPr>
          <p:cNvPr id="50" name="Ορθογώνιο 49"/>
          <p:cNvSpPr/>
          <p:nvPr/>
        </p:nvSpPr>
        <p:spPr>
          <a:xfrm rot="21408294">
            <a:off x="4250794" y="1725016"/>
            <a:ext cx="30065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/>
              <a:t>Την </a:t>
            </a:r>
            <a:r>
              <a:rPr lang="el-GR" dirty="0"/>
              <a:t>πεζοπορία επιλέγουν υψηλά εισοδήματα, άτομα</a:t>
            </a:r>
          </a:p>
          <a:p>
            <a:pPr algn="ctr"/>
            <a:r>
              <a:rPr lang="el-GR" dirty="0"/>
              <a:t>    επαγγελματικά ενεργά και γενικά εμπορικά κοινά.</a:t>
            </a:r>
          </a:p>
          <a:p>
            <a:pPr algn="ctr"/>
            <a:endParaRPr lang="el-GR" dirty="0"/>
          </a:p>
        </p:txBody>
      </p:sp>
      <p:pic>
        <p:nvPicPr>
          <p:cNvPr id="60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50055" y="3532421"/>
            <a:ext cx="3554393" cy="2632883"/>
          </a:xfrm>
          <a:prstGeom prst="rect">
            <a:avLst/>
          </a:prstGeom>
        </p:spPr>
      </p:pic>
      <p:sp>
        <p:nvSpPr>
          <p:cNvPr id="61" name="Ορθογώνιο 60"/>
          <p:cNvSpPr/>
          <p:nvPr/>
        </p:nvSpPr>
        <p:spPr>
          <a:xfrm rot="21407060">
            <a:off x="5076056" y="4077072"/>
            <a:ext cx="30065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/>
              <a:t>Μόνο </a:t>
            </a:r>
            <a:r>
              <a:rPr lang="el-GR" dirty="0"/>
              <a:t>το </a:t>
            </a:r>
            <a:r>
              <a:rPr lang="el-GR" b="1" dirty="0"/>
              <a:t>2,1% </a:t>
            </a:r>
            <a:r>
              <a:rPr lang="el-GR" dirty="0"/>
              <a:t>των επισκεπτών της Δράμας ήρθε</a:t>
            </a:r>
          </a:p>
          <a:p>
            <a:pPr algn="ctr"/>
            <a:r>
              <a:rPr lang="el-GR" dirty="0"/>
              <a:t>     με βασικό κίνητρο τους ορεινούς της όγκους.</a:t>
            </a:r>
          </a:p>
          <a:p>
            <a:pPr algn="ctr"/>
            <a:endParaRPr lang="el-GR" dirty="0"/>
          </a:p>
        </p:txBody>
      </p:sp>
      <p:pic>
        <p:nvPicPr>
          <p:cNvPr id="62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8361" y="3903372"/>
            <a:ext cx="3539663" cy="2621972"/>
          </a:xfrm>
          <a:prstGeom prst="rect">
            <a:avLst/>
          </a:prstGeom>
        </p:spPr>
      </p:pic>
      <p:sp>
        <p:nvSpPr>
          <p:cNvPr id="63" name="Ορθογώνιο 62"/>
          <p:cNvSpPr/>
          <p:nvPr/>
        </p:nvSpPr>
        <p:spPr>
          <a:xfrm rot="21426269">
            <a:off x="1437020" y="4142554"/>
            <a:ext cx="30065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/>
              <a:t>Το </a:t>
            </a:r>
            <a:r>
              <a:rPr lang="el-GR" dirty="0"/>
              <a:t>σπήλαιο του Αγγίτη και το δάσος της Ελατιάς το </a:t>
            </a:r>
          </a:p>
          <a:p>
            <a:pPr algn="ctr"/>
            <a:r>
              <a:rPr lang="el-GR" dirty="0"/>
              <a:t>     γνώριζαν μόνο το </a:t>
            </a:r>
            <a:r>
              <a:rPr lang="el-GR" b="1" dirty="0"/>
              <a:t>8,9% </a:t>
            </a:r>
            <a:r>
              <a:rPr lang="el-GR" dirty="0"/>
              <a:t>και το </a:t>
            </a:r>
            <a:r>
              <a:rPr lang="el-GR" b="1" dirty="0"/>
              <a:t>6%</a:t>
            </a:r>
            <a:r>
              <a:rPr lang="el-GR" dirty="0"/>
              <a:t> των ερωτώμενων </a:t>
            </a:r>
          </a:p>
          <a:p>
            <a:pPr algn="ctr"/>
            <a:r>
              <a:rPr lang="el-GR" dirty="0"/>
              <a:t>     αντίστοιχα (αυθόρμητη απάντηση).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847195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50" grpId="0"/>
      <p:bldP spid="61" grpId="0"/>
      <p:bldP spid="6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30976" y="2914889"/>
            <a:ext cx="4616828" cy="3419872"/>
          </a:xfrm>
          <a:prstGeom prst="rect">
            <a:avLst/>
          </a:prstGeom>
        </p:spPr>
      </p:pic>
      <p:grpSp>
        <p:nvGrpSpPr>
          <p:cNvPr id="4" name="Ομάδα 3"/>
          <p:cNvGrpSpPr/>
          <p:nvPr/>
        </p:nvGrpSpPr>
        <p:grpSpPr>
          <a:xfrm>
            <a:off x="918608" y="404664"/>
            <a:ext cx="7596336" cy="216024"/>
            <a:chOff x="918608" y="717549"/>
            <a:chExt cx="7596336" cy="216024"/>
          </a:xfrm>
        </p:grpSpPr>
        <p:sp>
          <p:nvSpPr>
            <p:cNvPr id="27" name="Rounded Rectangle 26"/>
            <p:cNvSpPr/>
            <p:nvPr/>
          </p:nvSpPr>
          <p:spPr>
            <a:xfrm>
              <a:off x="77948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93152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066672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20257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33848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51089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64680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7834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91860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7" name="Rounded Rectangle 24"/>
          <p:cNvSpPr/>
          <p:nvPr/>
        </p:nvSpPr>
        <p:spPr>
          <a:xfrm rot="5400000">
            <a:off x="4319972" y="-135396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pSp>
        <p:nvGrpSpPr>
          <p:cNvPr id="19" name="Ομάδα 18"/>
          <p:cNvGrpSpPr/>
          <p:nvPr/>
        </p:nvGrpSpPr>
        <p:grpSpPr>
          <a:xfrm>
            <a:off x="899592" y="6237312"/>
            <a:ext cx="7596336" cy="216024"/>
            <a:chOff x="918608" y="717549"/>
            <a:chExt cx="7596336" cy="216024"/>
          </a:xfrm>
        </p:grpSpPr>
        <p:sp>
          <p:nvSpPr>
            <p:cNvPr id="20" name="Rounded Rectangle 26"/>
            <p:cNvSpPr/>
            <p:nvPr/>
          </p:nvSpPr>
          <p:spPr>
            <a:xfrm>
              <a:off x="77948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7"/>
            <p:cNvSpPr/>
            <p:nvPr/>
          </p:nvSpPr>
          <p:spPr>
            <a:xfrm>
              <a:off x="693152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39"/>
            <p:cNvSpPr/>
            <p:nvPr/>
          </p:nvSpPr>
          <p:spPr>
            <a:xfrm>
              <a:off x="6066672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40"/>
            <p:cNvSpPr/>
            <p:nvPr/>
          </p:nvSpPr>
          <p:spPr>
            <a:xfrm>
              <a:off x="520257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42"/>
            <p:cNvSpPr/>
            <p:nvPr/>
          </p:nvSpPr>
          <p:spPr>
            <a:xfrm>
              <a:off x="433848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43"/>
            <p:cNvSpPr/>
            <p:nvPr/>
          </p:nvSpPr>
          <p:spPr>
            <a:xfrm>
              <a:off x="351089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9" name="Rounded Rectangle 44"/>
            <p:cNvSpPr/>
            <p:nvPr/>
          </p:nvSpPr>
          <p:spPr>
            <a:xfrm>
              <a:off x="264680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0" name="Rounded Rectangle 45"/>
            <p:cNvSpPr/>
            <p:nvPr/>
          </p:nvSpPr>
          <p:spPr>
            <a:xfrm>
              <a:off x="17834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46"/>
            <p:cNvSpPr/>
            <p:nvPr/>
          </p:nvSpPr>
          <p:spPr>
            <a:xfrm>
              <a:off x="91860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539552" y="548680"/>
            <a:ext cx="216024" cy="5868144"/>
            <a:chOff x="539552" y="717549"/>
            <a:chExt cx="216024" cy="5868144"/>
          </a:xfrm>
        </p:grpSpPr>
        <p:sp>
          <p:nvSpPr>
            <p:cNvPr id="33" name="Rounded Rectangle 26"/>
            <p:cNvSpPr/>
            <p:nvPr/>
          </p:nvSpPr>
          <p:spPr>
            <a:xfrm rot="16200000">
              <a:off x="287524" y="969577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27"/>
            <p:cNvSpPr/>
            <p:nvPr/>
          </p:nvSpPr>
          <p:spPr>
            <a:xfrm rot="16200000">
              <a:off x="287524" y="1832913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9"/>
            <p:cNvSpPr/>
            <p:nvPr/>
          </p:nvSpPr>
          <p:spPr>
            <a:xfrm rot="16200000">
              <a:off x="287524" y="269776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40"/>
            <p:cNvSpPr/>
            <p:nvPr/>
          </p:nvSpPr>
          <p:spPr>
            <a:xfrm rot="16200000">
              <a:off x="287524" y="356186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42"/>
            <p:cNvSpPr/>
            <p:nvPr/>
          </p:nvSpPr>
          <p:spPr>
            <a:xfrm rot="16200000">
              <a:off x="287524" y="442596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43"/>
            <p:cNvSpPr/>
            <p:nvPr/>
          </p:nvSpPr>
          <p:spPr>
            <a:xfrm rot="16200000">
              <a:off x="287524" y="525354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Rounded Rectangle 44"/>
            <p:cNvSpPr/>
            <p:nvPr/>
          </p:nvSpPr>
          <p:spPr>
            <a:xfrm rot="16200000">
              <a:off x="287524" y="611764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pSp>
        <p:nvGrpSpPr>
          <p:cNvPr id="51" name="Ομάδα 50"/>
          <p:cNvGrpSpPr/>
          <p:nvPr/>
        </p:nvGrpSpPr>
        <p:grpSpPr>
          <a:xfrm>
            <a:off x="8676456" y="585192"/>
            <a:ext cx="216024" cy="5868144"/>
            <a:chOff x="539552" y="717549"/>
            <a:chExt cx="216024" cy="5868144"/>
          </a:xfrm>
        </p:grpSpPr>
        <p:sp>
          <p:nvSpPr>
            <p:cNvPr id="52" name="Rounded Rectangle 26"/>
            <p:cNvSpPr/>
            <p:nvPr/>
          </p:nvSpPr>
          <p:spPr>
            <a:xfrm rot="16200000">
              <a:off x="287524" y="969577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3" name="Rounded Rectangle 27"/>
            <p:cNvSpPr/>
            <p:nvPr/>
          </p:nvSpPr>
          <p:spPr>
            <a:xfrm rot="16200000">
              <a:off x="287524" y="1832913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4" name="Rounded Rectangle 39"/>
            <p:cNvSpPr/>
            <p:nvPr/>
          </p:nvSpPr>
          <p:spPr>
            <a:xfrm rot="16200000">
              <a:off x="287524" y="269776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5" name="Rounded Rectangle 40"/>
            <p:cNvSpPr/>
            <p:nvPr/>
          </p:nvSpPr>
          <p:spPr>
            <a:xfrm rot="16200000">
              <a:off x="287524" y="356186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6" name="Rounded Rectangle 42"/>
            <p:cNvSpPr/>
            <p:nvPr/>
          </p:nvSpPr>
          <p:spPr>
            <a:xfrm rot="16200000">
              <a:off x="287524" y="442596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7" name="Rounded Rectangle 43"/>
            <p:cNvSpPr/>
            <p:nvPr/>
          </p:nvSpPr>
          <p:spPr>
            <a:xfrm rot="16200000">
              <a:off x="287524" y="525354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8" name="Rounded Rectangle 44"/>
            <p:cNvSpPr/>
            <p:nvPr/>
          </p:nvSpPr>
          <p:spPr>
            <a:xfrm rot="16200000">
              <a:off x="287524" y="611764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752951" y="733181"/>
            <a:ext cx="5936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ΔΡΑΜΑ ΩΣ ΕΝΔΙΑΜΕΣΟΣ ΣΤΑΘΜΟΣ</a:t>
            </a:r>
            <a:endParaRPr lang="el-G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Rounded Rectangle 24"/>
          <p:cNvSpPr/>
          <p:nvPr/>
        </p:nvSpPr>
        <p:spPr>
          <a:xfrm rot="5400000">
            <a:off x="4338480" y="68493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 rot="21374331">
            <a:off x="4957872" y="3452514"/>
            <a:ext cx="30705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Το ποσοστό των ερωτώμενων που απαντούν θετικά </a:t>
            </a:r>
          </a:p>
          <a:p>
            <a:pPr algn="ctr"/>
            <a:r>
              <a:rPr lang="el-GR" dirty="0"/>
              <a:t>    στο ενδεχόμενο να επισκεφθούν μια ορεινή περιοχή</a:t>
            </a:r>
          </a:p>
          <a:p>
            <a:pPr algn="ctr"/>
            <a:r>
              <a:rPr lang="el-GR" dirty="0"/>
              <a:t>    συνδυαστικά με τον προορισμό διακοπών τους είναι </a:t>
            </a:r>
            <a:r>
              <a:rPr lang="el-GR" b="1" dirty="0"/>
              <a:t>72,3</a:t>
            </a:r>
            <a:r>
              <a:rPr lang="el-GR" b="1" dirty="0" smtClean="0"/>
              <a:t>%</a:t>
            </a:r>
            <a:r>
              <a:rPr lang="en-US" b="1" dirty="0" smtClean="0"/>
              <a:t>.</a:t>
            </a:r>
            <a:endParaRPr lang="el-GR" b="1" dirty="0"/>
          </a:p>
          <a:p>
            <a:pPr algn="ctr"/>
            <a:endParaRPr lang="el-GR" dirty="0" smtClean="0"/>
          </a:p>
          <a:p>
            <a:pPr marL="285750" indent="-285750" algn="ctr">
              <a:buBlip>
                <a:blip r:embed="rId3"/>
              </a:buBlip>
            </a:pPr>
            <a:endParaRPr lang="el-GR" dirty="0"/>
          </a:p>
        </p:txBody>
      </p:sp>
      <p:pic>
        <p:nvPicPr>
          <p:cNvPr id="42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854" y="1429454"/>
            <a:ext cx="3477074" cy="25756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21387057">
            <a:off x="591245" y="1874751"/>
            <a:ext cx="27177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Το </a:t>
            </a:r>
            <a:r>
              <a:rPr lang="el-GR" b="1" dirty="0"/>
              <a:t>20,2% </a:t>
            </a:r>
            <a:r>
              <a:rPr lang="el-GR" dirty="0"/>
              <a:t>των επισκεπτών της Δράμας, την επισκέφθηκε</a:t>
            </a:r>
          </a:p>
          <a:p>
            <a:pPr algn="ctr"/>
            <a:r>
              <a:rPr lang="el-GR" dirty="0"/>
              <a:t>    ως ενδιάμεσο σταθμό στον προορισμό του.</a:t>
            </a:r>
          </a:p>
        </p:txBody>
      </p:sp>
    </p:spTree>
    <p:extLst>
      <p:ext uri="{BB962C8B-B14F-4D97-AF65-F5344CB8AC3E}">
        <p14:creationId xmlns:p14="http://schemas.microsoft.com/office/powerpoint/2010/main" xmlns="" val="1282720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3" y="3679839"/>
            <a:ext cx="3759563" cy="2784861"/>
          </a:xfrm>
          <a:prstGeom prst="rect">
            <a:avLst/>
          </a:prstGeom>
        </p:spPr>
      </p:pic>
      <p:grpSp>
        <p:nvGrpSpPr>
          <p:cNvPr id="4" name="Ομάδα 3"/>
          <p:cNvGrpSpPr/>
          <p:nvPr/>
        </p:nvGrpSpPr>
        <p:grpSpPr>
          <a:xfrm>
            <a:off x="918608" y="404664"/>
            <a:ext cx="7596336" cy="216024"/>
            <a:chOff x="918608" y="717549"/>
            <a:chExt cx="7596336" cy="216024"/>
          </a:xfrm>
        </p:grpSpPr>
        <p:sp>
          <p:nvSpPr>
            <p:cNvPr id="27" name="Rounded Rectangle 26"/>
            <p:cNvSpPr/>
            <p:nvPr/>
          </p:nvSpPr>
          <p:spPr>
            <a:xfrm>
              <a:off x="77948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93152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066672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20257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33848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51089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64680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7834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91860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7" name="Rounded Rectangle 24"/>
          <p:cNvSpPr/>
          <p:nvPr/>
        </p:nvSpPr>
        <p:spPr>
          <a:xfrm rot="5400000">
            <a:off x="4319972" y="-135396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pSp>
        <p:nvGrpSpPr>
          <p:cNvPr id="19" name="Ομάδα 18"/>
          <p:cNvGrpSpPr/>
          <p:nvPr/>
        </p:nvGrpSpPr>
        <p:grpSpPr>
          <a:xfrm>
            <a:off x="899592" y="6237312"/>
            <a:ext cx="7596336" cy="216024"/>
            <a:chOff x="918608" y="717549"/>
            <a:chExt cx="7596336" cy="216024"/>
          </a:xfrm>
        </p:grpSpPr>
        <p:sp>
          <p:nvSpPr>
            <p:cNvPr id="20" name="Rounded Rectangle 26"/>
            <p:cNvSpPr/>
            <p:nvPr/>
          </p:nvSpPr>
          <p:spPr>
            <a:xfrm>
              <a:off x="77948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7"/>
            <p:cNvSpPr/>
            <p:nvPr/>
          </p:nvSpPr>
          <p:spPr>
            <a:xfrm>
              <a:off x="693152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39"/>
            <p:cNvSpPr/>
            <p:nvPr/>
          </p:nvSpPr>
          <p:spPr>
            <a:xfrm>
              <a:off x="6066672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40"/>
            <p:cNvSpPr/>
            <p:nvPr/>
          </p:nvSpPr>
          <p:spPr>
            <a:xfrm>
              <a:off x="520257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42"/>
            <p:cNvSpPr/>
            <p:nvPr/>
          </p:nvSpPr>
          <p:spPr>
            <a:xfrm>
              <a:off x="433848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43"/>
            <p:cNvSpPr/>
            <p:nvPr/>
          </p:nvSpPr>
          <p:spPr>
            <a:xfrm>
              <a:off x="351089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9" name="Rounded Rectangle 44"/>
            <p:cNvSpPr/>
            <p:nvPr/>
          </p:nvSpPr>
          <p:spPr>
            <a:xfrm>
              <a:off x="264680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0" name="Rounded Rectangle 45"/>
            <p:cNvSpPr/>
            <p:nvPr/>
          </p:nvSpPr>
          <p:spPr>
            <a:xfrm>
              <a:off x="17834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46"/>
            <p:cNvSpPr/>
            <p:nvPr/>
          </p:nvSpPr>
          <p:spPr>
            <a:xfrm>
              <a:off x="91860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539552" y="548680"/>
            <a:ext cx="216024" cy="5868144"/>
            <a:chOff x="539552" y="717549"/>
            <a:chExt cx="216024" cy="5868144"/>
          </a:xfrm>
        </p:grpSpPr>
        <p:sp>
          <p:nvSpPr>
            <p:cNvPr id="33" name="Rounded Rectangle 26"/>
            <p:cNvSpPr/>
            <p:nvPr/>
          </p:nvSpPr>
          <p:spPr>
            <a:xfrm rot="16200000">
              <a:off x="287524" y="969577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27"/>
            <p:cNvSpPr/>
            <p:nvPr/>
          </p:nvSpPr>
          <p:spPr>
            <a:xfrm rot="16200000">
              <a:off x="287524" y="1832913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9"/>
            <p:cNvSpPr/>
            <p:nvPr/>
          </p:nvSpPr>
          <p:spPr>
            <a:xfrm rot="16200000">
              <a:off x="287524" y="269776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40"/>
            <p:cNvSpPr/>
            <p:nvPr/>
          </p:nvSpPr>
          <p:spPr>
            <a:xfrm rot="16200000">
              <a:off x="287524" y="356186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42"/>
            <p:cNvSpPr/>
            <p:nvPr/>
          </p:nvSpPr>
          <p:spPr>
            <a:xfrm rot="16200000">
              <a:off x="287524" y="442596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43"/>
            <p:cNvSpPr/>
            <p:nvPr/>
          </p:nvSpPr>
          <p:spPr>
            <a:xfrm rot="16200000">
              <a:off x="287524" y="525354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Rounded Rectangle 44"/>
            <p:cNvSpPr/>
            <p:nvPr/>
          </p:nvSpPr>
          <p:spPr>
            <a:xfrm rot="16200000">
              <a:off x="287524" y="611764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pSp>
        <p:nvGrpSpPr>
          <p:cNvPr id="51" name="Ομάδα 50"/>
          <p:cNvGrpSpPr/>
          <p:nvPr/>
        </p:nvGrpSpPr>
        <p:grpSpPr>
          <a:xfrm>
            <a:off x="8676456" y="585192"/>
            <a:ext cx="216024" cy="5868144"/>
            <a:chOff x="539552" y="717549"/>
            <a:chExt cx="216024" cy="5868144"/>
          </a:xfrm>
        </p:grpSpPr>
        <p:sp>
          <p:nvSpPr>
            <p:cNvPr id="52" name="Rounded Rectangle 26"/>
            <p:cNvSpPr/>
            <p:nvPr/>
          </p:nvSpPr>
          <p:spPr>
            <a:xfrm rot="16200000">
              <a:off x="287524" y="969577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3" name="Rounded Rectangle 27"/>
            <p:cNvSpPr/>
            <p:nvPr/>
          </p:nvSpPr>
          <p:spPr>
            <a:xfrm rot="16200000">
              <a:off x="287524" y="1832913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4" name="Rounded Rectangle 39"/>
            <p:cNvSpPr/>
            <p:nvPr/>
          </p:nvSpPr>
          <p:spPr>
            <a:xfrm rot="16200000">
              <a:off x="287524" y="269776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5" name="Rounded Rectangle 40"/>
            <p:cNvSpPr/>
            <p:nvPr/>
          </p:nvSpPr>
          <p:spPr>
            <a:xfrm rot="16200000">
              <a:off x="287524" y="356186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6" name="Rounded Rectangle 42"/>
            <p:cNvSpPr/>
            <p:nvPr/>
          </p:nvSpPr>
          <p:spPr>
            <a:xfrm rot="16200000">
              <a:off x="287524" y="442596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7" name="Rounded Rectangle 43"/>
            <p:cNvSpPr/>
            <p:nvPr/>
          </p:nvSpPr>
          <p:spPr>
            <a:xfrm rot="16200000">
              <a:off x="287524" y="5253545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8" name="Rounded Rectangle 44"/>
            <p:cNvSpPr/>
            <p:nvPr/>
          </p:nvSpPr>
          <p:spPr>
            <a:xfrm rot="16200000">
              <a:off x="287524" y="6117641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672976" y="733181"/>
            <a:ext cx="4096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ΟΙΚΟΝΟΜΙΚΑ ΔΕΔΟΜΕΝΑ</a:t>
            </a:r>
            <a:endParaRPr lang="el-G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Rounded Rectangle 24"/>
          <p:cNvSpPr/>
          <p:nvPr/>
        </p:nvSpPr>
        <p:spPr>
          <a:xfrm rot="5400000">
            <a:off x="4338480" y="68493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42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202" y="1385619"/>
            <a:ext cx="3477074" cy="2575610"/>
          </a:xfrm>
          <a:prstGeom prst="rect">
            <a:avLst/>
          </a:prstGeom>
        </p:spPr>
      </p:pic>
      <p:pic>
        <p:nvPicPr>
          <p:cNvPr id="48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67134" y="1285438"/>
            <a:ext cx="3477074" cy="2575610"/>
          </a:xfrm>
          <a:prstGeom prst="rect">
            <a:avLst/>
          </a:prstGeom>
        </p:spPr>
      </p:pic>
      <p:pic>
        <p:nvPicPr>
          <p:cNvPr id="49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3561077"/>
            <a:ext cx="3992542" cy="2957438"/>
          </a:xfrm>
          <a:prstGeom prst="rect">
            <a:avLst/>
          </a:prstGeom>
        </p:spPr>
      </p:pic>
      <p:pic>
        <p:nvPicPr>
          <p:cNvPr id="50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19462" y="1203044"/>
            <a:ext cx="3477074" cy="25756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21410775">
            <a:off x="5129807" y="3871675"/>
            <a:ext cx="25557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Μόνο το </a:t>
            </a:r>
            <a:r>
              <a:rPr lang="el-GR" b="1" dirty="0"/>
              <a:t>24,4% </a:t>
            </a:r>
            <a:r>
              <a:rPr lang="el-GR" dirty="0"/>
              <a:t>των ερωτώμενων εκτός </a:t>
            </a:r>
            <a:r>
              <a:rPr lang="el-GR" dirty="0" smtClean="0"/>
              <a:t>Αν.</a:t>
            </a:r>
            <a:r>
              <a:rPr lang="en-US" dirty="0" smtClean="0"/>
              <a:t> </a:t>
            </a:r>
            <a:r>
              <a:rPr lang="el-GR" dirty="0" smtClean="0"/>
              <a:t>Μακεδονίας</a:t>
            </a:r>
            <a:r>
              <a:rPr lang="en-US" dirty="0" smtClean="0"/>
              <a:t> </a:t>
            </a:r>
            <a:r>
              <a:rPr lang="el-GR" dirty="0" smtClean="0"/>
              <a:t>&amp; </a:t>
            </a:r>
            <a:r>
              <a:rPr lang="el-GR" dirty="0"/>
              <a:t>Θράκης και Κεντρικής Μακεδονίας δήλωσε ότι </a:t>
            </a:r>
            <a:r>
              <a:rPr lang="el-GR" dirty="0" smtClean="0"/>
              <a:t>έχει</a:t>
            </a:r>
            <a:r>
              <a:rPr lang="en-US" dirty="0" smtClean="0"/>
              <a:t> </a:t>
            </a:r>
            <a:r>
              <a:rPr lang="el-GR" dirty="0" smtClean="0"/>
              <a:t>επισκεφθεί </a:t>
            </a:r>
            <a:r>
              <a:rPr lang="el-GR" dirty="0"/>
              <a:t>έστω μία φορά στο παρελθόν τη Δράμα.</a:t>
            </a:r>
          </a:p>
          <a:p>
            <a:pPr algn="ctr"/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 rot="21442824">
            <a:off x="1028947" y="3804870"/>
            <a:ext cx="33195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Το καθοριστικό κριτήριο για την επιλογή προορισμού </a:t>
            </a:r>
          </a:p>
          <a:p>
            <a:pPr marL="285750" indent="-285750"/>
            <a:r>
              <a:rPr lang="el-GR" dirty="0"/>
              <a:t>	είναι το οικονομικό (ύψος τιμών/ύπαρξη προσφορών),</a:t>
            </a:r>
          </a:p>
          <a:p>
            <a:pPr marL="285750" indent="-285750"/>
            <a:r>
              <a:rPr lang="el-GR" dirty="0"/>
              <a:t>	καθώς απασχολεί τη συντριπτική πλειοψηφία των </a:t>
            </a:r>
          </a:p>
          <a:p>
            <a:pPr marL="285750" indent="-285750"/>
            <a:r>
              <a:rPr lang="el-GR" dirty="0"/>
              <a:t>	ερωτώμενων (</a:t>
            </a:r>
            <a:r>
              <a:rPr lang="el-GR" b="1" dirty="0"/>
              <a:t>70,8%</a:t>
            </a:r>
            <a:r>
              <a:rPr lang="el-GR" dirty="0"/>
              <a:t> και </a:t>
            </a:r>
            <a:r>
              <a:rPr lang="el-GR" b="1" dirty="0"/>
              <a:t>18,6%</a:t>
            </a:r>
            <a:r>
              <a:rPr lang="el-GR" dirty="0"/>
              <a:t> αντίστοιχα).</a:t>
            </a:r>
          </a:p>
          <a:p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 rot="21422372">
            <a:off x="-2606" y="1674674"/>
            <a:ext cx="30191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Ερωτώμενοι </a:t>
            </a:r>
            <a:r>
              <a:rPr lang="el-GR" dirty="0"/>
              <a:t>με υψηλά εισοδήματα φαίνεται να είναι </a:t>
            </a:r>
          </a:p>
          <a:p>
            <a:pPr algn="ctr"/>
            <a:r>
              <a:rPr lang="el-GR" dirty="0"/>
              <a:t>    οι λιγότερο ικανοποιημένοι από την επίσκεψή τους στη </a:t>
            </a:r>
          </a:p>
          <a:p>
            <a:pPr algn="ctr"/>
            <a:r>
              <a:rPr lang="el-GR" dirty="0"/>
              <a:t>    Δράμα με </a:t>
            </a:r>
            <a:r>
              <a:rPr lang="el-GR" b="1" dirty="0"/>
              <a:t>11,8% </a:t>
            </a:r>
            <a:r>
              <a:rPr lang="el-GR" dirty="0"/>
              <a:t>αρνητικών απόψεων.</a:t>
            </a:r>
          </a:p>
        </p:txBody>
      </p:sp>
      <p:sp>
        <p:nvSpPr>
          <p:cNvPr id="8" name="TextBox 7"/>
          <p:cNvSpPr txBox="1"/>
          <p:nvPr/>
        </p:nvSpPr>
        <p:spPr>
          <a:xfrm rot="21373952">
            <a:off x="6073731" y="1447373"/>
            <a:ext cx="2898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/>
              <a:t>ΚΑΝΕΙΣ</a:t>
            </a:r>
            <a:r>
              <a:rPr lang="el-GR" dirty="0"/>
              <a:t> ερωτώμενος μεταξύ των υψηλών </a:t>
            </a:r>
          </a:p>
          <a:p>
            <a:pPr algn="ctr"/>
            <a:r>
              <a:rPr lang="el-GR" dirty="0"/>
              <a:t>εισοδημάτων δεν ανέφερε πως επισκέφτηκε</a:t>
            </a:r>
          </a:p>
          <a:p>
            <a:pPr algn="ctr"/>
            <a:r>
              <a:rPr lang="el-GR" dirty="0"/>
              <a:t>τη Δράμα για εκδρομή στην ευρύτερη περιοχή.</a:t>
            </a:r>
          </a:p>
          <a:p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 rot="21438808">
            <a:off x="3405184" y="1613686"/>
            <a:ext cx="23706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dirty="0"/>
              <a:t>Τα υψηλά εισοδήματα </a:t>
            </a:r>
          </a:p>
          <a:p>
            <a:pPr algn="ctr"/>
            <a:r>
              <a:rPr lang="el-GR" dirty="0"/>
              <a:t>επισκέπτονται</a:t>
            </a:r>
          </a:p>
          <a:p>
            <a:pPr algn="ctr"/>
            <a:r>
              <a:rPr lang="el-GR" dirty="0"/>
              <a:t>σε μικρότερο ποσοστό </a:t>
            </a:r>
          </a:p>
          <a:p>
            <a:pPr algn="ctr"/>
            <a:r>
              <a:rPr lang="el-GR" dirty="0"/>
              <a:t>την περιοχή της </a:t>
            </a:r>
            <a:endParaRPr lang="en-US" dirty="0" smtClean="0"/>
          </a:p>
          <a:p>
            <a:pPr algn="ctr"/>
            <a:r>
              <a:rPr lang="el-GR" dirty="0" smtClean="0"/>
              <a:t>Δράμας</a:t>
            </a:r>
            <a:r>
              <a:rPr lang="en-US" dirty="0" smtClean="0"/>
              <a:t>(</a:t>
            </a:r>
            <a:r>
              <a:rPr lang="en-US" b="1" dirty="0" smtClean="0"/>
              <a:t>32,7%)</a:t>
            </a:r>
            <a:r>
              <a:rPr lang="el-GR" dirty="0" smtClean="0"/>
              <a:t>.</a:t>
            </a:r>
            <a:endParaRPr lang="el-GR" dirty="0"/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68259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7" grpId="0"/>
      <p:bldP spid="2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8172400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9" name="Rounded Rectangle 28"/>
          <p:cNvSpPr/>
          <p:nvPr/>
        </p:nvSpPr>
        <p:spPr>
          <a:xfrm>
            <a:off x="7309064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0" name="Rounded Rectangle 29"/>
          <p:cNvSpPr/>
          <p:nvPr/>
        </p:nvSpPr>
        <p:spPr>
          <a:xfrm>
            <a:off x="6444208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1" name="Rounded Rectangle 30"/>
          <p:cNvSpPr/>
          <p:nvPr/>
        </p:nvSpPr>
        <p:spPr>
          <a:xfrm>
            <a:off x="5580112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2" name="Rounded Rectangle 31"/>
          <p:cNvSpPr/>
          <p:nvPr/>
        </p:nvSpPr>
        <p:spPr>
          <a:xfrm>
            <a:off x="4716016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3" name="Rounded Rectangle 32"/>
          <p:cNvSpPr/>
          <p:nvPr/>
        </p:nvSpPr>
        <p:spPr>
          <a:xfrm>
            <a:off x="3888432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4" name="Rounded Rectangle 33"/>
          <p:cNvSpPr/>
          <p:nvPr/>
        </p:nvSpPr>
        <p:spPr>
          <a:xfrm>
            <a:off x="3024336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5" name="Rounded Rectangle 34"/>
          <p:cNvSpPr/>
          <p:nvPr/>
        </p:nvSpPr>
        <p:spPr>
          <a:xfrm>
            <a:off x="2161000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6" name="Rounded Rectangle 35"/>
          <p:cNvSpPr/>
          <p:nvPr/>
        </p:nvSpPr>
        <p:spPr>
          <a:xfrm>
            <a:off x="1296144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7" name="Rounded Rectangle 36"/>
          <p:cNvSpPr/>
          <p:nvPr/>
        </p:nvSpPr>
        <p:spPr>
          <a:xfrm>
            <a:off x="432048" y="59492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8" name="Rounded Rectangle 37"/>
          <p:cNvSpPr/>
          <p:nvPr/>
        </p:nvSpPr>
        <p:spPr>
          <a:xfrm rot="16200000">
            <a:off x="180020" y="6561348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880" y="260648"/>
            <a:ext cx="5517232" cy="5517232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8958834"/>
              </p:ext>
            </p:extLst>
          </p:nvPr>
        </p:nvGraphicFramePr>
        <p:xfrm>
          <a:off x="3384376" y="291061"/>
          <a:ext cx="5674023" cy="5468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60074"/>
                <a:gridCol w="713949"/>
              </a:tblGrid>
              <a:tr h="26891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Αν.</a:t>
                      </a:r>
                      <a:r>
                        <a:rPr lang="el-GR" sz="24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l-GR" sz="2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Μακεδονίας </a:t>
                      </a: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και Θράκης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Κεντρικής Μακεδονίας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Δυτικής Μακεδονίας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Ηπείρου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Θεσσαλίας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Ιόνιων Νήσων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Δυτικής Ελλάδας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Στερεάς Ελλάδας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Αττικής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535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Πελοποννήσου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Βορείου Αιγαίου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Νοτίου Αιγαίου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Κρήτης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  <a:endParaRPr lang="el-GR" sz="24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1" name="Flowchart: Connector 40"/>
          <p:cNvSpPr/>
          <p:nvPr/>
        </p:nvSpPr>
        <p:spPr>
          <a:xfrm>
            <a:off x="2879021" y="628863"/>
            <a:ext cx="310344" cy="28803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911662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918608" y="404664"/>
            <a:ext cx="7596336" cy="216024"/>
            <a:chOff x="918608" y="717549"/>
            <a:chExt cx="7596336" cy="216024"/>
          </a:xfrm>
        </p:grpSpPr>
        <p:sp>
          <p:nvSpPr>
            <p:cNvPr id="27" name="Rounded Rectangle 26"/>
            <p:cNvSpPr/>
            <p:nvPr/>
          </p:nvSpPr>
          <p:spPr>
            <a:xfrm>
              <a:off x="77948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93152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066672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20257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33848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51089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64680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7834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91860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7" name="Rounded Rectangle 24"/>
          <p:cNvSpPr/>
          <p:nvPr/>
        </p:nvSpPr>
        <p:spPr>
          <a:xfrm rot="5400000">
            <a:off x="4319972" y="-135396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pSp>
        <p:nvGrpSpPr>
          <p:cNvPr id="19" name="Ομάδα 18"/>
          <p:cNvGrpSpPr/>
          <p:nvPr/>
        </p:nvGrpSpPr>
        <p:grpSpPr>
          <a:xfrm>
            <a:off x="864096" y="3933056"/>
            <a:ext cx="7596336" cy="216024"/>
            <a:chOff x="918608" y="717549"/>
            <a:chExt cx="7596336" cy="216024"/>
          </a:xfrm>
        </p:grpSpPr>
        <p:sp>
          <p:nvSpPr>
            <p:cNvPr id="20" name="Rounded Rectangle 26"/>
            <p:cNvSpPr/>
            <p:nvPr/>
          </p:nvSpPr>
          <p:spPr>
            <a:xfrm>
              <a:off x="77948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7"/>
            <p:cNvSpPr/>
            <p:nvPr/>
          </p:nvSpPr>
          <p:spPr>
            <a:xfrm>
              <a:off x="693152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39"/>
            <p:cNvSpPr/>
            <p:nvPr/>
          </p:nvSpPr>
          <p:spPr>
            <a:xfrm>
              <a:off x="6066672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40"/>
            <p:cNvSpPr/>
            <p:nvPr/>
          </p:nvSpPr>
          <p:spPr>
            <a:xfrm>
              <a:off x="520257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42"/>
            <p:cNvSpPr/>
            <p:nvPr/>
          </p:nvSpPr>
          <p:spPr>
            <a:xfrm>
              <a:off x="433848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43"/>
            <p:cNvSpPr/>
            <p:nvPr/>
          </p:nvSpPr>
          <p:spPr>
            <a:xfrm>
              <a:off x="3510896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9" name="Rounded Rectangle 44"/>
            <p:cNvSpPr/>
            <p:nvPr/>
          </p:nvSpPr>
          <p:spPr>
            <a:xfrm>
              <a:off x="2646800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0" name="Rounded Rectangle 45"/>
            <p:cNvSpPr/>
            <p:nvPr/>
          </p:nvSpPr>
          <p:spPr>
            <a:xfrm>
              <a:off x="1783464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46"/>
            <p:cNvSpPr/>
            <p:nvPr/>
          </p:nvSpPr>
          <p:spPr>
            <a:xfrm>
              <a:off x="918608" y="717549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33" name="Rounded Rectangle 26"/>
          <p:cNvSpPr/>
          <p:nvPr/>
        </p:nvSpPr>
        <p:spPr>
          <a:xfrm rot="16200000">
            <a:off x="287524" y="800708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4" name="Rounded Rectangle 27"/>
          <p:cNvSpPr/>
          <p:nvPr/>
        </p:nvSpPr>
        <p:spPr>
          <a:xfrm rot="16200000">
            <a:off x="287524" y="1664044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5" name="Rounded Rectangle 39"/>
          <p:cNvSpPr/>
          <p:nvPr/>
        </p:nvSpPr>
        <p:spPr>
          <a:xfrm rot="16200000">
            <a:off x="287524" y="252890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6" name="Rounded Rectangle 40"/>
          <p:cNvSpPr/>
          <p:nvPr/>
        </p:nvSpPr>
        <p:spPr>
          <a:xfrm rot="16200000">
            <a:off x="287524" y="3392996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8604448" y="548680"/>
            <a:ext cx="216024" cy="3312368"/>
            <a:chOff x="8537806" y="692696"/>
            <a:chExt cx="216024" cy="3312368"/>
          </a:xfrm>
        </p:grpSpPr>
        <p:sp>
          <p:nvSpPr>
            <p:cNvPr id="42" name="Rounded Rectangle 26"/>
            <p:cNvSpPr/>
            <p:nvPr/>
          </p:nvSpPr>
          <p:spPr>
            <a:xfrm rot="16200000">
              <a:off x="8285778" y="944724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8" name="Rounded Rectangle 27"/>
            <p:cNvSpPr/>
            <p:nvPr/>
          </p:nvSpPr>
          <p:spPr>
            <a:xfrm rot="16200000">
              <a:off x="8285778" y="180806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49" name="Rounded Rectangle 39"/>
            <p:cNvSpPr/>
            <p:nvPr/>
          </p:nvSpPr>
          <p:spPr>
            <a:xfrm rot="16200000">
              <a:off x="8285778" y="2672916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0" name="Rounded Rectangle 40"/>
            <p:cNvSpPr/>
            <p:nvPr/>
          </p:nvSpPr>
          <p:spPr>
            <a:xfrm rot="16200000">
              <a:off x="8285778" y="3537012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pic>
        <p:nvPicPr>
          <p:cNvPr id="60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encilSketch pressure="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3638" y="769235"/>
            <a:ext cx="4692748" cy="31638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28662" y="1142984"/>
            <a:ext cx="752924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6600" b="1" dirty="0" smtClean="0"/>
              <a:t>Σας ευχαριστούμε</a:t>
            </a:r>
          </a:p>
          <a:p>
            <a:pPr algn="ctr"/>
            <a:r>
              <a:rPr lang="el-GR" sz="6600" b="1" dirty="0" smtClean="0"/>
              <a:t>για την προσοχή σας</a:t>
            </a:r>
          </a:p>
        </p:txBody>
      </p:sp>
      <p:pic>
        <p:nvPicPr>
          <p:cNvPr id="61" name="Picture 1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28764" y="5374619"/>
            <a:ext cx="863336" cy="863336"/>
          </a:xfrm>
          <a:prstGeom prst="rect">
            <a:avLst/>
          </a:prstGeom>
        </p:spPr>
      </p:pic>
      <p:pic>
        <p:nvPicPr>
          <p:cNvPr id="63" name="Picture 2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52039" y="4694909"/>
            <a:ext cx="1511788" cy="1543046"/>
          </a:xfrm>
          <a:prstGeom prst="rect">
            <a:avLst/>
          </a:prstGeom>
        </p:spPr>
      </p:pic>
      <p:pic>
        <p:nvPicPr>
          <p:cNvPr id="64" name="Picture 20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888" y="5466432"/>
            <a:ext cx="770880" cy="77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53531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encilSketch pressure="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836712"/>
            <a:ext cx="5517232" cy="5517232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 rot="16200000">
            <a:off x="-4086707" y="4635388"/>
            <a:ext cx="9324528" cy="216024"/>
            <a:chOff x="-72008" y="5949280"/>
            <a:chExt cx="9324528" cy="216024"/>
          </a:xfrm>
        </p:grpSpPr>
        <p:sp>
          <p:nvSpPr>
            <p:cNvPr id="15" name="Rounded Rectangle 14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89378" y="2651428"/>
            <a:ext cx="8663142" cy="15696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l-GR" sz="4800" b="1" dirty="0" smtClean="0">
                <a:solidFill>
                  <a:schemeClr val="tx2"/>
                </a:solidFill>
              </a:rPr>
              <a:t>ΤΟΥΡΙΣΜΟΣ</a:t>
            </a:r>
          </a:p>
          <a:p>
            <a:pPr algn="ctr"/>
            <a:r>
              <a:rPr lang="el-GR" sz="4800" b="1" dirty="0" smtClean="0">
                <a:solidFill>
                  <a:schemeClr val="tx2"/>
                </a:solidFill>
              </a:rPr>
              <a:t>ΑΝΑΛΥΣΗ ΓΕΝΙΚΩΝ ΕΡΩΤΗΣΕΩΝ</a:t>
            </a:r>
            <a:endParaRPr lang="el-GR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56834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16200000">
            <a:off x="215517" y="-27631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6" name="Rounded Rectangle 15"/>
          <p:cNvSpPr/>
          <p:nvPr/>
        </p:nvSpPr>
        <p:spPr>
          <a:xfrm rot="16200000">
            <a:off x="215517" y="-1899844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7" name="Rounded Rectangle 16"/>
          <p:cNvSpPr/>
          <p:nvPr/>
        </p:nvSpPr>
        <p:spPr>
          <a:xfrm rot="16200000">
            <a:off x="215517" y="-1034988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8" name="Rounded Rectangle 17"/>
          <p:cNvSpPr/>
          <p:nvPr/>
        </p:nvSpPr>
        <p:spPr>
          <a:xfrm rot="16200000">
            <a:off x="215517" y="-207404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9" name="Rounded Rectangle 18"/>
          <p:cNvSpPr/>
          <p:nvPr/>
        </p:nvSpPr>
        <p:spPr>
          <a:xfrm rot="16200000">
            <a:off x="215517" y="656693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0" name="Rounded Rectangle 19"/>
          <p:cNvSpPr/>
          <p:nvPr/>
        </p:nvSpPr>
        <p:spPr>
          <a:xfrm rot="16200000">
            <a:off x="215517" y="144878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1" name="Rounded Rectangle 20"/>
          <p:cNvSpPr/>
          <p:nvPr/>
        </p:nvSpPr>
        <p:spPr>
          <a:xfrm rot="16200000">
            <a:off x="215517" y="2312876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2" name="Rounded Rectangle 21"/>
          <p:cNvSpPr/>
          <p:nvPr/>
        </p:nvSpPr>
        <p:spPr>
          <a:xfrm rot="16200000">
            <a:off x="215517" y="3176972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3" name="Rounded Rectangle 22"/>
          <p:cNvSpPr/>
          <p:nvPr/>
        </p:nvSpPr>
        <p:spPr>
          <a:xfrm rot="16200000">
            <a:off x="215517" y="4041068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4" name="Rounded Rectangle 23"/>
          <p:cNvSpPr/>
          <p:nvPr/>
        </p:nvSpPr>
        <p:spPr>
          <a:xfrm rot="16200000">
            <a:off x="215517" y="4905164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5" name="Rounded Rectangle 24"/>
          <p:cNvSpPr/>
          <p:nvPr/>
        </p:nvSpPr>
        <p:spPr>
          <a:xfrm rot="16200000">
            <a:off x="215517" y="5769260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6" name="Rounded Rectangle 25"/>
          <p:cNvSpPr/>
          <p:nvPr/>
        </p:nvSpPr>
        <p:spPr>
          <a:xfrm>
            <a:off x="827584" y="6021288"/>
            <a:ext cx="720080" cy="2160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pSp>
        <p:nvGrpSpPr>
          <p:cNvPr id="27" name="Group 26"/>
          <p:cNvGrpSpPr/>
          <p:nvPr/>
        </p:nvGrpSpPr>
        <p:grpSpPr>
          <a:xfrm>
            <a:off x="1656184" y="6021288"/>
            <a:ext cx="9324528" cy="216024"/>
            <a:chOff x="-72008" y="5949280"/>
            <a:chExt cx="9324528" cy="216024"/>
          </a:xfrm>
        </p:grpSpPr>
        <p:sp>
          <p:nvSpPr>
            <p:cNvPr id="28" name="Rounded Rectangle 27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39" name="Title 1"/>
          <p:cNvSpPr txBox="1">
            <a:spLocks/>
          </p:cNvSpPr>
          <p:nvPr/>
        </p:nvSpPr>
        <p:spPr>
          <a:xfrm>
            <a:off x="755576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/>
              <a:t>Τι προτιμάτε εσείς προσωπικά περισσότερο να επισκέπτεστε για αναψυχή, έστω και για Σαββατοκύριακο, βουνό ή θάλασσα;</a:t>
            </a:r>
            <a:endParaRPr lang="el-GR" sz="1600" b="1" dirty="0"/>
          </a:p>
        </p:txBody>
      </p:sp>
      <p:graphicFrame>
        <p:nvGraphicFramePr>
          <p:cNvPr id="4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68834523"/>
              </p:ext>
            </p:extLst>
          </p:nvPr>
        </p:nvGraphicFramePr>
        <p:xfrm>
          <a:off x="880534" y="159806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 rot="16200000">
            <a:off x="-1108182" y="2622104"/>
            <a:ext cx="2687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Σύνολο πληθυσμού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xmlns="" val="3860490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72008" y="6021288"/>
            <a:ext cx="9324528" cy="216024"/>
            <a:chOff x="-72008" y="5949280"/>
            <a:chExt cx="9324528" cy="216024"/>
          </a:xfrm>
        </p:grpSpPr>
        <p:sp>
          <p:nvSpPr>
            <p:cNvPr id="17" name="Rounded Rectangle 16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5" name="Title 1"/>
          <p:cNvSpPr txBox="1">
            <a:spLocks/>
          </p:cNvSpPr>
          <p:nvPr/>
        </p:nvSpPr>
        <p:spPr>
          <a:xfrm>
            <a:off x="755576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/>
              <a:t>Σε τι από τα παρακάτω έχετε συμμετάσχει κατά τις διακοπές σας</a:t>
            </a:r>
            <a:r>
              <a:rPr lang="en-US" sz="2400" b="1" dirty="0" smtClean="0"/>
              <a:t>*</a:t>
            </a:r>
            <a:r>
              <a:rPr lang="el-GR" sz="2400" b="1" dirty="0" smtClean="0"/>
              <a:t>;</a:t>
            </a:r>
            <a:endParaRPr lang="el-GR" sz="1600" b="1" dirty="0"/>
          </a:p>
        </p:txBody>
      </p:sp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71898420"/>
              </p:ext>
            </p:extLst>
          </p:nvPr>
        </p:nvGraphicFramePr>
        <p:xfrm>
          <a:off x="133672" y="126876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292080" y="4782051"/>
            <a:ext cx="3816424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ctr">
              <a:buFont typeface="Wingdings 2"/>
              <a:buChar char="ß"/>
            </a:pPr>
            <a:r>
              <a:rPr lang="el-GR" sz="2000" dirty="0" smtClean="0">
                <a:sym typeface="Wingdings 2"/>
              </a:rPr>
              <a:t>Οι απαντήσεις αφορούν μόνο το δείγμα των ερωτώμενων που ανέφεραν πως κάνουν κάτι από αυτά, καθώς ένα μεγάλο ποσοστό απάντησε πως δεν κάνει κάτι συγκεκριμένο.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9341755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72008" y="6021288"/>
            <a:ext cx="9324528" cy="216024"/>
            <a:chOff x="-72008" y="5949280"/>
            <a:chExt cx="9324528" cy="216024"/>
          </a:xfrm>
        </p:grpSpPr>
        <p:sp>
          <p:nvSpPr>
            <p:cNvPr id="17" name="Rounded Rectangle 16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5" name="Title 1"/>
          <p:cNvSpPr txBox="1">
            <a:spLocks/>
          </p:cNvSpPr>
          <p:nvPr/>
        </p:nvSpPr>
        <p:spPr>
          <a:xfrm>
            <a:off x="755576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/>
              <a:t>Σε τι από τα παρακάτω έχετε συμμετάσχει κατά τις διακοπές σας;</a:t>
            </a:r>
            <a:endParaRPr lang="el-GR" sz="1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90537" y="1484784"/>
            <a:ext cx="8235950" cy="40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56184" y="2340169"/>
            <a:ext cx="5880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u="sng" dirty="0" smtClean="0">
                <a:solidFill>
                  <a:srgbClr val="FF0000"/>
                </a:solidFill>
              </a:rPr>
              <a:t>Την πεζοπορία επιλέγουν άτομα:</a:t>
            </a:r>
            <a:endParaRPr lang="el-GR" sz="32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3140968"/>
            <a:ext cx="759483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l-GR" sz="3200" b="1" dirty="0" smtClean="0"/>
              <a:t>Ηλικίας άνω των </a:t>
            </a:r>
            <a:r>
              <a:rPr lang="el-GR" sz="3200" b="1" smtClean="0"/>
              <a:t>35 ετών </a:t>
            </a:r>
            <a:endParaRPr lang="el-GR" sz="3200" b="1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l-GR" sz="3200" b="1" dirty="0" smtClean="0"/>
              <a:t>Επαγγελματικά ενεργά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l-GR" sz="3200" b="1" dirty="0" smtClean="0"/>
              <a:t>Με μεσαία και ανώτερα εισοδήματα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l-GR" sz="3200" b="1" dirty="0" smtClean="0"/>
              <a:t>Άγαμοι ή παντρεμένοι με μέχρι ένα παιδί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xmlns="" val="845827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72008" y="6021288"/>
            <a:ext cx="9324528" cy="216024"/>
            <a:chOff x="-72008" y="5949280"/>
            <a:chExt cx="9324528" cy="216024"/>
          </a:xfrm>
        </p:grpSpPr>
        <p:sp>
          <p:nvSpPr>
            <p:cNvPr id="17" name="Rounded Rectangle 16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sp>
        <p:nvSpPr>
          <p:cNvPr id="15" name="Title 1"/>
          <p:cNvSpPr txBox="1">
            <a:spLocks/>
          </p:cNvSpPr>
          <p:nvPr/>
        </p:nvSpPr>
        <p:spPr>
          <a:xfrm>
            <a:off x="755576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/>
              <a:t>Θα ήθελα να μου πείτε τι από τα παρακάτω θα σας απέτρεπε από το να επισκεφθείτε μια περιοχή.</a:t>
            </a:r>
            <a:endParaRPr lang="el-GR" sz="1600" b="1" dirty="0"/>
          </a:p>
        </p:txBody>
      </p:sp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xmlns="" val="1148355604"/>
              </p:ext>
            </p:extLst>
          </p:nvPr>
        </p:nvGraphicFramePr>
        <p:xfrm>
          <a:off x="44946" y="1340768"/>
          <a:ext cx="909905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2199115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25152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>
                <a:ea typeface="Calibri"/>
                <a:cs typeface="Times New Roman"/>
              </a:rPr>
              <a:t>Τι μέσο χρησιμοποιείτε συνήθως για να πάτε στον προορισμό σας στις διακοπές σας;</a:t>
            </a:r>
            <a:endParaRPr lang="el-GR" sz="1600" b="1" dirty="0"/>
          </a:p>
        </p:txBody>
      </p:sp>
      <p:grpSp>
        <p:nvGrpSpPr>
          <p:cNvPr id="28" name="Group 27"/>
          <p:cNvGrpSpPr/>
          <p:nvPr/>
        </p:nvGrpSpPr>
        <p:grpSpPr>
          <a:xfrm rot="16200000">
            <a:off x="3854265" y="4352860"/>
            <a:ext cx="9324528" cy="216024"/>
            <a:chOff x="-72008" y="5949280"/>
            <a:chExt cx="9324528" cy="216024"/>
          </a:xfrm>
        </p:grpSpPr>
        <p:sp>
          <p:nvSpPr>
            <p:cNvPr id="29" name="Rounded Rectangle 28"/>
            <p:cNvSpPr/>
            <p:nvPr/>
          </p:nvSpPr>
          <p:spPr>
            <a:xfrm>
              <a:off x="85324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766910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80424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94015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07605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4248472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384376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521040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656184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79208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-72008" y="5949280"/>
              <a:ext cx="720080" cy="2160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xmlns="" val="2568753857"/>
              </p:ext>
            </p:extLst>
          </p:nvPr>
        </p:nvGraphicFramePr>
        <p:xfrm>
          <a:off x="0" y="1382024"/>
          <a:ext cx="8244408" cy="463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651207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1477</TotalTime>
  <Words>893</Words>
  <Application>Microsoft Office PowerPoint</Application>
  <PresentationFormat>Προβολή στην οθόνη (4:3)</PresentationFormat>
  <Paragraphs>168</Paragraphs>
  <Slides>30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1" baseType="lpstr">
      <vt:lpstr>Office Theme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Computer</dc:creator>
  <cp:lastModifiedBy>user1</cp:lastModifiedBy>
  <cp:revision>57</cp:revision>
  <dcterms:created xsi:type="dcterms:W3CDTF">2013-01-27T09:40:24Z</dcterms:created>
  <dcterms:modified xsi:type="dcterms:W3CDTF">2013-02-22T13:29:47Z</dcterms:modified>
</cp:coreProperties>
</file>