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8" r:id="rId3"/>
    <p:sldId id="257" r:id="rId4"/>
    <p:sldId id="260" r:id="rId5"/>
    <p:sldId id="261" r:id="rId6"/>
    <p:sldId id="264" r:id="rId7"/>
    <p:sldId id="263" r:id="rId8"/>
    <p:sldId id="256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3086" autoAdjust="0"/>
  </p:normalViewPr>
  <p:slideViewPr>
    <p:cSldViewPr>
      <p:cViewPr varScale="1">
        <p:scale>
          <a:sx n="80" d="100"/>
          <a:sy n="80" d="100"/>
        </p:scale>
        <p:origin x="-701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GGELOS\Desktop\&#917;&#925;&#937;&#931;&#919;%20HOTEL\&#949;&#961;&#969;&#964;&#951;&#956;&#945;&#964;&#959;&#955;&#959;&#947;&#953;&#959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GGELOS\Desktop\&#917;&#925;&#937;&#931;&#919;%20HOTEL\&#949;&#961;&#969;&#964;&#951;&#956;&#945;&#964;&#959;&#955;&#959;&#947;&#953;&#959;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GGELOS\Desktop\&#917;&#925;&#937;&#931;&#919;%20HOTEL\&#949;&#961;&#969;&#964;&#951;&#956;&#945;&#964;&#959;&#955;&#959;&#947;&#953;&#95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'Δεδομένα γενικών στοιχείων'!$A$226</c:f>
              <c:strCache>
                <c:ptCount val="1"/>
                <c:pt idx="0">
                  <c:v>βιώσιμη πληρότητα </c:v>
                </c:pt>
              </c:strCache>
            </c:strRef>
          </c:tx>
          <c:dLbls>
            <c:numFmt formatCode="0.00%" sourceLinked="0"/>
            <c:showVal val="1"/>
          </c:dLbls>
          <c:cat>
            <c:strRef>
              <c:f>'Δεδομένα γενικών στοιχείων'!$A$227:$A$229</c:f>
              <c:strCache>
                <c:ptCount val="3"/>
                <c:pt idx="0">
                  <c:v>μέση πληρότητα</c:v>
                </c:pt>
                <c:pt idx="1">
                  <c:v>πόλη</c:v>
                </c:pt>
                <c:pt idx="2">
                  <c:v>ορεινός όγκος</c:v>
                </c:pt>
              </c:strCache>
            </c:strRef>
          </c:cat>
          <c:val>
            <c:numRef>
              <c:f>'Δεδομένα γενικών στοιχείων'!$B$227:$B$229</c:f>
              <c:numCache>
                <c:formatCode>0.00%</c:formatCode>
                <c:ptCount val="3"/>
                <c:pt idx="0">
                  <c:v>0.19500000000000001</c:v>
                </c:pt>
                <c:pt idx="1">
                  <c:v>0.26700000000000002</c:v>
                </c:pt>
                <c:pt idx="2">
                  <c:v>0.12300000000000001</c:v>
                </c:pt>
              </c:numCache>
            </c:numRef>
          </c:val>
        </c:ser>
        <c:axId val="90271104"/>
        <c:axId val="90289664"/>
      </c:barChart>
      <c:catAx>
        <c:axId val="90271104"/>
        <c:scaling>
          <c:orientation val="minMax"/>
        </c:scaling>
        <c:axPos val="b"/>
        <c:numFmt formatCode="General" sourceLinked="1"/>
        <c:tickLblPos val="nextTo"/>
        <c:crossAx val="90289664"/>
        <c:crosses val="autoZero"/>
        <c:auto val="1"/>
        <c:lblAlgn val="ctr"/>
        <c:lblOffset val="100"/>
      </c:catAx>
      <c:valAx>
        <c:axId val="90289664"/>
        <c:scaling>
          <c:orientation val="minMax"/>
        </c:scaling>
        <c:axPos val="l"/>
        <c:majorGridlines/>
        <c:numFmt formatCode="0%" sourceLinked="0"/>
        <c:tickLblPos val="nextTo"/>
        <c:crossAx val="90271104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trendline>
            <c:trendlineType val="exp"/>
          </c:trendline>
          <c:cat>
            <c:strRef>
              <c:f>'Δεδομένα γενικών στοιχείων'!$A$251:$A$253</c:f>
              <c:strCache>
                <c:ptCount val="3"/>
                <c:pt idx="0">
                  <c:v>ΕΛΛΑΔΑ</c:v>
                </c:pt>
                <c:pt idx="1">
                  <c:v>ΑΝ.ΜΑΚΕΔ-ΘΡΑΚΗ</c:v>
                </c:pt>
                <c:pt idx="2">
                  <c:v>ΔΡΑΜΑ</c:v>
                </c:pt>
              </c:strCache>
            </c:strRef>
          </c:cat>
          <c:val>
            <c:numRef>
              <c:f>'Δεδομένα γενικών στοιχείων'!$B$251:$B$253</c:f>
              <c:numCache>
                <c:formatCode>0.00%</c:formatCode>
                <c:ptCount val="3"/>
                <c:pt idx="0">
                  <c:v>0.498</c:v>
                </c:pt>
                <c:pt idx="1">
                  <c:v>0.39800000000000002</c:v>
                </c:pt>
                <c:pt idx="2">
                  <c:v>0.19500000000000001</c:v>
                </c:pt>
              </c:numCache>
            </c:numRef>
          </c:val>
        </c:ser>
        <c:axId val="80587008"/>
        <c:axId val="81691392"/>
      </c:barChart>
      <c:catAx>
        <c:axId val="80587008"/>
        <c:scaling>
          <c:orientation val="minMax"/>
        </c:scaling>
        <c:axPos val="b"/>
        <c:tickLblPos val="nextTo"/>
        <c:crossAx val="81691392"/>
        <c:crosses val="autoZero"/>
        <c:auto val="1"/>
        <c:lblAlgn val="ctr"/>
        <c:lblOffset val="100"/>
      </c:catAx>
      <c:valAx>
        <c:axId val="81691392"/>
        <c:scaling>
          <c:orientation val="minMax"/>
        </c:scaling>
        <c:axPos val="l"/>
        <c:majorGridlines/>
        <c:numFmt formatCode="0.00%" sourceLinked="1"/>
        <c:tickLblPos val="nextTo"/>
        <c:crossAx val="80587008"/>
        <c:crosses val="autoZero"/>
        <c:crossBetween val="between"/>
      </c:valAx>
    </c:plotArea>
    <c:plotVisOnly val="1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trendline>
            <c:trendlineType val="linear"/>
          </c:trendline>
          <c:cat>
            <c:numRef>
              <c:f>'Δεδομένα γενικών στοιχείων'!$A$347:$A$349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'Δεδομένα γενικών στοιχείων'!$B$347:$B$349</c:f>
              <c:numCache>
                <c:formatCode>0.00%</c:formatCode>
                <c:ptCount val="3"/>
                <c:pt idx="0">
                  <c:v>0.32600000000000001</c:v>
                </c:pt>
                <c:pt idx="1">
                  <c:v>0.26800000000000002</c:v>
                </c:pt>
                <c:pt idx="2">
                  <c:v>0.19500000000000001</c:v>
                </c:pt>
              </c:numCache>
            </c:numRef>
          </c:val>
        </c:ser>
        <c:axId val="85169280"/>
        <c:axId val="90744704"/>
      </c:barChart>
      <c:catAx>
        <c:axId val="85169280"/>
        <c:scaling>
          <c:orientation val="minMax"/>
        </c:scaling>
        <c:axPos val="b"/>
        <c:numFmt formatCode="General" sourceLinked="1"/>
        <c:tickLblPos val="nextTo"/>
        <c:crossAx val="90744704"/>
        <c:crosses val="autoZero"/>
        <c:auto val="1"/>
        <c:lblAlgn val="ctr"/>
        <c:lblOffset val="100"/>
      </c:catAx>
      <c:valAx>
        <c:axId val="90744704"/>
        <c:scaling>
          <c:orientation val="minMax"/>
        </c:scaling>
        <c:axPos val="l"/>
        <c:majorGridlines/>
        <c:numFmt formatCode="0.00%" sourceLinked="1"/>
        <c:tickLblPos val="nextTo"/>
        <c:crossAx val="85169280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19D06-243C-487C-A99C-E18AE7D6B515}" type="datetimeFigureOut">
              <a:rPr lang="el-GR" smtClean="0"/>
              <a:t>5/12/2011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E39CE-E71A-4CB7-867B-144A24DF1EE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9480B-6753-4688-B21B-2144038E7D9D}" type="datetime1">
              <a:rPr lang="el-GR" smtClean="0"/>
              <a:t>5/12/2011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6FBC-185E-441B-80A5-3AE189828676}" type="datetime1">
              <a:rPr lang="el-GR" smtClean="0"/>
              <a:t>5/12/2011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303F-F06E-4CD2-B425-EBFDFCB4F505}" type="datetime1">
              <a:rPr lang="el-GR" smtClean="0"/>
              <a:t>5/12/2011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D493D-2DD0-480E-BD60-11ECADCC53CC}" type="datetime1">
              <a:rPr lang="el-GR" smtClean="0"/>
              <a:t>5/12/2011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4F3F7-C983-4843-92D5-97BBB9CA86D2}" type="datetime1">
              <a:rPr lang="el-GR" smtClean="0"/>
              <a:t>5/12/2011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2052-0078-4BE3-B5AF-E363FC4C979E}" type="datetime1">
              <a:rPr lang="el-GR" smtClean="0"/>
              <a:t>5/12/2011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97DC-5BB2-4C84-BCBE-BAA1CFC5E1AC}" type="datetime1">
              <a:rPr lang="el-GR" smtClean="0"/>
              <a:t>5/12/2011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DD869-2B96-4D96-AD6E-B0AA4F1516F7}" type="datetime1">
              <a:rPr lang="el-GR" smtClean="0"/>
              <a:t>5/12/2011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CE3C7-0B5F-4D4D-8628-604C776CDA0C}" type="datetime1">
              <a:rPr lang="el-GR" smtClean="0"/>
              <a:t>5/12/2011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FCBFD-9B02-4A68-8180-4DF5751487DF}" type="datetime1">
              <a:rPr lang="el-GR" smtClean="0"/>
              <a:t>5/12/2011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19A58-80FA-4427-8A91-8DFE8977C05A}" type="datetime1">
              <a:rPr lang="el-GR" smtClean="0"/>
              <a:t>5/12/2011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A2A76-A9C0-4CBD-B3C2-A7C250C4F430}" type="datetime1">
              <a:rPr lang="el-GR" smtClean="0"/>
              <a:t>5/12/2011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D4506-A610-41AF-841B-434C40C0412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endParaRPr lang="el-GR" sz="4800" dirty="0" smtClean="0"/>
          </a:p>
          <a:p>
            <a:pPr algn="ctr">
              <a:buNone/>
            </a:pPr>
            <a:r>
              <a:rPr lang="el-GR" sz="4800" dirty="0" smtClean="0"/>
              <a:t>Η </a:t>
            </a:r>
            <a:r>
              <a:rPr lang="el-GR" sz="4800" dirty="0"/>
              <a:t>ΔΡΑΜΑ </a:t>
            </a:r>
          </a:p>
          <a:p>
            <a:pPr algn="ctr">
              <a:buNone/>
            </a:pPr>
            <a:r>
              <a:rPr lang="el-GR" sz="4800" dirty="0" smtClean="0"/>
              <a:t>ΩΣ ΤΟΥΡΙΣΤΙΚΟΣ ΠΡΟΟΡΙΣΜΟΣ </a:t>
            </a:r>
          </a:p>
          <a:p>
            <a:pPr algn="ctr">
              <a:buNone/>
            </a:pPr>
            <a:endParaRPr lang="el-GR" sz="4800" dirty="0" smtClean="0"/>
          </a:p>
          <a:p>
            <a:pPr algn="ctr">
              <a:buNone/>
            </a:pPr>
            <a:r>
              <a:rPr lang="el-GR" sz="4800" dirty="0" smtClean="0"/>
              <a:t>ΔΥΝΑΤΟΤΗΤΕΣ </a:t>
            </a:r>
          </a:p>
          <a:p>
            <a:pPr algn="ctr">
              <a:buNone/>
            </a:pPr>
            <a:r>
              <a:rPr lang="el-GR" sz="4800" dirty="0" smtClean="0"/>
              <a:t>ΠΡΟΒΟΛΗΣ </a:t>
            </a:r>
            <a:r>
              <a:rPr lang="el-GR" sz="4800" dirty="0"/>
              <a:t>ΚΑΙ ΑΝΑΠΤΥΞΗΣ </a:t>
            </a:r>
          </a:p>
          <a:p>
            <a:endParaRPr lang="el-GR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B08C8-DCD1-444A-ACFD-E1742E2972C1}" type="datetime1">
              <a:rPr lang="el-GR" smtClean="0"/>
              <a:t>5/12/2011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dirty="0" smtClean="0"/>
              <a:t>ΕΤΗΣΙΑ ΠΛΗΡΟΤΗΤΑ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ΔΡΑΜΑΣ 2010 </a:t>
            </a:r>
            <a:endParaRPr lang="el-GR" dirty="0"/>
          </a:p>
        </p:txBody>
      </p:sp>
      <p:graphicFrame>
        <p:nvGraphicFramePr>
          <p:cNvPr id="4" name="17 - Γράφημα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2" name="4 - Θέση ημερομηνίας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E431B6-17DB-4570-9EBD-4DD162D873FB}" type="datetime1">
              <a:rPr lang="el-GR" smtClean="0"/>
              <a:t>5/12/2011</a:t>
            </a:fld>
            <a:endParaRPr lang="el-GR" dirty="0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8883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2800" dirty="0" smtClean="0"/>
              <a:t>ΣΥΓΚΡΗΣΗ ΠΛΗΡΟΤΗΤΑΣ ΣΤΗΝ ΕΛΛΑΔΑ ΚΑΙ ΣΤΗΝ  ΠΕΡΙΦΕΡΕΙΑ ΜΕ ΤΗΝ ΔΡΑΜΑ</a:t>
            </a:r>
            <a:endParaRPr lang="el-GR" sz="2800" dirty="0"/>
          </a:p>
        </p:txBody>
      </p:sp>
      <p:graphicFrame>
        <p:nvGraphicFramePr>
          <p:cNvPr id="4" name="18 - Γράφημα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6" name="4 - Θέση ημερομηνίας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rIns="9144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03EF23-145F-479B-9723-04A4CA0BED11}" type="datetime1">
              <a:rPr lang="el-GR" smtClean="0"/>
              <a:t>5/12/2011</a:t>
            </a:fld>
            <a:endParaRPr lang="el-GR" smtClean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ΠΟΡΕΙΑ ΠΛΗΡΟΤΗΤΑΣ </a:t>
            </a:r>
            <a:endParaRPr lang="el-GR" dirty="0"/>
          </a:p>
        </p:txBody>
      </p:sp>
      <p:graphicFrame>
        <p:nvGraphicFramePr>
          <p:cNvPr id="4" name="22 - Γράφημα"/>
          <p:cNvGraphicFramePr/>
          <p:nvPr/>
        </p:nvGraphicFramePr>
        <p:xfrm>
          <a:off x="899592" y="2060848"/>
          <a:ext cx="7488832" cy="4376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558F6-4239-4E37-9893-37E4E0F21574}" type="datetime1">
              <a:rPr lang="el-GR" smtClean="0"/>
              <a:t>5/12/2011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4</a:t>
            </a:fld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11560" y="3068960"/>
            <a:ext cx="194421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ΦΑΛΑΚΡΟ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915816" y="3068960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ΣΠΗΛΑΙΑ 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6876256" y="3068960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ΜΟΝΟΠΑΤΙΑ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979712" y="4941168"/>
            <a:ext cx="51845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ΔΡΑΜΑ</a:t>
            </a:r>
            <a:endParaRPr lang="el-GR" sz="4000" dirty="0"/>
          </a:p>
        </p:txBody>
      </p:sp>
      <p:cxnSp>
        <p:nvCxnSpPr>
          <p:cNvPr id="13" name="12 - Ευθεία γραμμή σύνδεσης"/>
          <p:cNvCxnSpPr>
            <a:stCxn id="4" idx="2"/>
            <a:endCxn id="11" idx="0"/>
          </p:cNvCxnSpPr>
          <p:nvPr/>
        </p:nvCxnSpPr>
        <p:spPr>
          <a:xfrm>
            <a:off x="1583668" y="3789040"/>
            <a:ext cx="29883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>
            <a:stCxn id="9" idx="2"/>
            <a:endCxn id="11" idx="0"/>
          </p:cNvCxnSpPr>
          <p:nvPr/>
        </p:nvCxnSpPr>
        <p:spPr>
          <a:xfrm>
            <a:off x="3779912" y="3789040"/>
            <a:ext cx="79208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>
            <a:stCxn id="10" idx="2"/>
            <a:endCxn id="11" idx="0"/>
          </p:cNvCxnSpPr>
          <p:nvPr/>
        </p:nvCxnSpPr>
        <p:spPr>
          <a:xfrm flipH="1">
            <a:off x="4572000" y="3789040"/>
            <a:ext cx="316835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4860032" y="3068960"/>
            <a:ext cx="1872208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ΕΛΑΤΙΑ</a:t>
            </a:r>
            <a:endParaRPr lang="el-GR" dirty="0">
              <a:solidFill>
                <a:sysClr val="windowText" lastClr="000000"/>
              </a:solidFill>
            </a:endParaRPr>
          </a:p>
        </p:txBody>
      </p:sp>
      <p:cxnSp>
        <p:nvCxnSpPr>
          <p:cNvPr id="23" name="22 - Ευθεία γραμμή σύνδεσης"/>
          <p:cNvCxnSpPr>
            <a:stCxn id="20" idx="2"/>
            <a:endCxn id="11" idx="0"/>
          </p:cNvCxnSpPr>
          <p:nvPr/>
        </p:nvCxnSpPr>
        <p:spPr>
          <a:xfrm flipH="1">
            <a:off x="4572000" y="3789040"/>
            <a:ext cx="122413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611560" y="1340768"/>
            <a:ext cx="194421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ΔΗΜΟΣ ΝΕΥΡΟΚΟΠΙΟΥ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2915816" y="1340768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ΔΗΜΟΣ ΠΡΟΣΟΤΣΑΝΗΣ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5" name="34 - Ορθογώνιο"/>
          <p:cNvSpPr/>
          <p:nvPr/>
        </p:nvSpPr>
        <p:spPr>
          <a:xfrm>
            <a:off x="6876256" y="1340768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ΔΗΜΟΣ ΠΑΡΑΝΕΣΤΙΟΥ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4860032" y="1340768"/>
            <a:ext cx="1872208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ΔΗΜΟΣ ΔΡΑΜΑΣ</a:t>
            </a:r>
            <a:endParaRPr lang="el-GR" dirty="0">
              <a:solidFill>
                <a:sysClr val="windowText" lastClr="000000"/>
              </a:solidFill>
            </a:endParaRPr>
          </a:p>
        </p:txBody>
      </p:sp>
      <p:cxnSp>
        <p:nvCxnSpPr>
          <p:cNvPr id="37" name="36 - Ευθεία γραμμή σύνδεσης"/>
          <p:cNvCxnSpPr>
            <a:stCxn id="33" idx="2"/>
            <a:endCxn id="4" idx="0"/>
          </p:cNvCxnSpPr>
          <p:nvPr/>
        </p:nvCxnSpPr>
        <p:spPr>
          <a:xfrm>
            <a:off x="1583668" y="206084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>
            <a:off x="3779912" y="206084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- Ευθεία γραμμή σύνδεσης"/>
          <p:cNvCxnSpPr/>
          <p:nvPr/>
        </p:nvCxnSpPr>
        <p:spPr>
          <a:xfrm>
            <a:off x="5796136" y="206084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>
            <a:off x="7668344" y="2060848"/>
            <a:ext cx="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4233F-6957-4F77-8D2D-EF4DA6496E0E}" type="datetime1">
              <a:rPr lang="el-GR" smtClean="0"/>
              <a:t>5/12/2011</a:t>
            </a:fld>
            <a:endParaRPr lang="el-GR"/>
          </a:p>
        </p:txBody>
      </p:sp>
      <p:sp>
        <p:nvSpPr>
          <p:cNvPr id="47" name="4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50 - Ορθογώνιο"/>
          <p:cNvSpPr/>
          <p:nvPr/>
        </p:nvSpPr>
        <p:spPr>
          <a:xfrm>
            <a:off x="611560" y="3068960"/>
            <a:ext cx="194421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ΦΑΛΑΚΡΟ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2" name="51 - Ορθογώνιο"/>
          <p:cNvSpPr/>
          <p:nvPr/>
        </p:nvSpPr>
        <p:spPr>
          <a:xfrm>
            <a:off x="2915816" y="3068960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ΣΠΗΛΑΙΑ 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3" name="52 - Ορθογώνιο"/>
          <p:cNvSpPr/>
          <p:nvPr/>
        </p:nvSpPr>
        <p:spPr>
          <a:xfrm>
            <a:off x="6876256" y="3068960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ΜΟΝΟΠΑΤΙΑ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4" name="53 - Ορθογώνιο"/>
          <p:cNvSpPr/>
          <p:nvPr/>
        </p:nvSpPr>
        <p:spPr>
          <a:xfrm>
            <a:off x="1979712" y="4941168"/>
            <a:ext cx="51845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ΔΡΑΜΑ</a:t>
            </a:r>
            <a:endParaRPr lang="el-GR" sz="4000" dirty="0"/>
          </a:p>
        </p:txBody>
      </p:sp>
      <p:cxnSp>
        <p:nvCxnSpPr>
          <p:cNvPr id="55" name="54 - Ευθεία γραμμή σύνδεσης"/>
          <p:cNvCxnSpPr>
            <a:stCxn id="51" idx="2"/>
            <a:endCxn id="54" idx="0"/>
          </p:cNvCxnSpPr>
          <p:nvPr/>
        </p:nvCxnSpPr>
        <p:spPr>
          <a:xfrm>
            <a:off x="1583668" y="3789040"/>
            <a:ext cx="298833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>
            <a:stCxn id="52" idx="2"/>
            <a:endCxn id="54" idx="0"/>
          </p:cNvCxnSpPr>
          <p:nvPr/>
        </p:nvCxnSpPr>
        <p:spPr>
          <a:xfrm>
            <a:off x="3779912" y="3789040"/>
            <a:ext cx="79208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>
            <a:stCxn id="53" idx="2"/>
            <a:endCxn id="54" idx="0"/>
          </p:cNvCxnSpPr>
          <p:nvPr/>
        </p:nvCxnSpPr>
        <p:spPr>
          <a:xfrm flipH="1">
            <a:off x="4572000" y="3789040"/>
            <a:ext cx="3168352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Ορθογώνιο"/>
          <p:cNvSpPr/>
          <p:nvPr/>
        </p:nvSpPr>
        <p:spPr>
          <a:xfrm>
            <a:off x="4860032" y="3068960"/>
            <a:ext cx="1872208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ΕΛΑΤΙΑ</a:t>
            </a:r>
            <a:endParaRPr lang="el-GR" dirty="0">
              <a:solidFill>
                <a:sysClr val="windowText" lastClr="000000"/>
              </a:solidFill>
            </a:endParaRPr>
          </a:p>
        </p:txBody>
      </p:sp>
      <p:cxnSp>
        <p:nvCxnSpPr>
          <p:cNvPr id="59" name="58 - Ευθεία γραμμή σύνδεσης"/>
          <p:cNvCxnSpPr>
            <a:stCxn id="58" idx="2"/>
            <a:endCxn id="54" idx="0"/>
          </p:cNvCxnSpPr>
          <p:nvPr/>
        </p:nvCxnSpPr>
        <p:spPr>
          <a:xfrm flipH="1">
            <a:off x="4572000" y="3789040"/>
            <a:ext cx="122413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>
            <a:stCxn id="68" idx="2"/>
            <a:endCxn id="51" idx="0"/>
          </p:cNvCxnSpPr>
          <p:nvPr/>
        </p:nvCxnSpPr>
        <p:spPr>
          <a:xfrm flipH="1">
            <a:off x="1583668" y="1700808"/>
            <a:ext cx="2844316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>
            <a:stCxn id="68" idx="2"/>
            <a:endCxn id="52" idx="0"/>
          </p:cNvCxnSpPr>
          <p:nvPr/>
        </p:nvCxnSpPr>
        <p:spPr>
          <a:xfrm flipH="1">
            <a:off x="3779912" y="1700808"/>
            <a:ext cx="648072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>
            <a:stCxn id="68" idx="2"/>
            <a:endCxn id="58" idx="0"/>
          </p:cNvCxnSpPr>
          <p:nvPr/>
        </p:nvCxnSpPr>
        <p:spPr>
          <a:xfrm>
            <a:off x="4427984" y="1700808"/>
            <a:ext cx="1368152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>
            <a:stCxn id="68" idx="2"/>
            <a:endCxn id="53" idx="0"/>
          </p:cNvCxnSpPr>
          <p:nvPr/>
        </p:nvCxnSpPr>
        <p:spPr>
          <a:xfrm>
            <a:off x="4427984" y="1700808"/>
            <a:ext cx="3312368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Ορθογώνιο"/>
          <p:cNvSpPr/>
          <p:nvPr/>
        </p:nvSpPr>
        <p:spPr>
          <a:xfrm>
            <a:off x="1835696" y="692696"/>
            <a:ext cx="51845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ΝΟΜΑΡΧΙΑ ΔΡΑΜΑΣ</a:t>
            </a:r>
            <a:endParaRPr lang="el-GR" sz="4000" dirty="0"/>
          </a:p>
        </p:txBody>
      </p:sp>
      <p:sp>
        <p:nvSpPr>
          <p:cNvPr id="77" name="7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220A1-3089-446C-9889-AF80AB726B3D}" type="datetime1">
              <a:rPr lang="el-GR" smtClean="0"/>
              <a:t>5/12/2011</a:t>
            </a:fld>
            <a:endParaRPr lang="el-GR"/>
          </a:p>
        </p:txBody>
      </p:sp>
      <p:sp>
        <p:nvSpPr>
          <p:cNvPr id="79" name="7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39552" y="4365104"/>
            <a:ext cx="1944216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ΦΑΛΑΚΡΟ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2771800" y="4365104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ΣΠΗΛΑΙΑ 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7020272" y="4365104"/>
            <a:ext cx="172819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ΜΟΝΟΠΑΤΙΑ</a:t>
            </a:r>
            <a:endParaRPr lang="el-GR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907704" y="2420888"/>
            <a:ext cx="51845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ΔΡΑΜΑ</a:t>
            </a:r>
          </a:p>
          <a:p>
            <a:pPr algn="ctr"/>
            <a:r>
              <a:rPr lang="el-GR" dirty="0" smtClean="0"/>
              <a:t>Εναλλακτικός προορισμός</a:t>
            </a:r>
          </a:p>
          <a:p>
            <a:pPr algn="ctr"/>
            <a:endParaRPr lang="el-GR" sz="1600" dirty="0"/>
          </a:p>
        </p:txBody>
      </p:sp>
      <p:cxnSp>
        <p:nvCxnSpPr>
          <p:cNvPr id="13" name="12 - Ευθεία γραμμή σύνδεσης"/>
          <p:cNvCxnSpPr>
            <a:stCxn id="4" idx="0"/>
            <a:endCxn id="11" idx="2"/>
          </p:cNvCxnSpPr>
          <p:nvPr/>
        </p:nvCxnSpPr>
        <p:spPr>
          <a:xfrm flipV="1">
            <a:off x="1511660" y="3429000"/>
            <a:ext cx="298833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>
            <a:stCxn id="9" idx="0"/>
            <a:endCxn id="11" idx="2"/>
          </p:cNvCxnSpPr>
          <p:nvPr/>
        </p:nvCxnSpPr>
        <p:spPr>
          <a:xfrm flipV="1">
            <a:off x="3635896" y="3429000"/>
            <a:ext cx="86409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>
            <a:stCxn id="10" idx="0"/>
            <a:endCxn id="11" idx="2"/>
          </p:cNvCxnSpPr>
          <p:nvPr/>
        </p:nvCxnSpPr>
        <p:spPr>
          <a:xfrm flipH="1" flipV="1">
            <a:off x="4499992" y="3429000"/>
            <a:ext cx="338437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Ορθογώνιο"/>
          <p:cNvSpPr/>
          <p:nvPr/>
        </p:nvSpPr>
        <p:spPr>
          <a:xfrm>
            <a:off x="4860032" y="4365104"/>
            <a:ext cx="1872208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ΕΛΑΤΙΑ</a:t>
            </a:r>
            <a:endParaRPr lang="el-GR" dirty="0">
              <a:solidFill>
                <a:sysClr val="windowText" lastClr="000000"/>
              </a:solidFill>
            </a:endParaRPr>
          </a:p>
        </p:txBody>
      </p:sp>
      <p:cxnSp>
        <p:nvCxnSpPr>
          <p:cNvPr id="23" name="22 - Ευθεία γραμμή σύνδεσης"/>
          <p:cNvCxnSpPr>
            <a:stCxn id="20" idx="0"/>
            <a:endCxn id="11" idx="2"/>
          </p:cNvCxnSpPr>
          <p:nvPr/>
        </p:nvCxnSpPr>
        <p:spPr>
          <a:xfrm flipH="1" flipV="1">
            <a:off x="4499992" y="3429000"/>
            <a:ext cx="129614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1907704" y="548680"/>
            <a:ext cx="518457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dirty="0" smtClean="0"/>
              <a:t>ΚΟΙΝΟΣ ΦΟΡΕΑΣ ΠΡΟΒΟΛΗΣ </a:t>
            </a:r>
            <a:endParaRPr lang="el-GR" sz="4000" dirty="0"/>
          </a:p>
        </p:txBody>
      </p:sp>
      <p:cxnSp>
        <p:nvCxnSpPr>
          <p:cNvPr id="47" name="46 - Ευθεία γραμμή σύνδεσης"/>
          <p:cNvCxnSpPr>
            <a:stCxn id="11" idx="0"/>
            <a:endCxn id="46" idx="2"/>
          </p:cNvCxnSpPr>
          <p:nvPr/>
        </p:nvCxnSpPr>
        <p:spPr>
          <a:xfrm flipV="1">
            <a:off x="4499992" y="155679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98D8-C0A4-4867-81F9-890118CAA6D8}" type="datetime1">
              <a:rPr lang="el-GR" smtClean="0"/>
              <a:t>5/12/2011</a:t>
            </a:fld>
            <a:endParaRPr lang="el-GR"/>
          </a:p>
        </p:txBody>
      </p:sp>
      <p:sp>
        <p:nvSpPr>
          <p:cNvPr id="58" name="5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kpemaronias.gr/photos/e4-e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6120680" cy="6114597"/>
          </a:xfrm>
          <a:prstGeom prst="rect">
            <a:avLst/>
          </a:prstGeom>
          <a:noFill/>
        </p:spPr>
      </p:pic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2A0CF-923C-4D62-96F2-90BADBDE6291}" type="datetime1">
              <a:rPr lang="el-GR" smtClean="0"/>
              <a:t>5/12/2011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D4506-A610-41AF-841B-434C40C0412D}" type="slidenum">
              <a:rPr lang="el-GR" smtClean="0"/>
              <a:t>8</a:t>
            </a:fld>
            <a:endParaRPr lang="el-GR"/>
          </a:p>
        </p:txBody>
      </p:sp>
    </p:spTree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Αφθονία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Αφθονία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Αφθονία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Αφθονία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  <a:fontScheme name="Αφθονία">
    <a:majorFont>
      <a:latin typeface="Trebuchet MS"/>
      <a:ea typeface=""/>
      <a:cs typeface=""/>
      <a:font script="Jpan" typeface="HG丸ｺﾞｼｯｸM-PRO"/>
      <a:font script="Hang" typeface="HY그래픽M"/>
      <a:font script="Hans" typeface="黑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rebuchet MS"/>
      <a:ea typeface=""/>
      <a:cs typeface=""/>
      <a:font script="Jpan" typeface="HG丸ｺﾞｼｯｸM-PRO"/>
      <a:font script="Hang" typeface="HY그래픽M"/>
      <a:font script="Hans" typeface="华文新魏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Αφθονία">
    <a:fillStyleLst>
      <a:solidFill>
        <a:schemeClr val="phClr"/>
      </a:solidFill>
      <a:gradFill rotWithShape="1">
        <a:gsLst>
          <a:gs pos="0">
            <a:schemeClr val="phClr">
              <a:tint val="15000"/>
              <a:satMod val="250000"/>
            </a:schemeClr>
          </a:gs>
          <a:gs pos="49000">
            <a:schemeClr val="phClr">
              <a:tint val="50000"/>
              <a:satMod val="200000"/>
            </a:schemeClr>
          </a:gs>
          <a:gs pos="49100">
            <a:schemeClr val="phClr">
              <a:tint val="64000"/>
              <a:satMod val="160000"/>
            </a:schemeClr>
          </a:gs>
          <a:gs pos="92000">
            <a:schemeClr val="phClr">
              <a:tint val="50000"/>
              <a:satMod val="200000"/>
            </a:schemeClr>
          </a:gs>
          <a:gs pos="100000">
            <a:schemeClr val="phClr">
              <a:tint val="43000"/>
              <a:satMod val="190000"/>
            </a:schemeClr>
          </a:gs>
        </a:gsLst>
        <a:lin ang="5400000" scaled="1"/>
      </a:gradFill>
      <a:gradFill rotWithShape="1">
        <a:gsLst>
          <a:gs pos="0">
            <a:schemeClr val="phClr">
              <a:tint val="74000"/>
            </a:schemeClr>
          </a:gs>
          <a:gs pos="49000">
            <a:schemeClr val="phClr">
              <a:tint val="96000"/>
              <a:shade val="84000"/>
              <a:satMod val="110000"/>
            </a:schemeClr>
          </a:gs>
          <a:gs pos="49100">
            <a:schemeClr val="phClr">
              <a:shade val="55000"/>
              <a:satMod val="150000"/>
            </a:schemeClr>
          </a:gs>
          <a:gs pos="92000">
            <a:schemeClr val="phClr">
              <a:tint val="98000"/>
              <a:shade val="90000"/>
              <a:satMod val="128000"/>
            </a:schemeClr>
          </a:gs>
          <a:gs pos="100000">
            <a:schemeClr val="phClr">
              <a:tint val="90000"/>
              <a:shade val="97000"/>
              <a:satMod val="128000"/>
            </a:schemeClr>
          </a:gs>
        </a:gsLst>
        <a:lin ang="5400000" scaled="1"/>
      </a:gradFill>
    </a:fillStyleLst>
    <a:lnStyleLst>
      <a:ln w="11430" cap="flat" cmpd="sng" algn="ctr">
        <a:solidFill>
          <a:schemeClr val="phClr"/>
        </a:solidFill>
        <a:prstDash val="solid"/>
      </a:ln>
      <a:ln w="40000" cap="flat" cmpd="sng" algn="ctr">
        <a:solidFill>
          <a:schemeClr val="phClr"/>
        </a:solidFill>
        <a:prstDash val="solid"/>
      </a:ln>
      <a:ln w="318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chemeClr val="phClr">
              <a:shade val="30000"/>
              <a:satMod val="150000"/>
              <a:alpha val="38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</a:effectStyle>
      <a:effectStyle>
        <a:effectLst>
          <a:outerShdw blurRad="39000" dist="25400" dir="5400000" rotWithShape="0">
            <a:schemeClr val="phClr"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78000"/>
              <a:satMod val="220000"/>
            </a:schemeClr>
          </a:gs>
          <a:gs pos="100000">
            <a:schemeClr val="phClr">
              <a:shade val="35000"/>
              <a:satMod val="155000"/>
            </a:schemeClr>
          </a:gs>
        </a:gsLst>
        <a:path path="circle">
          <a:fillToRect l="50000" t="50000" r="50000" b="50000"/>
        </a:path>
      </a:gradFill>
      <a:blipFill>
        <a:blip xmlns:r="http://schemas.openxmlformats.org/officeDocument/2006/relationships" r:embed="rId1">
          <a:duotone>
            <a:schemeClr val="phClr">
              <a:shade val="60000"/>
              <a:satMod val="180000"/>
            </a:schemeClr>
            <a:schemeClr val="phClr">
              <a:tint val="500"/>
              <a:satMod val="150000"/>
            </a:schemeClr>
          </a:duotone>
        </a:blip>
        <a:tile tx="0" ty="0" sx="50000" sy="5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69</Words>
  <Application>Microsoft Office PowerPoint</Application>
  <PresentationFormat>Προβολή στην οθόνη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ΕΤΗΣΙΑ ΠΛΗΡΟΤΗΤΑ  ΔΡΑΜΑΣ 2010 </vt:lpstr>
      <vt:lpstr>ΣΥΓΚΡΗΣΗ ΠΛΗΡΟΤΗΤΑΣ ΣΤΗΝ ΕΛΛΑΔΑ ΚΑΙ ΣΤΗΝ  ΠΕΡΙΦΕΡΕΙΑ ΜΕ ΤΗΝ ΔΡΑΜΑ</vt:lpstr>
      <vt:lpstr>ΠΟΡΕΙΑ ΠΛΗΡΟΤΗΤΑΣ </vt:lpstr>
      <vt:lpstr>Διαφάνεια 5</vt:lpstr>
      <vt:lpstr>Διαφάνεια 6</vt:lpstr>
      <vt:lpstr>Διαφάνεια 7</vt:lpstr>
      <vt:lpstr>Διαφάνεια 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AGGELOS</dc:creator>
  <cp:lastModifiedBy>AGGELOS</cp:lastModifiedBy>
  <cp:revision>21</cp:revision>
  <dcterms:created xsi:type="dcterms:W3CDTF">2011-12-05T09:45:54Z</dcterms:created>
  <dcterms:modified xsi:type="dcterms:W3CDTF">2011-12-05T13:04:27Z</dcterms:modified>
</cp:coreProperties>
</file>