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8" r:id="rId3"/>
    <p:sldId id="259" r:id="rId4"/>
    <p:sldId id="260" r:id="rId5"/>
    <p:sldId id="261" r:id="rId6"/>
    <p:sldId id="262" r:id="rId7"/>
    <p:sldId id="265" r:id="rId8"/>
    <p:sldId id="263" r:id="rId9"/>
    <p:sldId id="276" r:id="rId10"/>
    <p:sldId id="277" r:id="rId11"/>
    <p:sldId id="266" r:id="rId12"/>
    <p:sldId id="267" r:id="rId13"/>
    <p:sldId id="268" r:id="rId14"/>
    <p:sldId id="270" r:id="rId15"/>
    <p:sldId id="282" r:id="rId16"/>
    <p:sldId id="269" r:id="rId17"/>
    <p:sldId id="279" r:id="rId18"/>
    <p:sldId id="274" r:id="rId19"/>
    <p:sldId id="278" r:id="rId20"/>
    <p:sldId id="273" r:id="rId21"/>
    <p:sldId id="280" r:id="rId22"/>
    <p:sldId id="275" r:id="rId23"/>
    <p:sldId id="281"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1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64879F-1A3D-4756-B5A6-B81EF1695B33}" type="doc">
      <dgm:prSet loTypeId="urn:microsoft.com/office/officeart/2005/8/layout/cycle6" loCatId="cycle" qsTypeId="urn:microsoft.com/office/officeart/2005/8/quickstyle/simple5" qsCatId="simple" csTypeId="urn:microsoft.com/office/officeart/2005/8/colors/accent1_2" csCatId="accent1" phldr="1"/>
      <dgm:spPr/>
    </dgm:pt>
    <dgm:pt modelId="{10FF69FA-D4E7-4F6F-BA16-4A0F3C025401}">
      <dgm:prSet phldrT="[Κείμενο]" custT="1"/>
      <dgm:spPr/>
      <dgm:t>
        <a:bodyPr/>
        <a:lstStyle/>
        <a:p>
          <a:r>
            <a:rPr lang="el-GR" sz="2800" b="1" dirty="0" smtClean="0"/>
            <a:t>Ανάπτυξη</a:t>
          </a:r>
          <a:endParaRPr lang="el-GR" sz="1400" b="1" dirty="0"/>
        </a:p>
      </dgm:t>
    </dgm:pt>
    <dgm:pt modelId="{76B082B2-94B0-4AC4-B074-9A795C9761D0}" type="parTrans" cxnId="{A5C9EC9F-5ECE-48B9-B98A-381DF6DC2F96}">
      <dgm:prSet/>
      <dgm:spPr/>
      <dgm:t>
        <a:bodyPr/>
        <a:lstStyle/>
        <a:p>
          <a:endParaRPr lang="el-GR"/>
        </a:p>
      </dgm:t>
    </dgm:pt>
    <dgm:pt modelId="{73E1EBAD-6DE1-4F09-A1B2-6D7D1AB2CE8B}" type="sibTrans" cxnId="{A5C9EC9F-5ECE-48B9-B98A-381DF6DC2F96}">
      <dgm:prSet/>
      <dgm:spPr/>
      <dgm:t>
        <a:bodyPr/>
        <a:lstStyle/>
        <a:p>
          <a:endParaRPr lang="el-GR"/>
        </a:p>
      </dgm:t>
    </dgm:pt>
    <dgm:pt modelId="{8ACEDE1E-DB14-4E57-B7F3-A22DA8A21FFD}">
      <dgm:prSet phldrT="[Κείμενο]"/>
      <dgm:spPr/>
      <dgm:t>
        <a:bodyPr/>
        <a:lstStyle/>
        <a:p>
          <a:r>
            <a:rPr lang="el-GR" dirty="0" smtClean="0">
              <a:latin typeface="Cambria" pitchFamily="18" charset="0"/>
            </a:rPr>
            <a:t>Επιχειρηματικότητα</a:t>
          </a:r>
          <a:endParaRPr lang="el-GR" dirty="0"/>
        </a:p>
      </dgm:t>
    </dgm:pt>
    <dgm:pt modelId="{577B04CD-DEAD-4DFA-9ABA-C19D102D05EF}" type="parTrans" cxnId="{906BEA09-7E92-48DB-BB20-066A2ECDFFD1}">
      <dgm:prSet/>
      <dgm:spPr/>
      <dgm:t>
        <a:bodyPr/>
        <a:lstStyle/>
        <a:p>
          <a:endParaRPr lang="el-GR"/>
        </a:p>
      </dgm:t>
    </dgm:pt>
    <dgm:pt modelId="{59722925-5BF8-4D44-8F47-F12F061010BE}" type="sibTrans" cxnId="{906BEA09-7E92-48DB-BB20-066A2ECDFFD1}">
      <dgm:prSet/>
      <dgm:spPr/>
      <dgm:t>
        <a:bodyPr/>
        <a:lstStyle/>
        <a:p>
          <a:endParaRPr lang="el-GR"/>
        </a:p>
      </dgm:t>
    </dgm:pt>
    <dgm:pt modelId="{DB2EF955-FCC7-4C0B-B360-67E2370B8773}">
      <dgm:prSet phldrT="[Κείμενο]"/>
      <dgm:spPr/>
      <dgm:t>
        <a:bodyPr/>
        <a:lstStyle/>
        <a:p>
          <a:r>
            <a:rPr lang="el-GR" dirty="0" smtClean="0">
              <a:latin typeface="Cambria" pitchFamily="18" charset="0"/>
            </a:rPr>
            <a:t>Επίλυση προβλημάτων στην πραγματική οικονομία</a:t>
          </a:r>
          <a:endParaRPr lang="el-GR" dirty="0"/>
        </a:p>
      </dgm:t>
    </dgm:pt>
    <dgm:pt modelId="{7AB2739A-6931-406C-99E9-296A31887AC4}" type="parTrans" cxnId="{8B5DFAB8-5190-4175-856A-0D8092AD250B}">
      <dgm:prSet/>
      <dgm:spPr/>
      <dgm:t>
        <a:bodyPr/>
        <a:lstStyle/>
        <a:p>
          <a:endParaRPr lang="el-GR"/>
        </a:p>
      </dgm:t>
    </dgm:pt>
    <dgm:pt modelId="{D9265D83-48D5-46D9-832F-DDA5A83E8CDF}" type="sibTrans" cxnId="{8B5DFAB8-5190-4175-856A-0D8092AD250B}">
      <dgm:prSet/>
      <dgm:spPr/>
      <dgm:t>
        <a:bodyPr/>
        <a:lstStyle/>
        <a:p>
          <a:endParaRPr lang="el-GR"/>
        </a:p>
      </dgm:t>
    </dgm:pt>
    <dgm:pt modelId="{D1704A25-99B1-460F-B0F6-5C601F0431BE}" type="pres">
      <dgm:prSet presAssocID="{A364879F-1A3D-4756-B5A6-B81EF1695B33}" presName="cycle" presStyleCnt="0">
        <dgm:presLayoutVars>
          <dgm:dir/>
          <dgm:resizeHandles val="exact"/>
        </dgm:presLayoutVars>
      </dgm:prSet>
      <dgm:spPr/>
    </dgm:pt>
    <dgm:pt modelId="{6079B420-7F80-42B6-A31A-3B7A3F57D405}" type="pres">
      <dgm:prSet presAssocID="{10FF69FA-D4E7-4F6F-BA16-4A0F3C025401}" presName="node" presStyleLbl="node1" presStyleIdx="0" presStyleCnt="3">
        <dgm:presLayoutVars>
          <dgm:bulletEnabled val="1"/>
        </dgm:presLayoutVars>
      </dgm:prSet>
      <dgm:spPr/>
      <dgm:t>
        <a:bodyPr/>
        <a:lstStyle/>
        <a:p>
          <a:endParaRPr lang="el-GR"/>
        </a:p>
      </dgm:t>
    </dgm:pt>
    <dgm:pt modelId="{31CF2E45-813D-4738-BB07-CFBCCF9B4989}" type="pres">
      <dgm:prSet presAssocID="{10FF69FA-D4E7-4F6F-BA16-4A0F3C025401}" presName="spNode" presStyleCnt="0"/>
      <dgm:spPr/>
    </dgm:pt>
    <dgm:pt modelId="{FDF16765-046F-4EAB-A3D8-9262C9CDC4F8}" type="pres">
      <dgm:prSet presAssocID="{73E1EBAD-6DE1-4F09-A1B2-6D7D1AB2CE8B}" presName="sibTrans" presStyleLbl="sibTrans1D1" presStyleIdx="0" presStyleCnt="3"/>
      <dgm:spPr/>
      <dgm:t>
        <a:bodyPr/>
        <a:lstStyle/>
        <a:p>
          <a:endParaRPr lang="el-GR"/>
        </a:p>
      </dgm:t>
    </dgm:pt>
    <dgm:pt modelId="{222F71A5-DB56-4A9C-AD58-F5F848658FBB}" type="pres">
      <dgm:prSet presAssocID="{8ACEDE1E-DB14-4E57-B7F3-A22DA8A21FFD}" presName="node" presStyleLbl="node1" presStyleIdx="1" presStyleCnt="3">
        <dgm:presLayoutVars>
          <dgm:bulletEnabled val="1"/>
        </dgm:presLayoutVars>
      </dgm:prSet>
      <dgm:spPr/>
      <dgm:t>
        <a:bodyPr/>
        <a:lstStyle/>
        <a:p>
          <a:endParaRPr lang="el-GR"/>
        </a:p>
      </dgm:t>
    </dgm:pt>
    <dgm:pt modelId="{44352051-55E8-4071-88D0-CBEA5B1CC5D0}" type="pres">
      <dgm:prSet presAssocID="{8ACEDE1E-DB14-4E57-B7F3-A22DA8A21FFD}" presName="spNode" presStyleCnt="0"/>
      <dgm:spPr/>
    </dgm:pt>
    <dgm:pt modelId="{2F6B813D-E23C-4568-83B0-5144C3563A6A}" type="pres">
      <dgm:prSet presAssocID="{59722925-5BF8-4D44-8F47-F12F061010BE}" presName="sibTrans" presStyleLbl="sibTrans1D1" presStyleIdx="1" presStyleCnt="3"/>
      <dgm:spPr/>
      <dgm:t>
        <a:bodyPr/>
        <a:lstStyle/>
        <a:p>
          <a:endParaRPr lang="el-GR"/>
        </a:p>
      </dgm:t>
    </dgm:pt>
    <dgm:pt modelId="{1738A6DA-7885-4CB3-B7E0-65751FB0B5F7}" type="pres">
      <dgm:prSet presAssocID="{DB2EF955-FCC7-4C0B-B360-67E2370B8773}" presName="node" presStyleLbl="node1" presStyleIdx="2" presStyleCnt="3">
        <dgm:presLayoutVars>
          <dgm:bulletEnabled val="1"/>
        </dgm:presLayoutVars>
      </dgm:prSet>
      <dgm:spPr/>
      <dgm:t>
        <a:bodyPr/>
        <a:lstStyle/>
        <a:p>
          <a:endParaRPr lang="el-GR"/>
        </a:p>
      </dgm:t>
    </dgm:pt>
    <dgm:pt modelId="{AB104EB1-34C8-44A8-B4EE-1D0CF07E12AE}" type="pres">
      <dgm:prSet presAssocID="{DB2EF955-FCC7-4C0B-B360-67E2370B8773}" presName="spNode" presStyleCnt="0"/>
      <dgm:spPr/>
    </dgm:pt>
    <dgm:pt modelId="{296DC162-ACCE-4AC7-B1B7-D580FE0FDD91}" type="pres">
      <dgm:prSet presAssocID="{D9265D83-48D5-46D9-832F-DDA5A83E8CDF}" presName="sibTrans" presStyleLbl="sibTrans1D1" presStyleIdx="2" presStyleCnt="3"/>
      <dgm:spPr/>
      <dgm:t>
        <a:bodyPr/>
        <a:lstStyle/>
        <a:p>
          <a:endParaRPr lang="el-GR"/>
        </a:p>
      </dgm:t>
    </dgm:pt>
  </dgm:ptLst>
  <dgm:cxnLst>
    <dgm:cxn modelId="{8B5DFAB8-5190-4175-856A-0D8092AD250B}" srcId="{A364879F-1A3D-4756-B5A6-B81EF1695B33}" destId="{DB2EF955-FCC7-4C0B-B360-67E2370B8773}" srcOrd="2" destOrd="0" parTransId="{7AB2739A-6931-406C-99E9-296A31887AC4}" sibTransId="{D9265D83-48D5-46D9-832F-DDA5A83E8CDF}"/>
    <dgm:cxn modelId="{67ED7765-0C98-46AA-AA1D-F3AFE5F04E19}" type="presOf" srcId="{10FF69FA-D4E7-4F6F-BA16-4A0F3C025401}" destId="{6079B420-7F80-42B6-A31A-3B7A3F57D405}" srcOrd="0" destOrd="0" presId="urn:microsoft.com/office/officeart/2005/8/layout/cycle6"/>
    <dgm:cxn modelId="{11878C62-B2DB-496F-8E23-73D4BF27566A}" type="presOf" srcId="{DB2EF955-FCC7-4C0B-B360-67E2370B8773}" destId="{1738A6DA-7885-4CB3-B7E0-65751FB0B5F7}" srcOrd="0" destOrd="0" presId="urn:microsoft.com/office/officeart/2005/8/layout/cycle6"/>
    <dgm:cxn modelId="{7316C7A0-FDB0-4380-B20B-7C73D2D962B8}" type="presOf" srcId="{73E1EBAD-6DE1-4F09-A1B2-6D7D1AB2CE8B}" destId="{FDF16765-046F-4EAB-A3D8-9262C9CDC4F8}" srcOrd="0" destOrd="0" presId="urn:microsoft.com/office/officeart/2005/8/layout/cycle6"/>
    <dgm:cxn modelId="{906BEA09-7E92-48DB-BB20-066A2ECDFFD1}" srcId="{A364879F-1A3D-4756-B5A6-B81EF1695B33}" destId="{8ACEDE1E-DB14-4E57-B7F3-A22DA8A21FFD}" srcOrd="1" destOrd="0" parTransId="{577B04CD-DEAD-4DFA-9ABA-C19D102D05EF}" sibTransId="{59722925-5BF8-4D44-8F47-F12F061010BE}"/>
    <dgm:cxn modelId="{6436767F-00C1-4499-83BB-53570C2F6A55}" type="presOf" srcId="{8ACEDE1E-DB14-4E57-B7F3-A22DA8A21FFD}" destId="{222F71A5-DB56-4A9C-AD58-F5F848658FBB}" srcOrd="0" destOrd="0" presId="urn:microsoft.com/office/officeart/2005/8/layout/cycle6"/>
    <dgm:cxn modelId="{603971E4-0B19-445D-AE8D-84458522CF32}" type="presOf" srcId="{D9265D83-48D5-46D9-832F-DDA5A83E8CDF}" destId="{296DC162-ACCE-4AC7-B1B7-D580FE0FDD91}" srcOrd="0" destOrd="0" presId="urn:microsoft.com/office/officeart/2005/8/layout/cycle6"/>
    <dgm:cxn modelId="{137F5D06-AFC3-48FF-AC49-CA8288E9D663}" type="presOf" srcId="{59722925-5BF8-4D44-8F47-F12F061010BE}" destId="{2F6B813D-E23C-4568-83B0-5144C3563A6A}" srcOrd="0" destOrd="0" presId="urn:microsoft.com/office/officeart/2005/8/layout/cycle6"/>
    <dgm:cxn modelId="{A5C9EC9F-5ECE-48B9-B98A-381DF6DC2F96}" srcId="{A364879F-1A3D-4756-B5A6-B81EF1695B33}" destId="{10FF69FA-D4E7-4F6F-BA16-4A0F3C025401}" srcOrd="0" destOrd="0" parTransId="{76B082B2-94B0-4AC4-B074-9A795C9761D0}" sibTransId="{73E1EBAD-6DE1-4F09-A1B2-6D7D1AB2CE8B}"/>
    <dgm:cxn modelId="{710FA8CC-1F80-40C3-8A90-CD82DEDA29DB}" type="presOf" srcId="{A364879F-1A3D-4756-B5A6-B81EF1695B33}" destId="{D1704A25-99B1-460F-B0F6-5C601F0431BE}" srcOrd="0" destOrd="0" presId="urn:microsoft.com/office/officeart/2005/8/layout/cycle6"/>
    <dgm:cxn modelId="{C1A053EA-50FC-45DF-A4C3-8224D521352C}" type="presParOf" srcId="{D1704A25-99B1-460F-B0F6-5C601F0431BE}" destId="{6079B420-7F80-42B6-A31A-3B7A3F57D405}" srcOrd="0" destOrd="0" presId="urn:microsoft.com/office/officeart/2005/8/layout/cycle6"/>
    <dgm:cxn modelId="{9D6FEBB2-76FF-4C48-85B7-D134F4689478}" type="presParOf" srcId="{D1704A25-99B1-460F-B0F6-5C601F0431BE}" destId="{31CF2E45-813D-4738-BB07-CFBCCF9B4989}" srcOrd="1" destOrd="0" presId="urn:microsoft.com/office/officeart/2005/8/layout/cycle6"/>
    <dgm:cxn modelId="{80C71E3B-42D7-4A5E-B717-11F540B5C814}" type="presParOf" srcId="{D1704A25-99B1-460F-B0F6-5C601F0431BE}" destId="{FDF16765-046F-4EAB-A3D8-9262C9CDC4F8}" srcOrd="2" destOrd="0" presId="urn:microsoft.com/office/officeart/2005/8/layout/cycle6"/>
    <dgm:cxn modelId="{A7A539B5-BDBF-44BB-8A49-7A90693C26C4}" type="presParOf" srcId="{D1704A25-99B1-460F-B0F6-5C601F0431BE}" destId="{222F71A5-DB56-4A9C-AD58-F5F848658FBB}" srcOrd="3" destOrd="0" presId="urn:microsoft.com/office/officeart/2005/8/layout/cycle6"/>
    <dgm:cxn modelId="{3C2E8C83-6472-4FA1-9EA0-12CA8823BA17}" type="presParOf" srcId="{D1704A25-99B1-460F-B0F6-5C601F0431BE}" destId="{44352051-55E8-4071-88D0-CBEA5B1CC5D0}" srcOrd="4" destOrd="0" presId="urn:microsoft.com/office/officeart/2005/8/layout/cycle6"/>
    <dgm:cxn modelId="{F5AA2089-9FAA-468D-BDEE-732E20320562}" type="presParOf" srcId="{D1704A25-99B1-460F-B0F6-5C601F0431BE}" destId="{2F6B813D-E23C-4568-83B0-5144C3563A6A}" srcOrd="5" destOrd="0" presId="urn:microsoft.com/office/officeart/2005/8/layout/cycle6"/>
    <dgm:cxn modelId="{EF2D6394-A2D6-4FA5-BF0F-9A5918BA552A}" type="presParOf" srcId="{D1704A25-99B1-460F-B0F6-5C601F0431BE}" destId="{1738A6DA-7885-4CB3-B7E0-65751FB0B5F7}" srcOrd="6" destOrd="0" presId="urn:microsoft.com/office/officeart/2005/8/layout/cycle6"/>
    <dgm:cxn modelId="{0974E2CF-51D5-4C5A-95CB-71FA2BAD2AC3}" type="presParOf" srcId="{D1704A25-99B1-460F-B0F6-5C601F0431BE}" destId="{AB104EB1-34C8-44A8-B4EE-1D0CF07E12AE}" srcOrd="7" destOrd="0" presId="urn:microsoft.com/office/officeart/2005/8/layout/cycle6"/>
    <dgm:cxn modelId="{0B4279F3-1935-4AB0-BA18-D06ADC448D04}" type="presParOf" srcId="{D1704A25-99B1-460F-B0F6-5C601F0431BE}" destId="{296DC162-ACCE-4AC7-B1B7-D580FE0FDD91}" srcOrd="8"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79B420-7F80-42B6-A31A-3B7A3F57D405}">
      <dsp:nvSpPr>
        <dsp:cNvPr id="0" name=""/>
        <dsp:cNvSpPr/>
      </dsp:nvSpPr>
      <dsp:spPr>
        <a:xfrm>
          <a:off x="2116335" y="1372"/>
          <a:ext cx="1863328" cy="12111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l-GR" sz="2800" b="1" kern="1200" dirty="0" smtClean="0"/>
            <a:t>Ανάπτυξη</a:t>
          </a:r>
          <a:endParaRPr lang="el-GR" sz="1400" b="1" kern="1200" dirty="0"/>
        </a:p>
      </dsp:txBody>
      <dsp:txXfrm>
        <a:off x="2175459" y="60496"/>
        <a:ext cx="1745080" cy="1092915"/>
      </dsp:txXfrm>
    </dsp:sp>
    <dsp:sp modelId="{FDF16765-046F-4EAB-A3D8-9262C9CDC4F8}">
      <dsp:nvSpPr>
        <dsp:cNvPr id="0" name=""/>
        <dsp:cNvSpPr/>
      </dsp:nvSpPr>
      <dsp:spPr>
        <a:xfrm>
          <a:off x="1431963" y="606954"/>
          <a:ext cx="3232073" cy="3232073"/>
        </a:xfrm>
        <a:custGeom>
          <a:avLst/>
          <a:gdLst/>
          <a:ahLst/>
          <a:cxnLst/>
          <a:rect l="0" t="0" r="0" b="0"/>
          <a:pathLst>
            <a:path>
              <a:moveTo>
                <a:pt x="2561250" y="305256"/>
              </a:moveTo>
              <a:arcTo wR="1616036" hR="1616036" stAng="18347740" swAng="36486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2F71A5-DB56-4A9C-AD58-F5F848658FBB}">
      <dsp:nvSpPr>
        <dsp:cNvPr id="0" name=""/>
        <dsp:cNvSpPr/>
      </dsp:nvSpPr>
      <dsp:spPr>
        <a:xfrm>
          <a:off x="3515864" y="2425427"/>
          <a:ext cx="1863328" cy="12111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latin typeface="Cambria" pitchFamily="18" charset="0"/>
            </a:rPr>
            <a:t>Επιχειρηματικότητα</a:t>
          </a:r>
          <a:endParaRPr lang="el-GR" sz="1400" kern="1200" dirty="0"/>
        </a:p>
      </dsp:txBody>
      <dsp:txXfrm>
        <a:off x="3574988" y="2484551"/>
        <a:ext cx="1745080" cy="1092915"/>
      </dsp:txXfrm>
    </dsp:sp>
    <dsp:sp modelId="{2F6B813D-E23C-4568-83B0-5144C3563A6A}">
      <dsp:nvSpPr>
        <dsp:cNvPr id="0" name=""/>
        <dsp:cNvSpPr/>
      </dsp:nvSpPr>
      <dsp:spPr>
        <a:xfrm>
          <a:off x="1431963" y="606954"/>
          <a:ext cx="3232073" cy="3232073"/>
        </a:xfrm>
        <a:custGeom>
          <a:avLst/>
          <a:gdLst/>
          <a:ahLst/>
          <a:cxnLst/>
          <a:rect l="0" t="0" r="0" b="0"/>
          <a:pathLst>
            <a:path>
              <a:moveTo>
                <a:pt x="2385440" y="3037160"/>
              </a:moveTo>
              <a:arcTo wR="1616036" hR="1616036" stAng="3694120" swAng="341176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738A6DA-7885-4CB3-B7E0-65751FB0B5F7}">
      <dsp:nvSpPr>
        <dsp:cNvPr id="0" name=""/>
        <dsp:cNvSpPr/>
      </dsp:nvSpPr>
      <dsp:spPr>
        <a:xfrm>
          <a:off x="716807" y="2425427"/>
          <a:ext cx="1863328" cy="1211163"/>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l-GR" sz="1400" kern="1200" dirty="0" smtClean="0">
              <a:latin typeface="Cambria" pitchFamily="18" charset="0"/>
            </a:rPr>
            <a:t>Επίλυση προβλημάτων στην πραγματική οικονομία</a:t>
          </a:r>
          <a:endParaRPr lang="el-GR" sz="1400" kern="1200" dirty="0"/>
        </a:p>
      </dsp:txBody>
      <dsp:txXfrm>
        <a:off x="775931" y="2484551"/>
        <a:ext cx="1745080" cy="1092915"/>
      </dsp:txXfrm>
    </dsp:sp>
    <dsp:sp modelId="{296DC162-ACCE-4AC7-B1B7-D580FE0FDD91}">
      <dsp:nvSpPr>
        <dsp:cNvPr id="0" name=""/>
        <dsp:cNvSpPr/>
      </dsp:nvSpPr>
      <dsp:spPr>
        <a:xfrm>
          <a:off x="1431963" y="606954"/>
          <a:ext cx="3232073" cy="3232073"/>
        </a:xfrm>
        <a:custGeom>
          <a:avLst/>
          <a:gdLst/>
          <a:ahLst/>
          <a:cxnLst/>
          <a:rect l="0" t="0" r="0" b="0"/>
          <a:pathLst>
            <a:path>
              <a:moveTo>
                <a:pt x="10729" y="1801950"/>
              </a:moveTo>
              <a:arcTo wR="1616036" hR="1616036" stAng="10403635" swAng="364862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9DB169-7A36-4121-B508-C3E9868EB7C9}" type="datetimeFigureOut">
              <a:rPr lang="el-GR" smtClean="0"/>
              <a:t>6/12/2011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031B7A-9054-4949-A1AF-AB38E6082978}" type="slidenum">
              <a:rPr lang="el-GR" smtClean="0"/>
              <a:t>‹#›</a:t>
            </a:fld>
            <a:endParaRPr lang="el-GR"/>
          </a:p>
        </p:txBody>
      </p:sp>
    </p:spTree>
    <p:extLst>
      <p:ext uri="{BB962C8B-B14F-4D97-AF65-F5344CB8AC3E}">
        <p14:creationId xmlns:p14="http://schemas.microsoft.com/office/powerpoint/2010/main" val="306901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a:t>
            </a:fld>
            <a:endParaRPr lang="el-GR"/>
          </a:p>
        </p:txBody>
      </p:sp>
    </p:spTree>
    <p:extLst>
      <p:ext uri="{BB962C8B-B14F-4D97-AF65-F5344CB8AC3E}">
        <p14:creationId xmlns:p14="http://schemas.microsoft.com/office/powerpoint/2010/main" val="256894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10</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11</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12</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13</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14</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15</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16</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17</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18</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19</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2</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20</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21</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22</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23</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3</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4</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5</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6</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7</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8</a:t>
            </a:fld>
            <a:endParaRPr lang="el-GR"/>
          </a:p>
        </p:txBody>
      </p:sp>
    </p:spTree>
    <p:extLst>
      <p:ext uri="{BB962C8B-B14F-4D97-AF65-F5344CB8AC3E}">
        <p14:creationId xmlns:p14="http://schemas.microsoft.com/office/powerpoint/2010/main" val="104812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CC031B7A-9054-4949-A1AF-AB38E6082978}" type="slidenum">
              <a:rPr lang="el-GR" smtClean="0"/>
              <a:t>9</a:t>
            </a:fld>
            <a:endParaRPr lang="el-GR"/>
          </a:p>
        </p:txBody>
      </p:sp>
    </p:spTree>
    <p:extLst>
      <p:ext uri="{BB962C8B-B14F-4D97-AF65-F5344CB8AC3E}">
        <p14:creationId xmlns:p14="http://schemas.microsoft.com/office/powerpoint/2010/main" val="104812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578017F-5C7B-43B1-94E4-601B428EF05A}" type="datetimeFigureOut">
              <a:rPr lang="el-GR" smtClean="0"/>
              <a:t>6/12/2011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4173360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578017F-5C7B-43B1-94E4-601B428EF05A}" type="datetimeFigureOut">
              <a:rPr lang="el-GR" smtClean="0"/>
              <a:t>6/12/2011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1188934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578017F-5C7B-43B1-94E4-601B428EF05A}" type="datetimeFigureOut">
              <a:rPr lang="el-GR" smtClean="0"/>
              <a:t>6/12/2011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68332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578017F-5C7B-43B1-94E4-601B428EF05A}" type="datetimeFigureOut">
              <a:rPr lang="el-GR" smtClean="0"/>
              <a:t>6/12/2011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3726977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4578017F-5C7B-43B1-94E4-601B428EF05A}" type="datetimeFigureOut">
              <a:rPr lang="el-GR" smtClean="0"/>
              <a:t>6/12/2011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104237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4578017F-5C7B-43B1-94E4-601B428EF05A}" type="datetimeFigureOut">
              <a:rPr lang="el-GR" smtClean="0"/>
              <a:t>6/12/2011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3852381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4578017F-5C7B-43B1-94E4-601B428EF05A}" type="datetimeFigureOut">
              <a:rPr lang="el-GR" smtClean="0"/>
              <a:t>6/12/2011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140374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578017F-5C7B-43B1-94E4-601B428EF05A}" type="datetimeFigureOut">
              <a:rPr lang="el-GR" smtClean="0"/>
              <a:t>6/12/2011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1586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4578017F-5C7B-43B1-94E4-601B428EF05A}" type="datetimeFigureOut">
              <a:rPr lang="el-GR" smtClean="0"/>
              <a:t>6/12/2011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70001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578017F-5C7B-43B1-94E4-601B428EF05A}" type="datetimeFigureOut">
              <a:rPr lang="el-GR" smtClean="0"/>
              <a:t>6/12/2011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44456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578017F-5C7B-43B1-94E4-601B428EF05A}" type="datetimeFigureOut">
              <a:rPr lang="el-GR" smtClean="0"/>
              <a:t>6/12/2011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FFF6DB48-F9E5-4072-AEA3-4BACFD79D26B}" type="slidenum">
              <a:rPr lang="el-GR" smtClean="0"/>
              <a:t>‹#›</a:t>
            </a:fld>
            <a:endParaRPr lang="el-GR"/>
          </a:p>
        </p:txBody>
      </p:sp>
    </p:spTree>
    <p:extLst>
      <p:ext uri="{BB962C8B-B14F-4D97-AF65-F5344CB8AC3E}">
        <p14:creationId xmlns:p14="http://schemas.microsoft.com/office/powerpoint/2010/main" val="598943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8017F-5C7B-43B1-94E4-601B428EF05A}" type="datetimeFigureOut">
              <a:rPr lang="el-GR" smtClean="0"/>
              <a:t>6/12/2011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DB48-F9E5-4072-AEA3-4BACFD79D26B}" type="slidenum">
              <a:rPr lang="el-GR" smtClean="0"/>
              <a:t>‹#›</a:t>
            </a:fld>
            <a:endParaRPr lang="el-GR"/>
          </a:p>
        </p:txBody>
      </p:sp>
    </p:spTree>
    <p:extLst>
      <p:ext uri="{BB962C8B-B14F-4D97-AF65-F5344CB8AC3E}">
        <p14:creationId xmlns:p14="http://schemas.microsoft.com/office/powerpoint/2010/main" val="4138098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slide" Target="slide15.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81563"/>
            <a:ext cx="2624699" cy="3789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2" name="Τίτλος 1"/>
          <p:cNvSpPr>
            <a:spLocks noGrp="1"/>
          </p:cNvSpPr>
          <p:nvPr>
            <p:ph type="ctrTitle"/>
          </p:nvPr>
        </p:nvSpPr>
        <p:spPr>
          <a:xfrm>
            <a:off x="4211960" y="476672"/>
            <a:ext cx="4244008" cy="4221088"/>
          </a:xfrm>
          <a:noFill/>
        </p:spPr>
        <p:txBody>
          <a:bodyPr>
            <a:normAutofit/>
          </a:bodyPr>
          <a:lstStyle/>
          <a:p>
            <a:r>
              <a:rPr lang="el-GR" sz="3600" b="1" dirty="0" smtClean="0"/>
              <a:t>«Οι νέας μορφής δράσεις απασχόλησης στην εποχή της κρίσης»</a:t>
            </a:r>
            <a:endParaRPr lang="el-GR" sz="3600" b="1" dirty="0"/>
          </a:p>
        </p:txBody>
      </p:sp>
      <p:sp>
        <p:nvSpPr>
          <p:cNvPr id="3" name="Υπότιτλος 2"/>
          <p:cNvSpPr>
            <a:spLocks noGrp="1"/>
          </p:cNvSpPr>
          <p:nvPr>
            <p:ph type="subTitle" idx="1"/>
          </p:nvPr>
        </p:nvSpPr>
        <p:spPr>
          <a:xfrm>
            <a:off x="0" y="5445224"/>
            <a:ext cx="9144000" cy="550912"/>
          </a:xfrm>
          <a:gradFill flip="none" rotWithShape="1">
            <a:gsLst>
              <a:gs pos="0">
                <a:srgbClr val="000000"/>
              </a:gs>
              <a:gs pos="39999">
                <a:srgbClr val="0A128C"/>
              </a:gs>
              <a:gs pos="70000">
                <a:srgbClr val="181CC7"/>
              </a:gs>
              <a:gs pos="88000">
                <a:srgbClr val="7005D4"/>
              </a:gs>
              <a:gs pos="100000">
                <a:srgbClr val="8C3D91"/>
              </a:gs>
            </a:gsLst>
            <a:lin ang="0" scaled="0"/>
            <a:tileRect/>
          </a:gradFill>
          <a:ln>
            <a:noFill/>
          </a:ln>
        </p:spPr>
        <p:txBody>
          <a:bodyPr anchor="ctr">
            <a:normAutofit/>
          </a:bodyPr>
          <a:lstStyle/>
          <a:p>
            <a:r>
              <a:rPr lang="el-GR" sz="2000" dirty="0" smtClean="0">
                <a:solidFill>
                  <a:schemeClr val="bg1"/>
                </a:solidFill>
                <a:latin typeface="Book Antiqua" pitchFamily="18" charset="0"/>
              </a:rPr>
              <a:t>Μανόλης Χατζόπουλος   ■   </a:t>
            </a:r>
            <a:r>
              <a:rPr lang="el-GR" sz="2000" b="1" dirty="0" smtClean="0">
                <a:solidFill>
                  <a:schemeClr val="bg1"/>
                </a:solidFill>
                <a:latin typeface="Book Antiqua" pitchFamily="18" charset="0"/>
              </a:rPr>
              <a:t>Γενικός Διευθυντής Αναπτυξιακής Δράμας</a:t>
            </a:r>
            <a:endParaRPr lang="el-GR" sz="2000" b="1" dirty="0">
              <a:solidFill>
                <a:schemeClr val="bg1"/>
              </a:solidFill>
              <a:latin typeface="Book Antiqua" pitchFamily="18" charset="0"/>
            </a:endParaRPr>
          </a:p>
        </p:txBody>
      </p:sp>
      <p:pic>
        <p:nvPicPr>
          <p:cNvPr id="4" name="5 - Εικόνα" descr="ΠλήρεςΛογότυπο_GR.jpg"/>
          <p:cNvPicPr>
            <a:picLocks noChangeAspect="1"/>
          </p:cNvPicPr>
          <p:nvPr/>
        </p:nvPicPr>
        <p:blipFill>
          <a:blip r:embed="rId4" cstate="print"/>
          <a:stretch>
            <a:fillRect/>
          </a:stretch>
        </p:blipFill>
        <p:spPr>
          <a:xfrm>
            <a:off x="2933987" y="6033042"/>
            <a:ext cx="3276027" cy="780334"/>
          </a:xfrm>
          <a:prstGeom prst="rect">
            <a:avLst/>
          </a:prstGeom>
          <a:ln>
            <a:noFill/>
          </a:ln>
          <a:effectLst/>
        </p:spPr>
      </p:pic>
    </p:spTree>
    <p:extLst>
      <p:ext uri="{BB962C8B-B14F-4D97-AF65-F5344CB8AC3E}">
        <p14:creationId xmlns:p14="http://schemas.microsoft.com/office/powerpoint/2010/main" val="136567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2000" fill="hold"/>
                                        <p:tgtEl>
                                          <p:spTgt spid="2050"/>
                                        </p:tgtEl>
                                        <p:attrNameLst>
                                          <p:attrName>ppt_w</p:attrName>
                                        </p:attrNameLst>
                                      </p:cBhvr>
                                      <p:tavLst>
                                        <p:tav tm="0">
                                          <p:val>
                                            <p:fltVal val="0"/>
                                          </p:val>
                                        </p:tav>
                                        <p:tav tm="100000">
                                          <p:val>
                                            <p:strVal val="#ppt_w"/>
                                          </p:val>
                                        </p:tav>
                                      </p:tavLst>
                                    </p:anim>
                                    <p:anim calcmode="lin" valueType="num">
                                      <p:cBhvr>
                                        <p:cTn id="8" dur="2000" fill="hold"/>
                                        <p:tgtEl>
                                          <p:spTgt spid="2050"/>
                                        </p:tgtEl>
                                        <p:attrNameLst>
                                          <p:attrName>ppt_h</p:attrName>
                                        </p:attrNameLst>
                                      </p:cBhvr>
                                      <p:tavLst>
                                        <p:tav tm="0">
                                          <p:val>
                                            <p:fltVal val="0"/>
                                          </p:val>
                                        </p:tav>
                                        <p:tav tm="100000">
                                          <p:val>
                                            <p:strVal val="#ppt_h"/>
                                          </p:val>
                                        </p:tav>
                                      </p:tavLst>
                                    </p:anim>
                                    <p:anim calcmode="lin" valueType="num">
                                      <p:cBhvr>
                                        <p:cTn id="9" dur="2000" fill="hold"/>
                                        <p:tgtEl>
                                          <p:spTgt spid="2050"/>
                                        </p:tgtEl>
                                        <p:attrNameLst>
                                          <p:attrName>style.rotation</p:attrName>
                                        </p:attrNameLst>
                                      </p:cBhvr>
                                      <p:tavLst>
                                        <p:tav tm="0">
                                          <p:val>
                                            <p:fltVal val="90"/>
                                          </p:val>
                                        </p:tav>
                                        <p:tav tm="100000">
                                          <p:val>
                                            <p:fltVal val="0"/>
                                          </p:val>
                                        </p:tav>
                                      </p:tavLst>
                                    </p:anim>
                                    <p:animEffect transition="in" filter="fade">
                                      <p:cBhvr>
                                        <p:cTn id="1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indent="0">
              <a:buNone/>
            </a:pPr>
            <a:endParaRPr lang="el-GR" sz="2400" dirty="0" smtClean="0">
              <a:latin typeface="Cambria" pitchFamily="18" charset="0"/>
            </a:endParaRPr>
          </a:p>
          <a:p>
            <a:pPr marL="0" indent="0">
              <a:buNone/>
            </a:pPr>
            <a:r>
              <a:rPr lang="el-GR" sz="2400" b="1" dirty="0" smtClean="0">
                <a:latin typeface="Cambria" pitchFamily="18" charset="0"/>
              </a:rPr>
              <a:t>5 μήνες</a:t>
            </a:r>
          </a:p>
          <a:p>
            <a:pPr marL="0" indent="0">
              <a:buNone/>
            </a:pPr>
            <a:endParaRPr lang="el-GR" sz="2400" b="1" dirty="0" smtClean="0">
              <a:latin typeface="Cambria" pitchFamily="18" charset="0"/>
            </a:endParaRPr>
          </a:p>
          <a:p>
            <a:pPr marL="0" indent="0">
              <a:buNone/>
            </a:pPr>
            <a:r>
              <a:rPr lang="el-GR" sz="2400" b="1" dirty="0" smtClean="0">
                <a:latin typeface="Cambria" pitchFamily="18" charset="0"/>
              </a:rPr>
              <a:t>625 €</a:t>
            </a:r>
            <a:r>
              <a:rPr lang="el-GR" sz="2400" dirty="0" smtClean="0">
                <a:latin typeface="Cambria" pitchFamily="18" charset="0"/>
              </a:rPr>
              <a:t> το μήνα και </a:t>
            </a:r>
            <a:r>
              <a:rPr lang="el-GR" sz="2400" b="1" dirty="0" smtClean="0">
                <a:latin typeface="Cambria" pitchFamily="18" charset="0"/>
              </a:rPr>
              <a:t>πλήρη ασφαλιστική κάλυψη</a:t>
            </a:r>
          </a:p>
          <a:p>
            <a:pPr marL="0" indent="0">
              <a:buNone/>
            </a:pPr>
            <a:endParaRPr lang="el-GR" sz="2400" b="1" dirty="0" smtClean="0">
              <a:latin typeface="Cambria" pitchFamily="18" charset="0"/>
            </a:endParaRPr>
          </a:p>
          <a:p>
            <a:pPr marL="0" indent="0">
              <a:buNone/>
            </a:pPr>
            <a:r>
              <a:rPr lang="el-GR" sz="2400" dirty="0" smtClean="0">
                <a:latin typeface="Cambria" pitchFamily="18" charset="0"/>
              </a:rPr>
              <a:t>Συνολικός προϋπολογισμός</a:t>
            </a:r>
            <a:r>
              <a:rPr lang="el-GR" sz="2400" b="1" dirty="0" smtClean="0">
                <a:latin typeface="Cambria" pitchFamily="18" charset="0"/>
              </a:rPr>
              <a:t> 4.687.500 €</a:t>
            </a:r>
            <a:endParaRPr lang="el-GR" sz="2400" b="1" dirty="0">
              <a:latin typeface="Cambria" pitchFamily="18" charset="0"/>
            </a:endParaRPr>
          </a:p>
        </p:txBody>
      </p:sp>
      <p:sp>
        <p:nvSpPr>
          <p:cNvPr id="8"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7313"/>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Δημιουργία θέσεων απασχόλησης σε τοπικό επίπεδο μέσω προγραμμάτων κοινωφελούς εργασίας</a:t>
            </a:r>
            <a:endParaRPr lang="el-GR" sz="2400" dirty="0">
              <a:solidFill>
                <a:schemeClr val="bg1"/>
              </a:solidFill>
              <a:latin typeface="Cambria" pitchFamily="18" charset="0"/>
            </a:endParaRPr>
          </a:p>
        </p:txBody>
      </p:sp>
      <p:sp>
        <p:nvSpPr>
          <p:cNvPr id="12" name="Διάγραμμα ροής: Παραπομπή 11"/>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1</a:t>
            </a:r>
            <a:endParaRPr lang="el-GR" sz="2800" b="1" dirty="0"/>
          </a:p>
        </p:txBody>
      </p:sp>
      <p:pic>
        <p:nvPicPr>
          <p:cNvPr id="6"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53352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indent="0">
              <a:buNone/>
            </a:pPr>
            <a:r>
              <a:rPr lang="el-GR" sz="2400" dirty="0" smtClean="0">
                <a:latin typeface="Cambria" pitchFamily="18" charset="0"/>
              </a:rPr>
              <a:t>Επόμενες ενέργειες:</a:t>
            </a:r>
          </a:p>
          <a:p>
            <a:r>
              <a:rPr lang="el-GR" sz="2400" dirty="0" smtClean="0">
                <a:latin typeface="Cambria" pitchFamily="18" charset="0"/>
              </a:rPr>
              <a:t>Υποβολή ΤΔΕ</a:t>
            </a:r>
          </a:p>
          <a:p>
            <a:r>
              <a:rPr lang="el-GR" sz="2400" dirty="0" smtClean="0">
                <a:latin typeface="Cambria" pitchFamily="18" charset="0"/>
              </a:rPr>
              <a:t>Προετοιμασία προκήρυξης</a:t>
            </a:r>
          </a:p>
          <a:p>
            <a:r>
              <a:rPr lang="el-GR" sz="2400" dirty="0" smtClean="0">
                <a:latin typeface="Cambria" pitchFamily="18" charset="0"/>
              </a:rPr>
              <a:t>Έγκριση ΑΣΕΠ</a:t>
            </a:r>
          </a:p>
          <a:p>
            <a:r>
              <a:rPr lang="el-GR" sz="2400" dirty="0" smtClean="0">
                <a:latin typeface="Cambria" pitchFamily="18" charset="0"/>
              </a:rPr>
              <a:t>Προκήρυξη Ιανουάριος 2012</a:t>
            </a:r>
          </a:p>
          <a:p>
            <a:endParaRPr lang="el-GR" sz="2400" dirty="0">
              <a:latin typeface="Cambria" pitchFamily="18" charset="0"/>
            </a:endParaRPr>
          </a:p>
          <a:p>
            <a:pPr marL="0" indent="0">
              <a:buNone/>
            </a:pPr>
            <a:r>
              <a:rPr lang="el-GR" sz="2400" dirty="0" smtClean="0">
                <a:latin typeface="Cambria" pitchFamily="18" charset="0"/>
              </a:rPr>
              <a:t>Βαθμολογούμενα κριτήρια</a:t>
            </a:r>
          </a:p>
          <a:p>
            <a:pPr marL="0" indent="0">
              <a:buNone/>
            </a:pPr>
            <a:endParaRPr lang="el-GR" sz="2400" dirty="0">
              <a:latin typeface="Cambria" pitchFamily="18" charset="0"/>
            </a:endParaRPr>
          </a:p>
          <a:p>
            <a:pPr marL="0" indent="0">
              <a:buNone/>
            </a:pPr>
            <a:r>
              <a:rPr lang="el-GR" sz="2400" dirty="0" smtClean="0">
                <a:latin typeface="Cambria" pitchFamily="18" charset="0"/>
              </a:rPr>
              <a:t>Αίτηση</a:t>
            </a:r>
            <a:endParaRPr lang="el-GR" sz="2400" dirty="0">
              <a:latin typeface="Cambria" pitchFamily="18" charset="0"/>
            </a:endParaRPr>
          </a:p>
        </p:txBody>
      </p:sp>
      <p:sp>
        <p:nvSpPr>
          <p:cNvPr id="20"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7313"/>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Δημιουργία θέσεων απασχόλησης σε τοπικό επίπεδο μέσω προγραμμάτων κοινωφελούς εργασίας</a:t>
            </a:r>
            <a:endParaRPr lang="el-GR" sz="2400" dirty="0">
              <a:solidFill>
                <a:schemeClr val="bg1"/>
              </a:solidFill>
              <a:latin typeface="Cambria" pitchFamily="18" charset="0"/>
            </a:endParaRPr>
          </a:p>
        </p:txBody>
      </p:sp>
      <p:sp>
        <p:nvSpPr>
          <p:cNvPr id="24" name="Διάγραμμα ροής: Παραπομπή 23"/>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1</a:t>
            </a:r>
            <a:endParaRPr lang="el-GR" sz="2800" b="1" dirty="0"/>
          </a:p>
        </p:txBody>
      </p:sp>
      <p:sp>
        <p:nvSpPr>
          <p:cNvPr id="25" name="Κουμπί ενέργειας: Πληροφορίες 24">
            <a:hlinkClick r:id="rId3" action="ppaction://hlinksldjump" highlightClick="1"/>
          </p:cNvPr>
          <p:cNvSpPr/>
          <p:nvPr/>
        </p:nvSpPr>
        <p:spPr>
          <a:xfrm>
            <a:off x="6948264" y="4168225"/>
            <a:ext cx="324000" cy="324000"/>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11" name="Picture 3" descr="C:\Users\Andreas\Desktop\logoEPANA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12" name="Κουμπί ενέργειας: Πληροφορίες 11">
            <a:hlinkClick r:id="rId5" action="ppaction://hlinksldjump" highlightClick="1"/>
          </p:cNvPr>
          <p:cNvSpPr/>
          <p:nvPr/>
        </p:nvSpPr>
        <p:spPr>
          <a:xfrm>
            <a:off x="4283968" y="5085184"/>
            <a:ext cx="324000" cy="324000"/>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33089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4" name="Εικόνα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9612" y="214710"/>
            <a:ext cx="6984776" cy="642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Ορθογώνιο 15"/>
          <p:cNvSpPr/>
          <p:nvPr/>
        </p:nvSpPr>
        <p:spPr>
          <a:xfrm>
            <a:off x="0" y="0"/>
            <a:ext cx="9108504" cy="6237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12641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5" name="Πίνακας 14"/>
          <p:cNvGraphicFramePr>
            <a:graphicFrameLocks noGrp="1"/>
          </p:cNvGraphicFramePr>
          <p:nvPr>
            <p:extLst>
              <p:ext uri="{D42A27DB-BD31-4B8C-83A1-F6EECF244321}">
                <p14:modId xmlns:p14="http://schemas.microsoft.com/office/powerpoint/2010/main" val="2411845790"/>
              </p:ext>
            </p:extLst>
          </p:nvPr>
        </p:nvGraphicFramePr>
        <p:xfrm>
          <a:off x="467544" y="188640"/>
          <a:ext cx="7776863" cy="6408716"/>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329761"/>
                <a:gridCol w="4492995"/>
                <a:gridCol w="563341"/>
                <a:gridCol w="563341"/>
                <a:gridCol w="563341"/>
                <a:gridCol w="563341"/>
                <a:gridCol w="700743"/>
              </a:tblGrid>
              <a:tr h="246488">
                <a:tc rowSpan="2" gridSpan="2">
                  <a:txBody>
                    <a:bodyPr/>
                    <a:lstStyle/>
                    <a:p>
                      <a:pPr algn="ctr" fontAlgn="ctr"/>
                      <a:r>
                        <a:rPr lang="el-GR" sz="1200" u="none" strike="noStrike" dirty="0">
                          <a:effectLst/>
                        </a:rPr>
                        <a:t>ΦΟΡΕΑΣ</a:t>
                      </a:r>
                      <a:endParaRPr lang="el-GR" sz="1200" b="1" i="0" u="none" strike="noStrike" dirty="0">
                        <a:solidFill>
                          <a:srgbClr val="000000"/>
                        </a:solidFill>
                        <a:effectLst/>
                        <a:latin typeface="Calibri"/>
                      </a:endParaRPr>
                    </a:p>
                  </a:txBody>
                  <a:tcPr marL="8704" marR="8704" marT="8704" marB="0" anchor="ctr"/>
                </a:tc>
                <a:tc rowSpan="2" hMerge="1">
                  <a:txBody>
                    <a:bodyPr/>
                    <a:lstStyle/>
                    <a:p>
                      <a:endParaRPr lang="el-GR"/>
                    </a:p>
                  </a:txBody>
                  <a:tcPr/>
                </a:tc>
                <a:tc>
                  <a:txBody>
                    <a:bodyPr/>
                    <a:lstStyle/>
                    <a:p>
                      <a:pPr algn="ctr" fontAlgn="ctr"/>
                      <a:r>
                        <a:rPr lang="el-GR" sz="1200" u="none" strike="noStrike">
                          <a:effectLst/>
                        </a:rPr>
                        <a:t>ΠΕ</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ΤΕ</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ΔΕ</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ΥΕ</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ΣΥΝΟΛΟ</a:t>
                      </a:r>
                      <a:endParaRPr lang="el-GR" sz="1200" b="1" i="0" u="none" strike="noStrike">
                        <a:solidFill>
                          <a:srgbClr val="000000"/>
                        </a:solidFill>
                        <a:effectLst/>
                        <a:latin typeface="Calibri"/>
                      </a:endParaRPr>
                    </a:p>
                  </a:txBody>
                  <a:tcPr marL="8704" marR="8704" marT="8704" marB="0" anchor="ctr"/>
                </a:tc>
              </a:tr>
              <a:tr h="246488">
                <a:tc gridSpan="2" vMerge="1">
                  <a:txBody>
                    <a:bodyPr/>
                    <a:lstStyle/>
                    <a:p>
                      <a:endParaRPr lang="el-GR"/>
                    </a:p>
                  </a:txBody>
                  <a:tcPr/>
                </a:tc>
                <a:tc hMerge="1" vMerge="1">
                  <a:txBody>
                    <a:bodyPr/>
                    <a:lstStyle/>
                    <a:p>
                      <a:endParaRPr lang="el-GR"/>
                    </a:p>
                  </a:txBody>
                  <a:tcPr/>
                </a:tc>
                <a:tc>
                  <a:txBody>
                    <a:bodyPr/>
                    <a:lstStyle/>
                    <a:p>
                      <a:pPr algn="ctr" fontAlgn="ctr"/>
                      <a:r>
                        <a:rPr lang="el-GR" sz="1200" u="none" strike="noStrike">
                          <a:effectLst/>
                        </a:rPr>
                        <a:t>254</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227</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331</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520</a:t>
                      </a:r>
                      <a:endParaRPr lang="el-GR" sz="1200" b="1"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1332</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ΔΗΜΟΣ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46</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109</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159</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359</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ΠΕΡΙΦΕΡΕΙΑΚΗ ΕΝΟΤΗΤΑ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82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63</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27</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18</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190</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3</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 ΔΗΜΟΣ ΠΡΟΣΟΤΣΑΝΗΣ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23</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112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152</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dirty="0">
                          <a:effectLst/>
                        </a:rPr>
                        <a:t>ΔΗΜΟΣ ΚΑΤΩ ΝΕΥΡΟΚΟΠΙΟΥ</a:t>
                      </a:r>
                      <a:endParaRPr lang="el-GR" sz="1200" b="0" i="0" u="none" strike="noStrike" dirty="0">
                        <a:solidFill>
                          <a:srgbClr val="000000"/>
                        </a:solidFill>
                        <a:effectLst/>
                        <a:latin typeface="Calibri"/>
                      </a:endParaRPr>
                    </a:p>
                  </a:txBody>
                  <a:tcPr marL="8704" marR="8704" marT="8704" marB="0" anchor="ctr"/>
                </a:tc>
                <a:tc>
                  <a:txBody>
                    <a:bodyPr/>
                    <a:lstStyle/>
                    <a:p>
                      <a:pPr algn="ctr" fontAlgn="ctr"/>
                      <a:r>
                        <a:rPr lang="el-GR" sz="1200" u="none" strike="noStrike">
                          <a:effectLst/>
                        </a:rPr>
                        <a:t>10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87</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dirty="0">
                          <a:effectLst/>
                        </a:rPr>
                        <a:t>146</a:t>
                      </a:r>
                      <a:endParaRPr lang="el-GR" sz="1200" b="1" i="0" u="none" strike="noStrike" dirty="0">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5</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ΔΗΜΟΣ ΔΟΞΑΤΟΥ</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9</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38</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124</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6</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ΔΗΜΟΣ ΠΑΡΑΝΕΣΤΙΟΥ</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16</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58</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110</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7</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dirty="0">
                          <a:effectLst/>
                        </a:rPr>
                        <a:t>ΣΧΟΛΙΚΗ ΕΠΙΤΡΟΠΗ ΠΡΩΤΟΒΑΘΜΙΑΣ ΕΚΠΑΙΔΕΥΣΗΣ ΔΗΜΟΥ ΔΡΑΜΑΣ</a:t>
                      </a:r>
                      <a:endParaRPr lang="el-GR" sz="1200" b="0" i="0" u="none" strike="noStrike" dirty="0">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9</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36</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50</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8</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dirty="0">
                          <a:effectLst/>
                        </a:rPr>
                        <a:t>ΣΥΛΛΟΓΟΣ ΠΟΛΥΤΕΚΝΩΝ "ΑΓΙΟΣ ΣΤΥΛΙΑΝΟΣ"</a:t>
                      </a:r>
                      <a:endParaRPr lang="el-GR" sz="1200" b="0" i="0" u="none" strike="noStrike" dirty="0">
                        <a:solidFill>
                          <a:srgbClr val="000000"/>
                        </a:solidFill>
                        <a:effectLst/>
                        <a:latin typeface="Calibri"/>
                      </a:endParaRPr>
                    </a:p>
                  </a:txBody>
                  <a:tcPr marL="8704" marR="8704" marT="8704" marB="0" anchor="ctr"/>
                </a:tc>
                <a:tc>
                  <a:txBody>
                    <a:bodyPr/>
                    <a:lstStyle/>
                    <a:p>
                      <a:pPr algn="ctr" fontAlgn="ctr"/>
                      <a:r>
                        <a:rPr lang="el-GR" sz="1200" u="none" strike="noStrike">
                          <a:effectLst/>
                        </a:rPr>
                        <a:t>40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40</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9</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ΘΕΡΑΠΕΥΤΗΡΙΟ ΧΡΟΝΙΩΝ ΠΑΘΗΣΕΩΝ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40</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10</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ΣΧΟΛΙΚΗ ΕΠΙΤΡΟΠΗ ΔΕΥΤΕΡΟΒΑΘΜΙΑΣ ΕΚΠΑΙΔΕΥΣΗΣ ΔΗΜΟΥ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6</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13</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23</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11</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ΔΕΚΠΟΤΑ</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7</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8</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20</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12</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ΝΟΜΙΚΟ ΠΡΟΣΩΠΟ ΔΗΜΟΥ ΔΡΑΜΑΣ (Ν.Π.Δ.Δ.)</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3</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6</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19</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13</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ΔΗΜΟΤΙΚΗ ΚΟΙΝΩΦΕΛΗΣ ΕΠΙΧΕΙΡΗΣΗ ΔΗΜΟΥ ΔΟΞΑΤΟΥ</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7</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7</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15</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14</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ΕΝΩΣΗ ΚΥΡΙΩΝ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12</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15</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ΚΕΝΤΡΟ ΠΑΙΔΙΚΗΣ ΜΕΡΙΜΝΑΣ ΑΡΡΕΝΩΝ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9</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12</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16</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ΜΕΡΙΜΝΑ ΠΟΝΤΙΩΝ ΚΥΡΙΩΝ</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17</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ΕΝΩΣΗ ΚΑΤΑΝΑΛΩΤΩΝ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3</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5</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18</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ΚΥΝΗΓΕΤΙΚΟΣ ΣΥΛΛΟΓΟΣ ΔΡΑΜΑΣ</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2</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19</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ΚΥΝΗΓΕΤΙΚΟΣ ΣΥΛΛΟΓΟΣ ΔΟΞΑΤΟΥ</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4</a:t>
                      </a:r>
                      <a:endParaRPr lang="el-GR" sz="1200" b="1" i="0" u="none" strike="noStrike">
                        <a:solidFill>
                          <a:srgbClr val="000000"/>
                        </a:solidFill>
                        <a:effectLst/>
                        <a:latin typeface="Calibri"/>
                      </a:endParaRPr>
                    </a:p>
                  </a:txBody>
                  <a:tcPr marL="8704" marR="8704" marT="8704" marB="0" anchor="ctr"/>
                </a:tc>
              </a:tr>
              <a:tr h="295787">
                <a:tc>
                  <a:txBody>
                    <a:bodyPr/>
                    <a:lstStyle/>
                    <a:p>
                      <a:pPr algn="ctr" fontAlgn="ctr"/>
                      <a:r>
                        <a:rPr lang="el-GR" sz="1200" u="none" strike="noStrike">
                          <a:effectLst/>
                        </a:rPr>
                        <a:t>20</a:t>
                      </a:r>
                      <a:endParaRPr lang="el-GR" sz="1200" b="0" i="0" u="none" strike="noStrike">
                        <a:solidFill>
                          <a:srgbClr val="000000"/>
                        </a:solidFill>
                        <a:effectLst/>
                        <a:latin typeface="Calibri"/>
                      </a:endParaRPr>
                    </a:p>
                  </a:txBody>
                  <a:tcPr marL="8704" marR="8704" marT="8704" marB="0" anchor="ctr"/>
                </a:tc>
                <a:tc>
                  <a:txBody>
                    <a:bodyPr/>
                    <a:lstStyle/>
                    <a:p>
                      <a:pPr algn="r" fontAlgn="ctr"/>
                      <a:r>
                        <a:rPr lang="el-GR" sz="1200" u="none" strike="noStrike">
                          <a:effectLst/>
                        </a:rPr>
                        <a:t>ΣΥΛΛΟΓΟΣ ΠΑΡΑΠΛΗΓΙΚΩΝ</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1</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a:effectLst/>
                        </a:rPr>
                        <a:t>0</a:t>
                      </a:r>
                      <a:endParaRPr lang="el-GR" sz="1200" b="0" i="0" u="none" strike="noStrike">
                        <a:solidFill>
                          <a:srgbClr val="000000"/>
                        </a:solidFill>
                        <a:effectLst/>
                        <a:latin typeface="Calibri"/>
                      </a:endParaRPr>
                    </a:p>
                  </a:txBody>
                  <a:tcPr marL="8704" marR="8704" marT="8704" marB="0" anchor="ctr"/>
                </a:tc>
                <a:tc>
                  <a:txBody>
                    <a:bodyPr/>
                    <a:lstStyle/>
                    <a:p>
                      <a:pPr algn="ctr" fontAlgn="ctr"/>
                      <a:r>
                        <a:rPr lang="el-GR" sz="1200" u="none" strike="noStrike" dirty="0">
                          <a:effectLst/>
                        </a:rPr>
                        <a:t>2</a:t>
                      </a:r>
                      <a:endParaRPr lang="el-GR" sz="1200" b="1" i="0" u="none" strike="noStrike" dirty="0">
                        <a:solidFill>
                          <a:srgbClr val="000000"/>
                        </a:solidFill>
                        <a:effectLst/>
                        <a:latin typeface="Calibri"/>
                      </a:endParaRPr>
                    </a:p>
                  </a:txBody>
                  <a:tcPr marL="8704" marR="8704" marT="8704" marB="0" anchor="ctr"/>
                </a:tc>
              </a:tr>
            </a:tbl>
          </a:graphicData>
        </a:graphic>
      </p:graphicFrame>
      <p:sp>
        <p:nvSpPr>
          <p:cNvPr id="2" name="Κουμπί ενέργειας: Επιστροφή 1">
            <a:hlinkClick r:id="rId3" action="ppaction://hlinksldjump" highlightClick="1"/>
          </p:cNvPr>
          <p:cNvSpPr/>
          <p:nvPr/>
        </p:nvSpPr>
        <p:spPr>
          <a:xfrm rot="16200000">
            <a:off x="8592386" y="6309320"/>
            <a:ext cx="468000" cy="43200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7252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Κουμπί ενέργειας: Επιστροφή 1">
            <a:hlinkClick r:id="rId3" action="ppaction://hlinksldjump" highlightClick="1"/>
          </p:cNvPr>
          <p:cNvSpPr/>
          <p:nvPr/>
        </p:nvSpPr>
        <p:spPr>
          <a:xfrm rot="16200000">
            <a:off x="8592386" y="6309320"/>
            <a:ext cx="468000" cy="43200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pic>
        <p:nvPicPr>
          <p:cNvPr id="12289"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3" y="620688"/>
            <a:ext cx="9042386"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150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4" name="Picture 2" descr="C:\Users\Andreas\Desktop\AMKE AMESA\ΕΝΤΥΠΟ_ΑΙΤΗΣΗΣ_ΚΟΧ_Page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869" y="118072"/>
            <a:ext cx="4716869" cy="666936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5" name="Picture 3" descr="C:\Users\Andreas\Desktop\AMKE AMESA\ΕΝΤΥΠΟ_ΑΙΤΗΣΗΣ_ΚΟΧ_Page_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16632"/>
            <a:ext cx="4717887" cy="6670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Κουμπί ενέργειας: Επιστροφή 1">
            <a:hlinkClick r:id="rId5" action="ppaction://hlinksldjump" highlightClick="1"/>
          </p:cNvPr>
          <p:cNvSpPr/>
          <p:nvPr/>
        </p:nvSpPr>
        <p:spPr>
          <a:xfrm rot="16200000">
            <a:off x="8592386" y="6309320"/>
            <a:ext cx="468000" cy="432000"/>
          </a:xfrm>
          <a:prstGeom prst="actionButtonRetur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86581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indent="0" algn="ctr">
              <a:buNone/>
            </a:pPr>
            <a:r>
              <a:rPr lang="el-GR" sz="2400" dirty="0" smtClean="0"/>
              <a:t>Ενεργοποίηση </a:t>
            </a:r>
            <a:r>
              <a:rPr lang="el-GR" sz="2400" dirty="0"/>
              <a:t>και κινητοποίηση </a:t>
            </a:r>
            <a:r>
              <a:rPr lang="el-GR" sz="2400" dirty="0" smtClean="0"/>
              <a:t/>
            </a:r>
            <a:br>
              <a:rPr lang="el-GR" sz="2400" dirty="0" smtClean="0"/>
            </a:br>
            <a:r>
              <a:rPr lang="el-GR" sz="2400" dirty="0" smtClean="0"/>
              <a:t>των </a:t>
            </a:r>
            <a:r>
              <a:rPr lang="el-GR" sz="2400" dirty="0"/>
              <a:t>τοπικών φορέων με στόχο την εξασφάλιση της δημιουργίας θέσεων απασχόλησης για ανέργους</a:t>
            </a:r>
            <a:r>
              <a:rPr lang="el-GR" sz="2400" dirty="0" smtClean="0"/>
              <a:t>,</a:t>
            </a:r>
            <a:br>
              <a:rPr lang="el-GR" sz="2400" dirty="0" smtClean="0"/>
            </a:br>
            <a:r>
              <a:rPr lang="el-GR" sz="2400" dirty="0" smtClean="0"/>
              <a:t>ως </a:t>
            </a:r>
            <a:r>
              <a:rPr lang="el-GR" sz="2400" dirty="0"/>
              <a:t>αποτέλεσμα διάγνωσης </a:t>
            </a:r>
            <a:r>
              <a:rPr lang="el-GR" sz="2400" dirty="0" smtClean="0"/>
              <a:t/>
            </a:r>
            <a:br>
              <a:rPr lang="el-GR" sz="2400" dirty="0" smtClean="0"/>
            </a:br>
            <a:r>
              <a:rPr lang="el-GR" sz="2400" dirty="0" smtClean="0"/>
              <a:t>εξειδικευμένων </a:t>
            </a:r>
            <a:r>
              <a:rPr lang="el-GR" sz="2400" dirty="0"/>
              <a:t>τοπικών αναγκών και  ανάδειξης των αναπτυξιακών δυνατοτήτων στις περιοχές </a:t>
            </a:r>
            <a:r>
              <a:rPr lang="el-GR" sz="2400" dirty="0" smtClean="0"/>
              <a:t>παρέμβασης</a:t>
            </a:r>
            <a:endParaRPr lang="el-GR" sz="2400" dirty="0"/>
          </a:p>
        </p:txBody>
      </p:sp>
      <p:sp>
        <p:nvSpPr>
          <p:cNvPr id="20"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sp>
        <p:nvSpPr>
          <p:cNvPr id="24" name="Διάγραμμα ροής: Παραπομπή 23"/>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pic>
        <p:nvPicPr>
          <p:cNvPr id="6"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3833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fontScale="70000" lnSpcReduction="20000"/>
          </a:bodyPr>
          <a:lstStyle/>
          <a:p>
            <a:pPr marL="0" lvl="1" indent="0">
              <a:buNone/>
            </a:pPr>
            <a:r>
              <a:rPr lang="el-GR" b="1" dirty="0"/>
              <a:t>ΠΕΡΙΕΧΟΜΕΝΟ ΣΧΕΔΙΟΥ ΔΡΑΣΗΣ</a:t>
            </a:r>
            <a:endParaRPr lang="el-GR" sz="3600" dirty="0"/>
          </a:p>
          <a:p>
            <a:pPr marL="0" lvl="0" indent="0">
              <a:buNone/>
            </a:pPr>
            <a:endParaRPr lang="el-GR" sz="2400" dirty="0" smtClean="0"/>
          </a:p>
          <a:p>
            <a:pPr marL="0" indent="0">
              <a:buNone/>
            </a:pPr>
            <a:r>
              <a:rPr lang="el-GR" dirty="0"/>
              <a:t>Στο Σχέδιο Δράσης που θα υποβάλλεται για αξιολόγηση με την αίτηση χρηματοδότησης περιλαμβάνεται επίκαιρη και εξειδικευμένη ανάλυση της τοπικής αγοράς εργασίας με την ανάδειξη των προβλημάτων και των αναπτυξιακών πλεονεκτημάτων της περιοχής παρέμβασης. </a:t>
            </a:r>
            <a:r>
              <a:rPr lang="el-GR" dirty="0" smtClean="0"/>
              <a:t>Συγκεκριμένα αναφέρεται: </a:t>
            </a:r>
            <a:endParaRPr lang="el-GR" sz="4000" dirty="0"/>
          </a:p>
          <a:p>
            <a:r>
              <a:rPr lang="el-GR" dirty="0" smtClean="0"/>
              <a:t>Στον </a:t>
            </a:r>
            <a:r>
              <a:rPr lang="el-GR" dirty="0"/>
              <a:t>κλάδο/ περιοχή παρέμβασης</a:t>
            </a:r>
            <a:endParaRPr lang="el-GR" sz="4000" dirty="0"/>
          </a:p>
          <a:p>
            <a:r>
              <a:rPr lang="el-GR" dirty="0" smtClean="0"/>
              <a:t>Στις </a:t>
            </a:r>
            <a:r>
              <a:rPr lang="el-GR" dirty="0"/>
              <a:t>ομάδες στόχου</a:t>
            </a:r>
            <a:endParaRPr lang="el-GR" sz="4000" dirty="0"/>
          </a:p>
          <a:p>
            <a:r>
              <a:rPr lang="el-GR" dirty="0" smtClean="0"/>
              <a:t>Στις </a:t>
            </a:r>
            <a:r>
              <a:rPr lang="el-GR" dirty="0"/>
              <a:t>δράσεις, που απαιτούνται για την επίλυση του διαπιστωμένου προβλήματος ή την σύνδεση με τα αναπτυξιακά πλεονεκτήματα της περιοχής. </a:t>
            </a:r>
            <a:endParaRPr lang="el-GR" sz="4000" dirty="0"/>
          </a:p>
          <a:p>
            <a:pPr marL="0" indent="0">
              <a:buNone/>
            </a:pPr>
            <a:r>
              <a:rPr lang="el-GR" dirty="0"/>
              <a:t>Εκτός των παραπάνω, στο σχέδιο δράσης θα περιγράφονται, μεταξύ άλλων, ο προϋπολογισμός, ενδεικτικό χρονοδιάγραμμα, </a:t>
            </a:r>
            <a:r>
              <a:rPr lang="el-GR" dirty="0" smtClean="0"/>
              <a:t/>
            </a:r>
            <a:br>
              <a:rPr lang="el-GR" dirty="0" smtClean="0"/>
            </a:br>
            <a:r>
              <a:rPr lang="el-GR" dirty="0" smtClean="0"/>
              <a:t>το </a:t>
            </a:r>
            <a:r>
              <a:rPr lang="el-GR" dirty="0"/>
              <a:t>προφίλ, </a:t>
            </a:r>
            <a:r>
              <a:rPr lang="el-GR" dirty="0" smtClean="0"/>
              <a:t>η </a:t>
            </a:r>
            <a:r>
              <a:rPr lang="el-GR" dirty="0"/>
              <a:t>συνεισφορά των εταίρων της σύμπραξης, όπως αυτά θα προσδιορίζονται στις σχετικές προσκλήσεις.</a:t>
            </a:r>
            <a:endParaRPr lang="el-GR" sz="4000" dirty="0"/>
          </a:p>
        </p:txBody>
      </p:sp>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pic>
        <p:nvPicPr>
          <p:cNvPr id="7"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Διάγραμμα ροής: Παραπομπή 7"/>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spTree>
    <p:extLst>
      <p:ext uri="{BB962C8B-B14F-4D97-AF65-F5344CB8AC3E}">
        <p14:creationId xmlns:p14="http://schemas.microsoft.com/office/powerpoint/2010/main" val="157601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sp>
        <p:nvSpPr>
          <p:cNvPr id="3" name="Θέση περιεχομένου 2"/>
          <p:cNvSpPr>
            <a:spLocks noGrp="1"/>
          </p:cNvSpPr>
          <p:nvPr>
            <p:ph idx="1"/>
          </p:nvPr>
        </p:nvSpPr>
        <p:spPr>
          <a:xfrm>
            <a:off x="3131840" y="260648"/>
            <a:ext cx="5832648" cy="6336704"/>
          </a:xfrm>
        </p:spPr>
        <p:txBody>
          <a:bodyPr anchor="ctr">
            <a:normAutofit lnSpcReduction="10000"/>
          </a:bodyPr>
          <a:lstStyle/>
          <a:p>
            <a:pPr marL="0" indent="0">
              <a:buNone/>
            </a:pPr>
            <a:r>
              <a:rPr lang="el-GR" sz="2400" b="1" dirty="0" smtClean="0"/>
              <a:t>ΠΡΟΣΔΙΟΡΙΣΜΟΣ ΠΕΡΙΟΧΩΝ / ΤΟΜΕΩΝ ΠΑΡΕΜΒΑΣΗΣ</a:t>
            </a:r>
            <a:endParaRPr lang="el-GR" sz="2400" dirty="0" smtClean="0"/>
          </a:p>
          <a:p>
            <a:pPr marL="0" lvl="0" indent="0">
              <a:buNone/>
            </a:pPr>
            <a:endParaRPr lang="el-GR" sz="2400" dirty="0" smtClean="0"/>
          </a:p>
          <a:p>
            <a:pPr marL="0" indent="0">
              <a:buNone/>
            </a:pPr>
            <a:r>
              <a:rPr lang="el-GR" sz="2400" dirty="0"/>
              <a:t>Οι περιοχές ή οι τομείς παρέμβασης όπου θα υλοποιηθούν τα τοπικά σχέδια απασχόλησης, θα προσδιορίζονται στα Σχέδια δράσης που θα υποβάλουν οι Αναπτυξιακές Συμπράξεις.  </a:t>
            </a:r>
          </a:p>
          <a:p>
            <a:pPr marL="0" indent="0">
              <a:buNone/>
            </a:pPr>
            <a:endParaRPr lang="el-GR" sz="2400" dirty="0" smtClean="0"/>
          </a:p>
          <a:p>
            <a:pPr marL="0" indent="0">
              <a:buNone/>
            </a:pPr>
            <a:r>
              <a:rPr lang="el-GR" sz="2400" dirty="0" smtClean="0"/>
              <a:t>Αφορά </a:t>
            </a:r>
            <a:r>
              <a:rPr lang="el-GR" sz="2400" dirty="0"/>
              <a:t>σε περιοχή που καλύπτει αιτιολογημένα ένα δήμο ή περισσότερους δήμους ή το  σύνολο της περιφερειακής ενότητας. </a:t>
            </a:r>
            <a:r>
              <a:rPr lang="el-GR" sz="2400" dirty="0" smtClean="0"/>
              <a:t/>
            </a:r>
            <a:br>
              <a:rPr lang="el-GR" sz="2400" dirty="0" smtClean="0"/>
            </a:br>
            <a:r>
              <a:rPr lang="el-GR" sz="2400" dirty="0" smtClean="0"/>
              <a:t>Επιπλέον </a:t>
            </a:r>
            <a:r>
              <a:rPr lang="el-GR" sz="2400" dirty="0"/>
              <a:t>υπάρχει η δυνατότητα για οριοθέτηση της περιοχής παρέμβασης σε 2 </a:t>
            </a:r>
            <a:r>
              <a:rPr lang="el-GR" sz="2400" dirty="0" smtClean="0"/>
              <a:t/>
            </a:r>
            <a:br>
              <a:rPr lang="el-GR" sz="2400" dirty="0" smtClean="0"/>
            </a:br>
            <a:r>
              <a:rPr lang="el-GR" sz="2400" dirty="0" smtClean="0"/>
              <a:t>ή </a:t>
            </a:r>
            <a:r>
              <a:rPr lang="el-GR" sz="2400" dirty="0"/>
              <a:t>περισσότερους δήμους  που ανήκουν σε διαφορετικές περιφερειακές ενότητες, αλλά στην ίδια διοικητική περιφέρεια. </a:t>
            </a:r>
          </a:p>
        </p:txBody>
      </p:sp>
      <p:pic>
        <p:nvPicPr>
          <p:cNvPr id="1027"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Διάγραμμα ροής: Παραπομπή 6"/>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spTree>
    <p:extLst>
      <p:ext uri="{BB962C8B-B14F-4D97-AF65-F5344CB8AC3E}">
        <p14:creationId xmlns:p14="http://schemas.microsoft.com/office/powerpoint/2010/main" val="3141246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lnSpcReduction="10000"/>
          </a:bodyPr>
          <a:lstStyle/>
          <a:p>
            <a:pPr marL="0" indent="0">
              <a:buNone/>
            </a:pPr>
            <a:r>
              <a:rPr lang="el-GR" sz="2400" b="1" cap="all" dirty="0" err="1" smtClean="0"/>
              <a:t>ΑναπτυξιακΗ</a:t>
            </a:r>
            <a:r>
              <a:rPr lang="el-GR" sz="2400" b="1" cap="all" dirty="0" smtClean="0"/>
              <a:t> </a:t>
            </a:r>
            <a:r>
              <a:rPr lang="el-GR" sz="2400" b="1" cap="all" dirty="0" err="1" smtClean="0"/>
              <a:t>ΣΥμπραξη</a:t>
            </a:r>
            <a:r>
              <a:rPr lang="el-GR" sz="2400" b="1" cap="all" dirty="0" smtClean="0"/>
              <a:t> </a:t>
            </a:r>
            <a:endParaRPr lang="el-GR" sz="2400" dirty="0" smtClean="0"/>
          </a:p>
          <a:p>
            <a:pPr marL="0" indent="0">
              <a:buNone/>
            </a:pPr>
            <a:r>
              <a:rPr lang="el-GR" sz="2400" dirty="0" smtClean="0"/>
              <a:t>Στις Αναπτυξιακές Συμπράξεις που θα υποβάλλουν τα </a:t>
            </a:r>
            <a:r>
              <a:rPr lang="el-GR" sz="2400" dirty="0" err="1" smtClean="0"/>
              <a:t>ΤοπΣΑ</a:t>
            </a:r>
            <a:r>
              <a:rPr lang="el-GR" sz="2400" dirty="0" smtClean="0"/>
              <a:t>, μπορούν </a:t>
            </a:r>
            <a:r>
              <a:rPr lang="el-GR" sz="2400" dirty="0"/>
              <a:t>να </a:t>
            </a:r>
            <a:r>
              <a:rPr lang="el-GR" sz="2400" dirty="0" smtClean="0"/>
              <a:t>συμμετέχουν:</a:t>
            </a:r>
          </a:p>
          <a:p>
            <a:r>
              <a:rPr lang="el-GR" sz="2400" dirty="0" smtClean="0"/>
              <a:t>τα </a:t>
            </a:r>
            <a:r>
              <a:rPr lang="el-GR" sz="2400" dirty="0"/>
              <a:t>νομικά πρόσωπα δημοσίου </a:t>
            </a:r>
            <a:r>
              <a:rPr lang="el-GR" sz="2400" dirty="0" smtClean="0"/>
              <a:t>δικαίου</a:t>
            </a:r>
          </a:p>
          <a:p>
            <a:r>
              <a:rPr lang="el-GR" sz="2400" dirty="0" smtClean="0"/>
              <a:t>οι </a:t>
            </a:r>
            <a:r>
              <a:rPr lang="el-GR" sz="2400" dirty="0"/>
              <a:t>οργανισμοί τοπικής αυτοδιοίκησης </a:t>
            </a:r>
            <a:r>
              <a:rPr lang="el-GR" sz="2400" dirty="0" err="1"/>
              <a:t>α΄και</a:t>
            </a:r>
            <a:r>
              <a:rPr lang="el-GR" sz="2400" dirty="0"/>
              <a:t> </a:t>
            </a:r>
            <a:r>
              <a:rPr lang="el-GR" sz="2400" dirty="0" err="1"/>
              <a:t>β΄</a:t>
            </a:r>
            <a:r>
              <a:rPr lang="el-GR" sz="2400" dirty="0"/>
              <a:t> βαθμού και οι κοινωφελείς επιχειρήσεις </a:t>
            </a:r>
            <a:r>
              <a:rPr lang="el-GR" sz="2400" dirty="0" smtClean="0"/>
              <a:t>τους</a:t>
            </a:r>
          </a:p>
          <a:p>
            <a:r>
              <a:rPr lang="el-GR" sz="2400" dirty="0" smtClean="0"/>
              <a:t>οι </a:t>
            </a:r>
            <a:r>
              <a:rPr lang="el-GR" sz="2400" dirty="0"/>
              <a:t>δημόσιοι οργανισμοί και </a:t>
            </a:r>
            <a:r>
              <a:rPr lang="el-GR" sz="2400" dirty="0" smtClean="0"/>
              <a:t>επιχειρήσεις</a:t>
            </a:r>
          </a:p>
          <a:p>
            <a:r>
              <a:rPr lang="el-GR" sz="2400" dirty="0" smtClean="0"/>
              <a:t>οι </a:t>
            </a:r>
            <a:r>
              <a:rPr lang="el-GR" sz="2400" dirty="0"/>
              <a:t>αναπτυξιακές ανώνυμες εταιρείες του άρθρου 194 του Ν. 3852/2010 και του άρθρου 252 παρ.3 </a:t>
            </a:r>
            <a:r>
              <a:rPr lang="el-GR" sz="2400" dirty="0" err="1"/>
              <a:t>εδ</a:t>
            </a:r>
            <a:r>
              <a:rPr lang="el-GR" sz="2400" dirty="0"/>
              <a:t>. β του Ν. </a:t>
            </a:r>
            <a:r>
              <a:rPr lang="el-GR" sz="2400" dirty="0" smtClean="0"/>
              <a:t>3463/2006</a:t>
            </a:r>
          </a:p>
          <a:p>
            <a:r>
              <a:rPr lang="el-GR" sz="2400" dirty="0" smtClean="0"/>
              <a:t>τα </a:t>
            </a:r>
            <a:r>
              <a:rPr lang="el-GR" sz="2400" dirty="0"/>
              <a:t>νομικά πρόσωπα ιδιωτικού δικαίου κερδοσκοπικού ή μη κερδοσκοπικού χαρακτήρα, και </a:t>
            </a:r>
            <a:endParaRPr lang="el-GR" sz="2400" dirty="0" smtClean="0"/>
          </a:p>
          <a:p>
            <a:r>
              <a:rPr lang="el-GR" sz="2400" dirty="0" smtClean="0"/>
              <a:t>οι </a:t>
            </a:r>
            <a:r>
              <a:rPr lang="el-GR" sz="2400" dirty="0"/>
              <a:t>συνδικαλιστικές οργανώσεις εργοδοτών και εργαζομένων</a:t>
            </a:r>
            <a:r>
              <a:rPr lang="el-GR" sz="2400" dirty="0" smtClean="0"/>
              <a:t>.</a:t>
            </a:r>
            <a:endParaRPr lang="el-GR" sz="2400" dirty="0"/>
          </a:p>
        </p:txBody>
      </p:sp>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pic>
        <p:nvPicPr>
          <p:cNvPr id="7"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Διάγραμμα ροής: Παραπομπή 7"/>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spTree>
    <p:extLst>
      <p:ext uri="{BB962C8B-B14F-4D97-AF65-F5344CB8AC3E}">
        <p14:creationId xmlns:p14="http://schemas.microsoft.com/office/powerpoint/2010/main" val="21425473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96752"/>
            <a:ext cx="8229600" cy="5328592"/>
          </a:xfrm>
        </p:spPr>
        <p:txBody>
          <a:bodyPr>
            <a:normAutofit/>
          </a:bodyPr>
          <a:lstStyle/>
          <a:p>
            <a:pPr marL="0" indent="0">
              <a:buNone/>
            </a:pPr>
            <a:r>
              <a:rPr lang="el-GR" dirty="0" smtClean="0">
                <a:latin typeface="Cambria" pitchFamily="18" charset="0"/>
              </a:rPr>
              <a:t>Το μεγαλύτερο κοινωνικό πρόβλημα που αντιμετωπίζουν όλο και περισσότεροι συμπολίτες μας.</a:t>
            </a:r>
          </a:p>
          <a:p>
            <a:pPr marL="0" indent="0">
              <a:buNone/>
            </a:pPr>
            <a:r>
              <a:rPr lang="el-GR" dirty="0" smtClean="0">
                <a:latin typeface="Cambria" pitchFamily="18" charset="0"/>
              </a:rPr>
              <a:t>Οι λύσεις δεν είναι εύκολες.</a:t>
            </a:r>
          </a:p>
          <a:p>
            <a:pPr marL="0" indent="0">
              <a:buNone/>
            </a:pPr>
            <a:r>
              <a:rPr lang="el-GR" dirty="0" smtClean="0">
                <a:latin typeface="Cambria" pitchFamily="18" charset="0"/>
              </a:rPr>
              <a:t>Η βαθειά ύφεση και η κρίση που βιώνει η χώρα, οι μεγάλες δυσκολίες που αντιμετωπίζουν οι επιχειρήσεις σε ένα περιβάλλον σκληρού ανταγωνισμού, καθιστούν ακόμη πιο δύσκολη την κατάσταση.</a:t>
            </a:r>
            <a:endParaRPr lang="el-GR" dirty="0">
              <a:latin typeface="Cambria" pitchFamily="18" charset="0"/>
            </a:endParaRPr>
          </a:p>
        </p:txBody>
      </p:sp>
      <p:sp>
        <p:nvSpPr>
          <p:cNvPr id="5" name="Τίτλος 1"/>
          <p:cNvSpPr>
            <a:spLocks noGrp="1"/>
          </p:cNvSpPr>
          <p:nvPr>
            <p:ph type="title"/>
          </p:nvPr>
        </p:nvSpPr>
        <p:spPr>
          <a:xfrm>
            <a:off x="0" y="274638"/>
            <a:ext cx="9144000" cy="778098"/>
          </a:xfrm>
          <a:solidFill>
            <a:schemeClr val="accent1">
              <a:lumMod val="60000"/>
              <a:lumOff val="40000"/>
            </a:schemeClr>
          </a:solidFill>
        </p:spPr>
        <p:txBody>
          <a:bodyPr/>
          <a:lstStyle/>
          <a:p>
            <a:pPr algn="l"/>
            <a:r>
              <a:rPr lang="el-GR" dirty="0" smtClean="0">
                <a:solidFill>
                  <a:schemeClr val="bg1">
                    <a:lumMod val="85000"/>
                  </a:schemeClr>
                </a:solidFill>
                <a:latin typeface="Cambria" pitchFamily="18" charset="0"/>
              </a:rPr>
              <a:t>Ανεργία</a:t>
            </a:r>
            <a:endParaRPr lang="el-GR" dirty="0">
              <a:solidFill>
                <a:schemeClr val="bg1">
                  <a:lumMod val="85000"/>
                </a:schemeClr>
              </a:solidFill>
              <a:latin typeface="Cambria" pitchFamily="18" charset="0"/>
            </a:endParaRPr>
          </a:p>
        </p:txBody>
      </p:sp>
    </p:spTree>
    <p:extLst>
      <p:ext uri="{BB962C8B-B14F-4D97-AF65-F5344CB8AC3E}">
        <p14:creationId xmlns:p14="http://schemas.microsoft.com/office/powerpoint/2010/main" val="392803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3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lvl="0" indent="0">
              <a:buNone/>
            </a:pPr>
            <a:r>
              <a:rPr lang="el-GR" sz="2400" b="1" dirty="0" smtClean="0"/>
              <a:t>ΩΦΕΛΟΥΜΕΝΟΙ</a:t>
            </a:r>
          </a:p>
          <a:p>
            <a:pPr marL="0" lvl="0" indent="0">
              <a:buNone/>
            </a:pPr>
            <a:endParaRPr lang="el-GR" sz="2400" dirty="0" smtClean="0"/>
          </a:p>
          <a:p>
            <a:r>
              <a:rPr lang="el-GR" sz="2400" dirty="0" smtClean="0"/>
              <a:t>Άνεργοι</a:t>
            </a:r>
            <a:r>
              <a:rPr lang="el-GR" sz="2400" dirty="0"/>
              <a:t>, εγγεγραμμένοι στα Μητρώα Ανεργίας του ΟΑΕΔ. </a:t>
            </a:r>
            <a:endParaRPr lang="el-GR" sz="2400" dirty="0" smtClean="0"/>
          </a:p>
          <a:p>
            <a:r>
              <a:rPr lang="el-GR" sz="2400" dirty="0" smtClean="0"/>
              <a:t>Επίσης</a:t>
            </a:r>
            <a:r>
              <a:rPr lang="el-GR" sz="2400" dirty="0"/>
              <a:t>, δυνητικοί ωφελούμενοι μπορεί να είναι οι εγγεγραμμένοι σε ειδικό κατάλογο του ΟΑΕΔ, εκτός Μητρώου ανεργίας.</a:t>
            </a:r>
          </a:p>
        </p:txBody>
      </p:sp>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pic>
        <p:nvPicPr>
          <p:cNvPr id="7"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Διάγραμμα ροής: Παραπομπή 7"/>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spTree>
    <p:extLst>
      <p:ext uri="{BB962C8B-B14F-4D97-AF65-F5344CB8AC3E}">
        <p14:creationId xmlns:p14="http://schemas.microsoft.com/office/powerpoint/2010/main" val="3922261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fontScale="77500" lnSpcReduction="20000"/>
          </a:bodyPr>
          <a:lstStyle/>
          <a:p>
            <a:pPr marL="0" lvl="0" indent="0">
              <a:buNone/>
            </a:pPr>
            <a:r>
              <a:rPr lang="el-GR" sz="3400" b="1" dirty="0" smtClean="0"/>
              <a:t>ΣΤΟΧΟΙ ΤΟΥ ΤΟΠΣΑ</a:t>
            </a:r>
          </a:p>
          <a:p>
            <a:pPr marL="0" lvl="0" indent="0">
              <a:buNone/>
            </a:pPr>
            <a:endParaRPr lang="el-GR" sz="2400" dirty="0" smtClean="0"/>
          </a:p>
          <a:p>
            <a:pPr marL="0" indent="0">
              <a:buNone/>
            </a:pPr>
            <a:r>
              <a:rPr lang="el-GR" sz="2900" dirty="0"/>
              <a:t>Μέσα από τα σχέδια δράσης που θα υποβληθούν θα πρέπει να εξασφαλίζεται </a:t>
            </a:r>
            <a:r>
              <a:rPr lang="el-GR" sz="2900" dirty="0" smtClean="0"/>
              <a:t>ότι:</a:t>
            </a:r>
          </a:p>
          <a:p>
            <a:pPr marL="0" indent="0">
              <a:buNone/>
            </a:pPr>
            <a:r>
              <a:rPr lang="el-GR" sz="2900" b="1" dirty="0" smtClean="0"/>
              <a:t>(α</a:t>
            </a:r>
            <a:r>
              <a:rPr lang="el-GR" sz="2900" b="1" dirty="0"/>
              <a:t>)</a:t>
            </a:r>
            <a:r>
              <a:rPr lang="el-GR" sz="2900" dirty="0"/>
              <a:t> οι ωφελούμενοι που θα συστήσουν τη δική τους επιχείρηση θα προετοιμαστούν κατάλληλα ώστε να ιδρύσουν επιχειρήσεις, οι οποίες θα καλύπτουν διαπιστωμένες ανάγκες της περιοχής παρέμβασης και θα βασίζονται στην αξιοποίηση των ιδιαίτερων χαρακτηριστικών της περιοχής, όπως περιγράφονται στο σχέδιο δράσης </a:t>
            </a:r>
            <a:r>
              <a:rPr lang="el-GR" sz="2900" dirty="0" smtClean="0"/>
              <a:t>ή/και</a:t>
            </a:r>
          </a:p>
          <a:p>
            <a:pPr marL="0" indent="0">
              <a:buNone/>
            </a:pPr>
            <a:r>
              <a:rPr lang="el-GR" sz="2900" b="1" dirty="0" smtClean="0"/>
              <a:t>(</a:t>
            </a:r>
            <a:r>
              <a:rPr lang="el-GR" sz="2900" b="1" dirty="0"/>
              <a:t>β)</a:t>
            </a:r>
            <a:r>
              <a:rPr lang="el-GR" sz="2900" dirty="0"/>
              <a:t> οι ωφελούμενοι που θα προωθηθούν για επιδότηση/επιχορήγηση από άλλα επενδυτικά κλπ προγράμματα θα προετοιμαστούν κατάλληλα για την ένταξή τους στο αντίστοιχο πρόγραμμα </a:t>
            </a:r>
            <a:r>
              <a:rPr lang="el-GR" sz="2900" dirty="0" smtClean="0"/>
              <a:t>ή/και</a:t>
            </a:r>
          </a:p>
          <a:p>
            <a:pPr marL="0" indent="0">
              <a:buNone/>
            </a:pPr>
            <a:r>
              <a:rPr lang="el-GR" sz="2900" b="1" dirty="0" smtClean="0"/>
              <a:t>(</a:t>
            </a:r>
            <a:r>
              <a:rPr lang="el-GR" sz="2900" b="1" dirty="0"/>
              <a:t>γ)</a:t>
            </a:r>
            <a:r>
              <a:rPr lang="el-GR" sz="2900" dirty="0"/>
              <a:t> οι ωφελούμενοι που θα προσληφθούν από επιχειρήσεις θα έχουν προετοιμαστεί κατάλληλα ώστε να καλύπτουν πραγματικές και διαπιστωμένες ανάγκες των επιχειρήσεων που θα τους προσλάβουν.</a:t>
            </a:r>
            <a:endParaRPr lang="el-GR" sz="3400" dirty="0"/>
          </a:p>
        </p:txBody>
      </p:sp>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pic>
        <p:nvPicPr>
          <p:cNvPr id="7"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Διάγραμμα ροής: Παραπομπή 7"/>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spTree>
    <p:extLst>
      <p:ext uri="{BB962C8B-B14F-4D97-AF65-F5344CB8AC3E}">
        <p14:creationId xmlns:p14="http://schemas.microsoft.com/office/powerpoint/2010/main" val="30011992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lnSpcReduction="10000"/>
          </a:bodyPr>
          <a:lstStyle/>
          <a:p>
            <a:pPr marL="0" lvl="0" indent="0">
              <a:buNone/>
            </a:pPr>
            <a:r>
              <a:rPr lang="el-GR" sz="2400" b="1" dirty="0" smtClean="0"/>
              <a:t>ΒΑΘΜΟΣ ΕΠΙΤΕΥΞΗΣ ΤΩΝ ΣΤΟΧΩΝ</a:t>
            </a:r>
          </a:p>
          <a:p>
            <a:pPr marL="0" lvl="0" indent="0">
              <a:buNone/>
            </a:pPr>
            <a:endParaRPr lang="el-GR" sz="2400" dirty="0" smtClean="0"/>
          </a:p>
          <a:p>
            <a:pPr marL="430213" lvl="2" indent="-342900"/>
            <a:r>
              <a:rPr lang="el-GR" dirty="0" smtClean="0"/>
              <a:t>ίδρυση </a:t>
            </a:r>
            <a:r>
              <a:rPr lang="el-GR" dirty="0"/>
              <a:t>νέας επιχείρησης, η σύνταξη </a:t>
            </a:r>
            <a:r>
              <a:rPr lang="en-US" dirty="0"/>
              <a:t>business plan</a:t>
            </a:r>
            <a:r>
              <a:rPr lang="el-GR" dirty="0"/>
              <a:t> και η βεβαίωση έναρξης επιχείρησης από την </a:t>
            </a:r>
            <a:r>
              <a:rPr lang="el-GR" dirty="0" smtClean="0"/>
              <a:t>εφορία</a:t>
            </a:r>
            <a:endParaRPr lang="el-GR" dirty="0"/>
          </a:p>
          <a:p>
            <a:pPr marL="430213" lvl="2" indent="-342900"/>
            <a:r>
              <a:rPr lang="el-GR" dirty="0" smtClean="0"/>
              <a:t>δημιουργία </a:t>
            </a:r>
            <a:r>
              <a:rPr lang="el-GR" dirty="0"/>
              <a:t>νέων θέσεων εργασίας σε επιχειρήσεις, η αναγγελία </a:t>
            </a:r>
            <a:r>
              <a:rPr lang="el-GR" dirty="0" smtClean="0"/>
              <a:t>πρόσληψης</a:t>
            </a:r>
            <a:endParaRPr lang="el-GR" dirty="0"/>
          </a:p>
          <a:p>
            <a:pPr marL="430213" lvl="2" indent="-342900"/>
            <a:r>
              <a:rPr lang="el-GR" dirty="0" smtClean="0"/>
              <a:t>ένταξη </a:t>
            </a:r>
            <a:r>
              <a:rPr lang="el-GR" dirty="0"/>
              <a:t>σε πρόγραμμα επιχορήγησης, επιδότησης ή άλλο αναπτυξιακό πρόγραμμα (ΕΠΑΝ ΙΙ, Ε.Π. Αγροτικής Ανάπτυξης, Επενδυτικός Νόμος, προγράμματα ΟΑΕΔ κλπ) η σύνταξη </a:t>
            </a:r>
            <a:r>
              <a:rPr lang="en-US" dirty="0"/>
              <a:t>business plan</a:t>
            </a:r>
            <a:r>
              <a:rPr lang="el-GR" dirty="0"/>
              <a:t> και η αίτηση υπαγωγής στο φορέα υλοποίησης του </a:t>
            </a:r>
            <a:r>
              <a:rPr lang="el-GR" dirty="0" smtClean="0"/>
              <a:t>προγράμματος</a:t>
            </a:r>
            <a:endParaRPr lang="el-GR" dirty="0"/>
          </a:p>
          <a:p>
            <a:pPr marL="430213" lvl="2" indent="-342900"/>
            <a:r>
              <a:rPr lang="el-GR" dirty="0"/>
              <a:t>για απόκτηση εργασιακής εμπειρίας η σύμβαση απόκτησης εργασιακής </a:t>
            </a:r>
            <a:r>
              <a:rPr lang="el-GR" dirty="0" smtClean="0"/>
              <a:t>εμπειρίας</a:t>
            </a:r>
            <a:endParaRPr lang="el-GR" dirty="0"/>
          </a:p>
        </p:txBody>
      </p:sp>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endParaRPr lang="el-GR" sz="2400" dirty="0" smtClean="0">
              <a:solidFill>
                <a:schemeClr val="bg1"/>
              </a:solidFill>
              <a:latin typeface="Cambria" pitchFamily="18" charset="0"/>
            </a:endParaRPr>
          </a:p>
          <a:p>
            <a:endParaRPr lang="el-GR" sz="2400" dirty="0">
              <a:solidFill>
                <a:schemeClr val="bg1"/>
              </a:solidFill>
              <a:latin typeface="Cambria" pitchFamily="18" charset="0"/>
            </a:endParaRPr>
          </a:p>
          <a:p>
            <a:r>
              <a:rPr lang="el-GR" sz="2400" dirty="0" smtClean="0">
                <a:solidFill>
                  <a:schemeClr val="bg1"/>
                </a:solidFill>
              </a:rPr>
              <a:t>Τοπικά </a:t>
            </a:r>
            <a:r>
              <a:rPr lang="el-GR" sz="2400" dirty="0">
                <a:solidFill>
                  <a:schemeClr val="bg1"/>
                </a:solidFill>
              </a:rPr>
              <a:t>σχέδια για την απασχόληση, προσαρμοσμένα στις ανάγκες των τοπικών αγορών </a:t>
            </a:r>
            <a:r>
              <a:rPr lang="el-GR" sz="2400" dirty="0" smtClean="0">
                <a:solidFill>
                  <a:schemeClr val="bg1"/>
                </a:solidFill>
              </a:rPr>
              <a:t>εργασίας</a:t>
            </a:r>
            <a:br>
              <a:rPr lang="el-GR" sz="2400" dirty="0" smtClean="0">
                <a:solidFill>
                  <a:schemeClr val="bg1"/>
                </a:solidFill>
              </a:rPr>
            </a:br>
            <a:r>
              <a:rPr lang="el-GR" sz="2400" dirty="0" smtClean="0">
                <a:solidFill>
                  <a:schemeClr val="bg1"/>
                </a:solidFill>
              </a:rPr>
              <a:t>(</a:t>
            </a:r>
            <a:r>
              <a:rPr lang="el-GR" sz="2400" dirty="0" err="1" smtClean="0">
                <a:solidFill>
                  <a:schemeClr val="bg1"/>
                </a:solidFill>
              </a:rPr>
              <a:t>ΤοπΣΑ</a:t>
            </a:r>
            <a:r>
              <a:rPr lang="el-GR" sz="2400" dirty="0" smtClean="0">
                <a:solidFill>
                  <a:schemeClr val="bg1"/>
                </a:solidFill>
              </a:rPr>
              <a:t>)</a:t>
            </a:r>
            <a:endParaRPr lang="el-GR" sz="2400" dirty="0">
              <a:solidFill>
                <a:schemeClr val="bg1"/>
              </a:solidFill>
            </a:endParaRPr>
          </a:p>
        </p:txBody>
      </p:sp>
      <p:pic>
        <p:nvPicPr>
          <p:cNvPr id="7"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8" name="Διάγραμμα ροής: Παραπομπή 7"/>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2</a:t>
            </a:r>
            <a:endParaRPr lang="el-GR" sz="2800" b="1" dirty="0"/>
          </a:p>
        </p:txBody>
      </p:sp>
    </p:spTree>
    <p:extLst>
      <p:ext uri="{BB962C8B-B14F-4D97-AF65-F5344CB8AC3E}">
        <p14:creationId xmlns:p14="http://schemas.microsoft.com/office/powerpoint/2010/main" val="1685458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Ορθογώνιο 20"/>
          <p:cNvSpPr/>
          <p:nvPr/>
        </p:nvSpPr>
        <p:spPr>
          <a:xfrm>
            <a:off x="0" y="0"/>
            <a:ext cx="3779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Θέση περιεχομένου 2"/>
          <p:cNvSpPr>
            <a:spLocks noGrp="1"/>
          </p:cNvSpPr>
          <p:nvPr>
            <p:ph idx="1"/>
          </p:nvPr>
        </p:nvSpPr>
        <p:spPr>
          <a:xfrm>
            <a:off x="3779912" y="1556792"/>
            <a:ext cx="4294002" cy="1440160"/>
          </a:xfrm>
        </p:spPr>
        <p:txBody>
          <a:bodyPr anchor="ctr">
            <a:normAutofit fontScale="92500" lnSpcReduction="10000"/>
          </a:bodyPr>
          <a:lstStyle/>
          <a:p>
            <a:pPr marL="0" lvl="0" indent="0">
              <a:buNone/>
            </a:pPr>
            <a:r>
              <a:rPr lang="el-GR" sz="2400" dirty="0">
                <a:solidFill>
                  <a:schemeClr val="accent1">
                    <a:lumMod val="75000"/>
                  </a:schemeClr>
                </a:solidFill>
              </a:rPr>
              <a:t>Υπουργείο </a:t>
            </a:r>
            <a:r>
              <a:rPr lang="el-GR" sz="2400" dirty="0" smtClean="0">
                <a:solidFill>
                  <a:schemeClr val="accent1">
                    <a:lumMod val="75000"/>
                  </a:schemeClr>
                </a:solidFill>
              </a:rPr>
              <a:t>Εργασίας &amp; Κοινωνικής </a:t>
            </a:r>
            <a:r>
              <a:rPr lang="el-GR" sz="2400" dirty="0">
                <a:solidFill>
                  <a:schemeClr val="accent1">
                    <a:lumMod val="75000"/>
                  </a:schemeClr>
                </a:solidFill>
              </a:rPr>
              <a:t>Ασφάλισης</a:t>
            </a:r>
            <a:endParaRPr lang="en-US" sz="2400" dirty="0">
              <a:solidFill>
                <a:schemeClr val="accent1">
                  <a:lumMod val="75000"/>
                </a:schemeClr>
              </a:solidFill>
            </a:endParaRPr>
          </a:p>
          <a:p>
            <a:pPr marL="0" lvl="0" indent="0">
              <a:buNone/>
            </a:pPr>
            <a:r>
              <a:rPr lang="en-US" sz="2400" b="1" dirty="0" smtClean="0"/>
              <a:t>www.epanad.gov.gr</a:t>
            </a:r>
            <a:r>
              <a:rPr lang="el-GR" sz="2400" b="1" dirty="0" smtClean="0"/>
              <a:t> </a:t>
            </a:r>
            <a:endParaRPr lang="en-US" sz="2400" b="1" dirty="0" smtClean="0"/>
          </a:p>
          <a:p>
            <a:pPr marL="0" lvl="0" indent="0">
              <a:buNone/>
            </a:pPr>
            <a:r>
              <a:rPr lang="en-US" sz="2400" b="1" dirty="0" smtClean="0"/>
              <a:t>www.step.gov.gr</a:t>
            </a:r>
            <a:endParaRPr lang="el-GR" sz="2400" b="1" dirty="0" smtClean="0"/>
          </a:p>
        </p:txBody>
      </p:sp>
      <p:sp>
        <p:nvSpPr>
          <p:cNvPr id="28" name="Στρογγυλεμένο ορθογώνιο 27"/>
          <p:cNvSpPr/>
          <p:nvPr/>
        </p:nvSpPr>
        <p:spPr>
          <a:xfrm>
            <a:off x="2133366" y="4145917"/>
            <a:ext cx="1593815" cy="323166"/>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Στρογγυλεμένο ορθογώνιο 32"/>
          <p:cNvSpPr/>
          <p:nvPr/>
        </p:nvSpPr>
        <p:spPr>
          <a:xfrm>
            <a:off x="755576" y="5650584"/>
            <a:ext cx="2971605" cy="323166"/>
          </a:xfrm>
          <a:prstGeom prst="roundRect">
            <a:avLst/>
          </a:prstGeom>
          <a:solidFill>
            <a:srgbClr val="FFFF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12" name="Ομάδα 11"/>
          <p:cNvGrpSpPr/>
          <p:nvPr/>
        </p:nvGrpSpPr>
        <p:grpSpPr>
          <a:xfrm>
            <a:off x="35496" y="5157192"/>
            <a:ext cx="5329710" cy="970946"/>
            <a:chOff x="-3500931" y="5520071"/>
            <a:chExt cx="5329710" cy="970946"/>
          </a:xfrm>
        </p:grpSpPr>
        <p:pic>
          <p:nvPicPr>
            <p:cNvPr id="1026" name="Picture 2" descr="C:\Users\Public\Documents\AMKE\ΥΛΙΚΟ\ΕΠΙΜΕΝΟΥΜΕ ΔΡΑΜΑ\DRAMA-MAP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19" y="5520071"/>
              <a:ext cx="1440160" cy="970946"/>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500931" y="5682378"/>
              <a:ext cx="3678683" cy="646331"/>
            </a:xfrm>
            <a:prstGeom prst="rect">
              <a:avLst/>
            </a:prstGeom>
          </p:spPr>
          <p:txBody>
            <a:bodyPr wrap="square">
              <a:spAutoFit/>
            </a:bodyPr>
            <a:lstStyle/>
            <a:p>
              <a:pPr lvl="0" algn="r"/>
              <a:r>
                <a:rPr lang="el-GR" dirty="0">
                  <a:solidFill>
                    <a:schemeClr val="bg1"/>
                  </a:solidFill>
                  <a:latin typeface="Candara" pitchFamily="34" charset="0"/>
                </a:rPr>
                <a:t>Α.Μ.Κ.Ε. «</a:t>
              </a:r>
              <a:r>
                <a:rPr lang="el-GR" dirty="0" smtClean="0">
                  <a:solidFill>
                    <a:schemeClr val="bg1"/>
                  </a:solidFill>
                  <a:latin typeface="Candara" pitchFamily="34" charset="0"/>
                </a:rPr>
                <a:t>ΕΠΙ-ΜΕΝΟΥΜΕ ΔΡΑΜΑ»</a:t>
              </a:r>
              <a:endParaRPr lang="el-GR" dirty="0">
                <a:solidFill>
                  <a:schemeClr val="bg1"/>
                </a:solidFill>
                <a:latin typeface="Candara" pitchFamily="34" charset="0"/>
              </a:endParaRPr>
            </a:p>
            <a:p>
              <a:pPr lvl="0" algn="r"/>
              <a:r>
                <a:rPr lang="en-US" b="1" dirty="0" smtClean="0">
                  <a:latin typeface="Candara" pitchFamily="34" charset="0"/>
                </a:rPr>
                <a:t>www.epimenoumedrama.gr</a:t>
              </a:r>
              <a:endParaRPr lang="el-GR" b="1" dirty="0">
                <a:latin typeface="Candara" pitchFamily="34" charset="0"/>
              </a:endParaRPr>
            </a:p>
          </p:txBody>
        </p:sp>
      </p:grpSp>
      <p:grpSp>
        <p:nvGrpSpPr>
          <p:cNvPr id="14" name="Ομάδα 13"/>
          <p:cNvGrpSpPr/>
          <p:nvPr/>
        </p:nvGrpSpPr>
        <p:grpSpPr>
          <a:xfrm>
            <a:off x="539552" y="3755750"/>
            <a:ext cx="6582142" cy="780334"/>
            <a:chOff x="565805" y="3112542"/>
            <a:chExt cx="6582142" cy="780334"/>
          </a:xfrm>
        </p:grpSpPr>
        <p:pic>
          <p:nvPicPr>
            <p:cNvPr id="11" name="5 - Εικόνα" descr="ΠλήρεςΛογότυπο_GR.jpg"/>
            <p:cNvPicPr>
              <a:picLocks noChangeAspect="1"/>
            </p:cNvPicPr>
            <p:nvPr/>
          </p:nvPicPr>
          <p:blipFill>
            <a:blip r:embed="rId4" cstate="print"/>
            <a:stretch>
              <a:fillRect/>
            </a:stretch>
          </p:blipFill>
          <p:spPr>
            <a:xfrm>
              <a:off x="3871920" y="3112542"/>
              <a:ext cx="3276027" cy="780334"/>
            </a:xfrm>
            <a:prstGeom prst="rect">
              <a:avLst/>
            </a:prstGeom>
            <a:ln>
              <a:noFill/>
            </a:ln>
            <a:effectLst/>
          </p:spPr>
        </p:pic>
        <p:sp>
          <p:nvSpPr>
            <p:cNvPr id="13" name="Ορθογώνιο 12"/>
            <p:cNvSpPr/>
            <p:nvPr/>
          </p:nvSpPr>
          <p:spPr>
            <a:xfrm>
              <a:off x="565805" y="3179544"/>
              <a:ext cx="3187629" cy="646331"/>
            </a:xfrm>
            <a:prstGeom prst="rect">
              <a:avLst/>
            </a:prstGeom>
          </p:spPr>
          <p:txBody>
            <a:bodyPr wrap="square">
              <a:spAutoFit/>
            </a:bodyPr>
            <a:lstStyle/>
            <a:p>
              <a:pPr lvl="0" algn="r"/>
              <a:r>
                <a:rPr lang="el-GR" dirty="0" smtClean="0">
                  <a:solidFill>
                    <a:schemeClr val="bg1"/>
                  </a:solidFill>
                  <a:latin typeface="Candara" pitchFamily="34" charset="0"/>
                </a:rPr>
                <a:t>ΑΝΑΠΤΥΞΙΑΚΗ ΔΡΑΜΑΣ Α.Ε.</a:t>
              </a:r>
              <a:endParaRPr lang="el-GR" dirty="0">
                <a:solidFill>
                  <a:schemeClr val="bg1"/>
                </a:solidFill>
                <a:latin typeface="Candara" pitchFamily="34" charset="0"/>
              </a:endParaRPr>
            </a:p>
            <a:p>
              <a:pPr lvl="0" algn="r"/>
              <a:r>
                <a:rPr lang="en-US" b="1" dirty="0" smtClean="0">
                  <a:latin typeface="Candara" pitchFamily="34" charset="0"/>
                </a:rPr>
                <a:t>www.aned.gr</a:t>
              </a:r>
              <a:endParaRPr lang="el-GR" b="1" dirty="0">
                <a:latin typeface="Candara" pitchFamily="34" charset="0"/>
              </a:endParaRPr>
            </a:p>
          </p:txBody>
        </p:sp>
      </p:grpSp>
      <p:pic>
        <p:nvPicPr>
          <p:cNvPr id="1027" name="Picture 3" descr="C:\Users\Andreas\Desktop\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404664"/>
            <a:ext cx="5705475" cy="1476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55567" y="2780928"/>
            <a:ext cx="304661" cy="536848"/>
          </a:xfrm>
          <a:prstGeom prst="rect">
            <a:avLst/>
          </a:prstGeom>
          <a:solidFill>
            <a:schemeClr val="accent6">
              <a:lumMod val="75000"/>
            </a:schemeClr>
          </a:solidFill>
          <a:ln>
            <a:noFill/>
          </a:ln>
          <a:effectLst/>
        </p:spPr>
      </p:pic>
    </p:spTree>
    <p:extLst>
      <p:ext uri="{BB962C8B-B14F-4D97-AF65-F5344CB8AC3E}">
        <p14:creationId xmlns:p14="http://schemas.microsoft.com/office/powerpoint/2010/main" val="3688090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509120"/>
            <a:ext cx="8229600" cy="1872208"/>
          </a:xfrm>
        </p:spPr>
        <p:txBody>
          <a:bodyPr>
            <a:normAutofit lnSpcReduction="10000"/>
          </a:bodyPr>
          <a:lstStyle/>
          <a:p>
            <a:pPr marL="0" indent="0" algn="ctr">
              <a:buClr>
                <a:schemeClr val="accent6">
                  <a:lumMod val="50000"/>
                </a:schemeClr>
              </a:buClr>
              <a:buSzPct val="80000"/>
              <a:buNone/>
            </a:pPr>
            <a:r>
              <a:rPr lang="el-GR" dirty="0" smtClean="0">
                <a:latin typeface="Cambria" pitchFamily="18" charset="0"/>
              </a:rPr>
              <a:t>Η προσπάθεια του Υπουργείου Εργασίας στοχεύει στη συγκράτηση της ανεργίας και ανακούφιση των ανέργων και των οικογενειών τους.</a:t>
            </a:r>
            <a:endParaRPr lang="el-GR" dirty="0">
              <a:latin typeface="Cambria" pitchFamily="18" charset="0"/>
            </a:endParaRPr>
          </a:p>
        </p:txBody>
      </p:sp>
      <p:graphicFrame>
        <p:nvGraphicFramePr>
          <p:cNvPr id="5" name="Διάγραμμα 4"/>
          <p:cNvGraphicFramePr/>
          <p:nvPr>
            <p:extLst>
              <p:ext uri="{D42A27DB-BD31-4B8C-83A1-F6EECF244321}">
                <p14:modId xmlns:p14="http://schemas.microsoft.com/office/powerpoint/2010/main" val="4111863228"/>
              </p:ext>
            </p:extLst>
          </p:nvPr>
        </p:nvGraphicFramePr>
        <p:xfrm>
          <a:off x="1524000" y="4046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855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268760"/>
            <a:ext cx="8229600" cy="5256584"/>
          </a:xfrm>
        </p:spPr>
        <p:txBody>
          <a:bodyPr>
            <a:normAutofit/>
          </a:bodyPr>
          <a:lstStyle/>
          <a:p>
            <a:pPr marL="0" indent="0">
              <a:buNone/>
            </a:pPr>
            <a:r>
              <a:rPr lang="el-GR" dirty="0" smtClean="0">
                <a:latin typeface="Cambria" pitchFamily="18" charset="0"/>
              </a:rPr>
              <a:t>Τα προγράμματα που υλοποιούνται αλλά και όσα σχεδιάζονται και θα υλοποιηθούν το αμέσως επόμενο διάστημα είναι απολύτως αναγκαία, ειδικά αυτήν την περίοδο.</a:t>
            </a:r>
          </a:p>
          <a:p>
            <a:pPr marL="0" indent="0">
              <a:buNone/>
            </a:pPr>
            <a:endParaRPr lang="el-GR" sz="1800" dirty="0" smtClean="0">
              <a:latin typeface="Cambria" pitchFamily="18" charset="0"/>
            </a:endParaRPr>
          </a:p>
          <a:p>
            <a:pPr marL="0" indent="0">
              <a:buNone/>
            </a:pPr>
            <a:r>
              <a:rPr lang="el-GR" dirty="0" smtClean="0">
                <a:latin typeface="Cambria" pitchFamily="18" charset="0"/>
              </a:rPr>
              <a:t>Σύμφωνα με τα στοιχεία του Υπουργείου Εργασίας κατάφεραν να συγκρατήσουν την ανεργία κατά 4 περίπου ποσοστιαίες μονάδες χαμηλότερα και αυτός είναι ο στόχος των νέων προγραμμάτων.</a:t>
            </a:r>
            <a:endParaRPr lang="el-GR" dirty="0">
              <a:latin typeface="Cambria" pitchFamily="18" charset="0"/>
            </a:endParaRPr>
          </a:p>
        </p:txBody>
      </p:sp>
      <p:sp>
        <p:nvSpPr>
          <p:cNvPr id="5" name="Τίτλος 1"/>
          <p:cNvSpPr>
            <a:spLocks noGrp="1"/>
          </p:cNvSpPr>
          <p:nvPr>
            <p:ph type="title"/>
          </p:nvPr>
        </p:nvSpPr>
        <p:spPr>
          <a:xfrm>
            <a:off x="0" y="274638"/>
            <a:ext cx="9144000" cy="778098"/>
          </a:xfrm>
          <a:solidFill>
            <a:schemeClr val="accent1">
              <a:lumMod val="60000"/>
              <a:lumOff val="40000"/>
            </a:schemeClr>
          </a:solidFill>
        </p:spPr>
        <p:txBody>
          <a:bodyPr/>
          <a:lstStyle/>
          <a:p>
            <a:pPr algn="l"/>
            <a:r>
              <a:rPr lang="el-GR" dirty="0" smtClean="0">
                <a:latin typeface="Cambria" pitchFamily="18" charset="0"/>
              </a:rPr>
              <a:t>Προγράμματα</a:t>
            </a:r>
            <a:endParaRPr lang="el-GR" dirty="0">
              <a:latin typeface="Cambria" pitchFamily="18" charset="0"/>
            </a:endParaRPr>
          </a:p>
        </p:txBody>
      </p:sp>
    </p:spTree>
    <p:extLst>
      <p:ext uri="{BB962C8B-B14F-4D97-AF65-F5344CB8AC3E}">
        <p14:creationId xmlns:p14="http://schemas.microsoft.com/office/powerpoint/2010/main" val="83470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4638"/>
            <a:ext cx="9144000" cy="778098"/>
          </a:xfrm>
          <a:solidFill>
            <a:schemeClr val="accent1">
              <a:lumMod val="60000"/>
              <a:lumOff val="40000"/>
            </a:schemeClr>
          </a:solidFill>
        </p:spPr>
        <p:txBody>
          <a:bodyPr/>
          <a:lstStyle/>
          <a:p>
            <a:pPr algn="l"/>
            <a:r>
              <a:rPr lang="el-GR" dirty="0" smtClean="0">
                <a:latin typeface="Cambria" pitchFamily="18" charset="0"/>
              </a:rPr>
              <a:t>Προγράμματα</a:t>
            </a:r>
            <a:endParaRPr lang="el-GR" dirty="0">
              <a:latin typeface="Cambria" pitchFamily="18" charset="0"/>
            </a:endParaRPr>
          </a:p>
        </p:txBody>
      </p:sp>
      <p:sp>
        <p:nvSpPr>
          <p:cNvPr id="3" name="Θέση περιεχομένου 2"/>
          <p:cNvSpPr>
            <a:spLocks noGrp="1"/>
          </p:cNvSpPr>
          <p:nvPr>
            <p:ph idx="1"/>
          </p:nvPr>
        </p:nvSpPr>
        <p:spPr>
          <a:xfrm>
            <a:off x="457200" y="1600200"/>
            <a:ext cx="8229600" cy="4853136"/>
          </a:xfrm>
        </p:spPr>
        <p:txBody>
          <a:bodyPr>
            <a:normAutofit lnSpcReduction="10000"/>
          </a:bodyPr>
          <a:lstStyle/>
          <a:p>
            <a:pPr marL="0" indent="0" algn="ctr">
              <a:buNone/>
            </a:pPr>
            <a:r>
              <a:rPr lang="el-GR" dirty="0" smtClean="0">
                <a:latin typeface="Cambria" pitchFamily="18" charset="0"/>
              </a:rPr>
              <a:t>Αξιοποίηση πόρων συνολικού ύψους </a:t>
            </a:r>
            <a:br>
              <a:rPr lang="el-GR" dirty="0" smtClean="0">
                <a:latin typeface="Cambria" pitchFamily="18" charset="0"/>
              </a:rPr>
            </a:br>
            <a:r>
              <a:rPr lang="el-GR" dirty="0" smtClean="0">
                <a:latin typeface="Cambria" pitchFamily="18" charset="0"/>
              </a:rPr>
              <a:t/>
            </a:r>
            <a:br>
              <a:rPr lang="el-GR" dirty="0" smtClean="0">
                <a:latin typeface="Cambria" pitchFamily="18" charset="0"/>
              </a:rPr>
            </a:br>
            <a:r>
              <a:rPr lang="el-GR" b="1" dirty="0" smtClean="0">
                <a:latin typeface="Cambria" pitchFamily="18" charset="0"/>
              </a:rPr>
              <a:t>4.600.000.000 €</a:t>
            </a:r>
            <a:r>
              <a:rPr lang="el-GR" dirty="0" smtClean="0">
                <a:latin typeface="Cambria" pitchFamily="18" charset="0"/>
              </a:rPr>
              <a:t/>
            </a:r>
            <a:br>
              <a:rPr lang="el-GR" dirty="0" smtClean="0">
                <a:latin typeface="Cambria" pitchFamily="18" charset="0"/>
              </a:rPr>
            </a:br>
            <a:r>
              <a:rPr lang="el-GR" dirty="0" smtClean="0">
                <a:latin typeface="Cambria" pitchFamily="18" charset="0"/>
              </a:rPr>
              <a:t/>
            </a:r>
            <a:br>
              <a:rPr lang="el-GR" dirty="0" smtClean="0">
                <a:latin typeface="Cambria" pitchFamily="18" charset="0"/>
              </a:rPr>
            </a:br>
            <a:r>
              <a:rPr lang="el-GR" dirty="0" smtClean="0">
                <a:latin typeface="Cambria" pitchFamily="18" charset="0"/>
              </a:rPr>
              <a:t>με την υλοποίηση μιας σειράς προγραμμάτων που απευθύνονται σε περίπου </a:t>
            </a:r>
            <a:br>
              <a:rPr lang="el-GR" dirty="0" smtClean="0">
                <a:latin typeface="Cambria" pitchFamily="18" charset="0"/>
              </a:rPr>
            </a:br>
            <a:r>
              <a:rPr lang="el-GR" dirty="0" smtClean="0">
                <a:latin typeface="Cambria" pitchFamily="18" charset="0"/>
              </a:rPr>
              <a:t/>
            </a:r>
            <a:br>
              <a:rPr lang="el-GR" dirty="0" smtClean="0">
                <a:latin typeface="Cambria" pitchFamily="18" charset="0"/>
              </a:rPr>
            </a:br>
            <a:r>
              <a:rPr lang="el-GR" b="1" dirty="0" smtClean="0">
                <a:latin typeface="Cambria" pitchFamily="18" charset="0"/>
              </a:rPr>
              <a:t>1.100.000</a:t>
            </a:r>
            <a:r>
              <a:rPr lang="el-GR" dirty="0" smtClean="0">
                <a:latin typeface="Cambria" pitchFamily="18" charset="0"/>
              </a:rPr>
              <a:t/>
            </a:r>
            <a:br>
              <a:rPr lang="el-GR" dirty="0" smtClean="0">
                <a:latin typeface="Cambria" pitchFamily="18" charset="0"/>
              </a:rPr>
            </a:br>
            <a:r>
              <a:rPr lang="el-GR" dirty="0" smtClean="0">
                <a:latin typeface="Cambria" pitchFamily="18" charset="0"/>
              </a:rPr>
              <a:t/>
            </a:r>
            <a:br>
              <a:rPr lang="el-GR" dirty="0" smtClean="0">
                <a:latin typeface="Cambria" pitchFamily="18" charset="0"/>
              </a:rPr>
            </a:br>
            <a:r>
              <a:rPr lang="el-GR" dirty="0" smtClean="0">
                <a:latin typeface="Cambria" pitchFamily="18" charset="0"/>
              </a:rPr>
              <a:t>ωφελούμενους</a:t>
            </a:r>
            <a:endParaRPr lang="el-GR" dirty="0">
              <a:latin typeface="Cambria" pitchFamily="18" charset="0"/>
            </a:endParaRPr>
          </a:p>
        </p:txBody>
      </p:sp>
    </p:spTree>
    <p:extLst>
      <p:ext uri="{BB962C8B-B14F-4D97-AF65-F5344CB8AC3E}">
        <p14:creationId xmlns:p14="http://schemas.microsoft.com/office/powerpoint/2010/main" val="16084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8229600" cy="4853136"/>
          </a:xfrm>
        </p:spPr>
        <p:txBody>
          <a:bodyPr>
            <a:normAutofit/>
          </a:bodyPr>
          <a:lstStyle/>
          <a:p>
            <a:r>
              <a:rPr lang="el-GR" dirty="0" smtClean="0">
                <a:latin typeface="Cambria" pitchFamily="18" charset="0"/>
              </a:rPr>
              <a:t>Ενίσχυση απασχόλησης</a:t>
            </a:r>
          </a:p>
          <a:p>
            <a:r>
              <a:rPr lang="el-GR" dirty="0" smtClean="0">
                <a:latin typeface="Cambria" pitchFamily="18" charset="0"/>
              </a:rPr>
              <a:t>Διατήρηση των θέσεων εργασίας</a:t>
            </a:r>
          </a:p>
          <a:p>
            <a:r>
              <a:rPr lang="el-GR" dirty="0" smtClean="0">
                <a:latin typeface="Cambria" pitchFamily="18" charset="0"/>
              </a:rPr>
              <a:t>Επαναφορά των ανέργων στην αγορά εργασίας (ιδιαίτερα νέοι και μακροχρόνια άνεργοι)</a:t>
            </a:r>
          </a:p>
          <a:p>
            <a:r>
              <a:rPr lang="el-GR" dirty="0" smtClean="0">
                <a:latin typeface="Cambria" pitchFamily="18" charset="0"/>
              </a:rPr>
              <a:t>Κατάρτιση ανέργων και εργαζομένων</a:t>
            </a:r>
            <a:endParaRPr lang="el-GR" dirty="0">
              <a:latin typeface="Cambria" pitchFamily="18" charset="0"/>
            </a:endParaRPr>
          </a:p>
        </p:txBody>
      </p:sp>
      <p:sp>
        <p:nvSpPr>
          <p:cNvPr id="4" name="Τίτλος 1"/>
          <p:cNvSpPr txBox="1">
            <a:spLocks/>
          </p:cNvSpPr>
          <p:nvPr/>
        </p:nvSpPr>
        <p:spPr>
          <a:xfrm>
            <a:off x="0" y="274638"/>
            <a:ext cx="9144000" cy="778098"/>
          </a:xfrm>
          <a:prstGeom prst="rect">
            <a:avLst/>
          </a:prstGeom>
          <a:solidFill>
            <a:schemeClr val="accent1">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l-GR" dirty="0" smtClean="0">
                <a:latin typeface="Cambria" pitchFamily="18" charset="0"/>
              </a:rPr>
              <a:t>Προγράμματα - στόχοι</a:t>
            </a:r>
            <a:endParaRPr lang="el-GR" dirty="0">
              <a:latin typeface="Cambria" pitchFamily="18" charset="0"/>
            </a:endParaRPr>
          </a:p>
        </p:txBody>
      </p:sp>
    </p:spTree>
    <p:extLst>
      <p:ext uri="{BB962C8B-B14F-4D97-AF65-F5344CB8AC3E}">
        <p14:creationId xmlns:p14="http://schemas.microsoft.com/office/powerpoint/2010/main" val="6661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indent="0">
              <a:buNone/>
            </a:pPr>
            <a:r>
              <a:rPr lang="el-GR" sz="2400" dirty="0" smtClean="0">
                <a:latin typeface="Cambria" pitchFamily="18" charset="0"/>
              </a:rPr>
              <a:t>Μια προσπάθεια που ξεκίνησε πριν από </a:t>
            </a:r>
            <a:br>
              <a:rPr lang="el-GR" sz="2400" dirty="0" smtClean="0">
                <a:latin typeface="Cambria" pitchFamily="18" charset="0"/>
              </a:rPr>
            </a:br>
            <a:r>
              <a:rPr lang="el-GR" sz="2400" b="1" dirty="0" smtClean="0">
                <a:latin typeface="Cambria" pitchFamily="18" charset="0"/>
              </a:rPr>
              <a:t>8 μήνες </a:t>
            </a:r>
            <a:r>
              <a:rPr lang="el-GR" sz="2400" dirty="0" smtClean="0">
                <a:latin typeface="Cambria" pitchFamily="18" charset="0"/>
              </a:rPr>
              <a:t>με εμπλοκή του συνόλου της </a:t>
            </a:r>
            <a:r>
              <a:rPr lang="el-GR" sz="2400" b="1" dirty="0" smtClean="0">
                <a:latin typeface="Cambria" pitchFamily="18" charset="0"/>
              </a:rPr>
              <a:t>τοπικής κοινωνίας</a:t>
            </a:r>
          </a:p>
          <a:p>
            <a:pPr marL="0" indent="0">
              <a:buNone/>
            </a:pPr>
            <a:endParaRPr lang="el-GR" sz="2400" dirty="0" smtClean="0">
              <a:latin typeface="Cambria" pitchFamily="18" charset="0"/>
            </a:endParaRPr>
          </a:p>
          <a:p>
            <a:pPr marL="0" indent="0">
              <a:buNone/>
            </a:pPr>
            <a:r>
              <a:rPr lang="el-GR" sz="2400" dirty="0" smtClean="0">
                <a:latin typeface="Cambria" pitchFamily="18" charset="0"/>
              </a:rPr>
              <a:t>Δύο </a:t>
            </a:r>
            <a:r>
              <a:rPr lang="el-GR" sz="2400" b="1" dirty="0" smtClean="0">
                <a:latin typeface="Cambria" pitchFamily="18" charset="0"/>
              </a:rPr>
              <a:t>δικαιούχοι φορείς</a:t>
            </a:r>
            <a:r>
              <a:rPr lang="el-GR" sz="2400" dirty="0" smtClean="0">
                <a:latin typeface="Cambria" pitchFamily="18" charset="0"/>
              </a:rPr>
              <a:t>: Α.Μ.Κ.Ε. «Επιμένουμε Δράμα» και το Ι.Ν.Ε. της Γ.Σ.Ε.Ε.</a:t>
            </a:r>
          </a:p>
          <a:p>
            <a:pPr marL="0" indent="0">
              <a:buNone/>
            </a:pPr>
            <a:endParaRPr lang="el-GR" sz="2400" dirty="0" smtClean="0">
              <a:latin typeface="Cambria" pitchFamily="18" charset="0"/>
            </a:endParaRPr>
          </a:p>
          <a:p>
            <a:pPr marL="0" indent="0">
              <a:buNone/>
            </a:pPr>
            <a:r>
              <a:rPr lang="el-GR" sz="2400" dirty="0" smtClean="0">
                <a:latin typeface="Cambria" pitchFamily="18" charset="0"/>
              </a:rPr>
              <a:t>Περισσότεροι από </a:t>
            </a:r>
            <a:r>
              <a:rPr lang="el-GR" sz="2400" b="1" dirty="0" smtClean="0">
                <a:latin typeface="Cambria" pitchFamily="18" charset="0"/>
              </a:rPr>
              <a:t>30 συμπράττοντες φορείς: </a:t>
            </a:r>
            <a:r>
              <a:rPr lang="el-GR" sz="2400" dirty="0" smtClean="0">
                <a:latin typeface="Cambria" pitchFamily="18" charset="0"/>
              </a:rPr>
              <a:t>Τοπική και Περιφερειακή αυτοδιοίκηση, Νομικά πρόσωπα ΟΤΑ, Νοσοκομείο, Θεραπευτήριο, ΤΟΕΒ, Κυνηγετικοί Σύλλογοι, Κέντρο Μέριμνας Αρρένων </a:t>
            </a:r>
            <a:r>
              <a:rPr lang="el-GR" sz="2400" dirty="0" err="1" smtClean="0">
                <a:latin typeface="Cambria" pitchFamily="18" charset="0"/>
              </a:rPr>
              <a:t>κ.λ.π</a:t>
            </a:r>
            <a:r>
              <a:rPr lang="el-GR" sz="2400" dirty="0" smtClean="0">
                <a:latin typeface="Cambria" pitchFamily="18" charset="0"/>
              </a:rPr>
              <a:t>.</a:t>
            </a:r>
          </a:p>
        </p:txBody>
      </p:sp>
      <p:grpSp>
        <p:nvGrpSpPr>
          <p:cNvPr id="2" name="Ομάδα 1"/>
          <p:cNvGrpSpPr/>
          <p:nvPr/>
        </p:nvGrpSpPr>
        <p:grpSpPr>
          <a:xfrm>
            <a:off x="0" y="116632"/>
            <a:ext cx="3131768" cy="6466730"/>
            <a:chOff x="0" y="116632"/>
            <a:chExt cx="3131768" cy="6466730"/>
          </a:xfrm>
        </p:grpSpPr>
        <p:sp>
          <p:nvSpPr>
            <p:cNvPr id="6"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7313"/>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Δημιουργία θέσεων απασχόλησης σε τοπικό επίπεδο μέσω προγραμμάτων κοινωφελούς εργασίας</a:t>
              </a:r>
              <a:endParaRPr lang="el-GR" sz="2400" dirty="0">
                <a:solidFill>
                  <a:schemeClr val="bg1"/>
                </a:solidFill>
                <a:latin typeface="Cambria" pitchFamily="18" charset="0"/>
              </a:endParaRPr>
            </a:p>
          </p:txBody>
        </p:sp>
        <p:sp>
          <p:nvSpPr>
            <p:cNvPr id="8" name="Διάγραμμα ροής: Παραπομπή 7"/>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1</a:t>
              </a:r>
              <a:endParaRPr lang="el-GR" sz="2800" b="1" dirty="0"/>
            </a:p>
          </p:txBody>
        </p:sp>
        <p:pic>
          <p:nvPicPr>
            <p:cNvPr id="9"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5480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0"/>
                                        <p:tgtEl>
                                          <p:spTgt spid="3">
                                            <p:txEl>
                                              <p:pRg st="2" end="2"/>
                                            </p:txEl>
                                          </p:spTgt>
                                        </p:tgtEl>
                                      </p:cBhvr>
                                    </p:animEffect>
                                  </p:childTnLst>
                                </p:cTn>
                              </p:par>
                            </p:childTnLst>
                          </p:cTn>
                        </p:par>
                        <p:par>
                          <p:cTn id="17" fill="hold">
                            <p:stCondLst>
                              <p:cond delay="2500"/>
                            </p:stCondLst>
                            <p:childTnLst>
                              <p:par>
                                <p:cTn id="18" presetID="10" presetClass="entr" presetSubtype="0" fill="hold" grpId="0" nodeType="after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indent="0">
              <a:buNone/>
            </a:pPr>
            <a:r>
              <a:rPr lang="el-GR" sz="2400" dirty="0" smtClean="0">
                <a:latin typeface="Cambria" pitchFamily="18" charset="0"/>
              </a:rPr>
              <a:t>Περισσότερες από </a:t>
            </a:r>
            <a:r>
              <a:rPr lang="el-GR" sz="2400" b="1" dirty="0" smtClean="0">
                <a:latin typeface="Cambria" pitchFamily="18" charset="0"/>
              </a:rPr>
              <a:t>100 </a:t>
            </a:r>
            <a:r>
              <a:rPr lang="el-GR" sz="2400" b="1" dirty="0">
                <a:latin typeface="Cambria" pitchFamily="18" charset="0"/>
              </a:rPr>
              <a:t>ενέργειες</a:t>
            </a:r>
            <a:r>
              <a:rPr lang="el-GR" sz="2400" b="1" dirty="0" smtClean="0">
                <a:latin typeface="Cambria" pitchFamily="18" charset="0"/>
              </a:rPr>
              <a:t>:</a:t>
            </a:r>
          </a:p>
          <a:p>
            <a:r>
              <a:rPr lang="el-GR" sz="2400" dirty="0" smtClean="0">
                <a:latin typeface="Cambria" pitchFamily="18" charset="0"/>
              </a:rPr>
              <a:t>έργα </a:t>
            </a:r>
            <a:r>
              <a:rPr lang="el-GR" sz="2400" dirty="0">
                <a:latin typeface="Cambria" pitchFamily="18" charset="0"/>
              </a:rPr>
              <a:t>κοινωφελούς χαρακτήρα και φροντίδας, όπως π.χ. διαμόρφωση και φροντίδα πάρκων και λοιπών έργων πρασίνου, αναδάσωση, δασοπροστασία και φύλαξη περιοχών υψηλού φυσικού </a:t>
            </a:r>
            <a:r>
              <a:rPr lang="el-GR" sz="2400" dirty="0" smtClean="0">
                <a:latin typeface="Cambria" pitchFamily="18" charset="0"/>
              </a:rPr>
              <a:t>κάλλους</a:t>
            </a:r>
            <a:endParaRPr lang="el-GR" sz="2400" dirty="0">
              <a:latin typeface="Cambria" pitchFamily="18" charset="0"/>
            </a:endParaRPr>
          </a:p>
          <a:p>
            <a:r>
              <a:rPr lang="el-GR" sz="2400" dirty="0" smtClean="0">
                <a:latin typeface="Cambria" pitchFamily="18" charset="0"/>
              </a:rPr>
              <a:t>υπηρεσίες </a:t>
            </a:r>
            <a:r>
              <a:rPr lang="el-GR" sz="2400" dirty="0">
                <a:latin typeface="Cambria" pitchFamily="18" charset="0"/>
              </a:rPr>
              <a:t>φροντίδας, μέριμνας ηλικιωμένων, </a:t>
            </a:r>
            <a:r>
              <a:rPr lang="el-GR" sz="2400" dirty="0" err="1">
                <a:latin typeface="Cambria" pitchFamily="18" charset="0"/>
              </a:rPr>
              <a:t>ΑμεΑ</a:t>
            </a:r>
            <a:r>
              <a:rPr lang="el-GR" sz="2400" dirty="0">
                <a:latin typeface="Cambria" pitchFamily="18" charset="0"/>
              </a:rPr>
              <a:t> και παιδιών κλπ.</a:t>
            </a:r>
          </a:p>
          <a:p>
            <a:r>
              <a:rPr lang="el-GR" sz="2400" dirty="0" smtClean="0">
                <a:latin typeface="Cambria" pitchFamily="18" charset="0"/>
              </a:rPr>
              <a:t>δράσεις </a:t>
            </a:r>
            <a:r>
              <a:rPr lang="el-GR" sz="2400" dirty="0">
                <a:latin typeface="Cambria" pitchFamily="18" charset="0"/>
              </a:rPr>
              <a:t>για παιδιά και νέους, εξωσχολικά προγράμματα για μαθητές και παιδιά, οδική ασφάλεια μαθητών, σίτιση σε ολοήμερα σχολεία φτωχών περιοχών</a:t>
            </a:r>
          </a:p>
          <a:p>
            <a:r>
              <a:rPr lang="el-GR" sz="2400" dirty="0" smtClean="0">
                <a:latin typeface="Cambria" pitchFamily="18" charset="0"/>
              </a:rPr>
              <a:t>δράσεις </a:t>
            </a:r>
            <a:r>
              <a:rPr lang="el-GR" sz="2400" dirty="0">
                <a:latin typeface="Cambria" pitchFamily="18" charset="0"/>
              </a:rPr>
              <a:t>διατήρησης της φυσικής και πολιτιστικής </a:t>
            </a:r>
            <a:r>
              <a:rPr lang="el-GR" sz="2400" dirty="0" smtClean="0">
                <a:latin typeface="Cambria" pitchFamily="18" charset="0"/>
              </a:rPr>
              <a:t>κληρονομιάς</a:t>
            </a:r>
          </a:p>
        </p:txBody>
      </p:sp>
      <p:sp>
        <p:nvSpPr>
          <p:cNvPr id="8"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7313"/>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Δημιουργία θέσεων απασχόλησης σε τοπικό επίπεδο μέσω προγραμμάτων κοινωφελούς εργασίας</a:t>
            </a:r>
            <a:endParaRPr lang="el-GR" sz="2400" dirty="0">
              <a:solidFill>
                <a:schemeClr val="bg1"/>
              </a:solidFill>
              <a:latin typeface="Cambria" pitchFamily="18" charset="0"/>
            </a:endParaRPr>
          </a:p>
        </p:txBody>
      </p:sp>
      <p:sp>
        <p:nvSpPr>
          <p:cNvPr id="12" name="Διάγραμμα ροής: Παραπομπή 11"/>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1</a:t>
            </a:r>
            <a:endParaRPr lang="el-GR" sz="2800" b="1" dirty="0"/>
          </a:p>
        </p:txBody>
      </p:sp>
      <p:pic>
        <p:nvPicPr>
          <p:cNvPr id="6"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61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131840" y="260648"/>
            <a:ext cx="5832648" cy="6336704"/>
          </a:xfrm>
        </p:spPr>
        <p:txBody>
          <a:bodyPr anchor="ctr">
            <a:normAutofit/>
          </a:bodyPr>
          <a:lstStyle/>
          <a:p>
            <a:pPr marL="0" indent="0">
              <a:buNone/>
            </a:pPr>
            <a:r>
              <a:rPr lang="el-GR" sz="2400" b="1" dirty="0" smtClean="0">
                <a:latin typeface="Cambria" pitchFamily="18" charset="0"/>
              </a:rPr>
              <a:t>1.500</a:t>
            </a:r>
            <a:r>
              <a:rPr lang="el-GR" sz="2400" dirty="0" smtClean="0">
                <a:latin typeface="Cambria" pitchFamily="18" charset="0"/>
              </a:rPr>
              <a:t> </a:t>
            </a:r>
            <a:r>
              <a:rPr lang="el-GR" sz="2400" b="1" dirty="0" smtClean="0">
                <a:latin typeface="Cambria" pitchFamily="18" charset="0"/>
              </a:rPr>
              <a:t>συμπολίτες</a:t>
            </a:r>
            <a:r>
              <a:rPr lang="el-GR" sz="2400" dirty="0" smtClean="0">
                <a:latin typeface="Cambria" pitchFamily="18" charset="0"/>
              </a:rPr>
              <a:t> </a:t>
            </a:r>
            <a:r>
              <a:rPr lang="el-GR" sz="2400" b="1" dirty="0" smtClean="0">
                <a:latin typeface="Cambria" pitchFamily="18" charset="0"/>
              </a:rPr>
              <a:t>μας</a:t>
            </a:r>
            <a:r>
              <a:rPr lang="el-GR" sz="2400" dirty="0" smtClean="0">
                <a:latin typeface="Cambria" pitchFamily="18" charset="0"/>
              </a:rPr>
              <a:t> όλων των επιπέδων εκπαίδευσης</a:t>
            </a:r>
          </a:p>
          <a:p>
            <a:pPr marL="0" indent="0">
              <a:buNone/>
            </a:pPr>
            <a:endParaRPr lang="el-GR" sz="2400" dirty="0" smtClean="0">
              <a:latin typeface="Cambria" pitchFamily="18" charset="0"/>
            </a:endParaRPr>
          </a:p>
          <a:p>
            <a:pPr marL="0" indent="0">
              <a:buNone/>
            </a:pPr>
            <a:endParaRPr lang="el-GR" sz="2400" dirty="0" smtClean="0">
              <a:latin typeface="Cambria" pitchFamily="18" charset="0"/>
            </a:endParaRPr>
          </a:p>
          <a:p>
            <a:pPr marL="0" indent="0">
              <a:buNone/>
            </a:pPr>
            <a:r>
              <a:rPr lang="el-GR" sz="2400" dirty="0">
                <a:latin typeface="Cambria" pitchFamily="18" charset="0"/>
              </a:rPr>
              <a:t>Ωφελούμενοι</a:t>
            </a:r>
          </a:p>
          <a:p>
            <a:pPr marL="0" indent="0">
              <a:buNone/>
            </a:pPr>
            <a:endParaRPr lang="el-GR" sz="2400" dirty="0" smtClean="0">
              <a:latin typeface="Cambria" pitchFamily="18" charset="0"/>
            </a:endParaRPr>
          </a:p>
          <a:p>
            <a:pPr marL="0" indent="0">
              <a:buNone/>
            </a:pPr>
            <a:endParaRPr lang="el-GR" sz="2400" dirty="0">
              <a:latin typeface="Cambria" pitchFamily="18" charset="0"/>
            </a:endParaRPr>
          </a:p>
          <a:p>
            <a:pPr marL="0" indent="0">
              <a:buNone/>
            </a:pPr>
            <a:r>
              <a:rPr lang="el-GR" sz="2400" dirty="0">
                <a:latin typeface="Cambria" pitchFamily="18" charset="0"/>
              </a:rPr>
              <a:t>Κατάσταση φορέων και επίπεδο </a:t>
            </a:r>
            <a:r>
              <a:rPr lang="el-GR" sz="2400" dirty="0" smtClean="0">
                <a:latin typeface="Cambria" pitchFamily="18" charset="0"/>
              </a:rPr>
              <a:t>εκπαίδευσης</a:t>
            </a:r>
            <a:endParaRPr lang="el-GR" sz="2400" dirty="0">
              <a:latin typeface="Cambria" pitchFamily="18" charset="0"/>
            </a:endParaRPr>
          </a:p>
        </p:txBody>
      </p:sp>
      <p:sp>
        <p:nvSpPr>
          <p:cNvPr id="8" name="Τίτλος 1"/>
          <p:cNvSpPr txBox="1">
            <a:spLocks/>
          </p:cNvSpPr>
          <p:nvPr/>
        </p:nvSpPr>
        <p:spPr>
          <a:xfrm>
            <a:off x="0" y="260648"/>
            <a:ext cx="2915816" cy="6322714"/>
          </a:xfrm>
          <a:prstGeom prst="rect">
            <a:avLst/>
          </a:prstGeom>
          <a:solidFill>
            <a:schemeClr val="accent1">
              <a:lumMod val="75000"/>
            </a:schemeClr>
          </a:solidFill>
          <a:effectLst>
            <a:outerShdw blurRad="50800" dist="38100" dir="2700000" algn="tl" rotWithShape="0">
              <a:prstClr val="black">
                <a:alpha val="40000"/>
              </a:prstClr>
            </a:outerShdw>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87313"/>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
            </a:r>
            <a:br>
              <a:rPr lang="el-GR" sz="2400" dirty="0" smtClean="0">
                <a:solidFill>
                  <a:schemeClr val="bg1"/>
                </a:solidFill>
                <a:latin typeface="Cambria" pitchFamily="18" charset="0"/>
              </a:rPr>
            </a:br>
            <a:r>
              <a:rPr lang="el-GR" sz="2400" dirty="0" smtClean="0">
                <a:solidFill>
                  <a:schemeClr val="bg1"/>
                </a:solidFill>
                <a:latin typeface="Cambria" pitchFamily="18" charset="0"/>
              </a:rPr>
              <a:t>Δημιουργία θέσεων απασχόλησης σε τοπικό επίπεδο μέσω προγραμμάτων κοινωφελούς εργασίας</a:t>
            </a:r>
            <a:endParaRPr lang="el-GR" sz="2400" dirty="0">
              <a:solidFill>
                <a:schemeClr val="bg1"/>
              </a:solidFill>
              <a:latin typeface="Cambria" pitchFamily="18" charset="0"/>
            </a:endParaRPr>
          </a:p>
        </p:txBody>
      </p:sp>
      <p:sp>
        <p:nvSpPr>
          <p:cNvPr id="12" name="Διάγραμμα ροής: Παραπομπή 11"/>
          <p:cNvSpPr/>
          <p:nvPr/>
        </p:nvSpPr>
        <p:spPr>
          <a:xfrm>
            <a:off x="2483768" y="116632"/>
            <a:ext cx="648000" cy="648000"/>
          </a:xfrm>
          <a:prstGeom prst="flowChartConnector">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smtClean="0"/>
              <a:t>1</a:t>
            </a:r>
            <a:endParaRPr lang="el-GR" sz="2800" b="1" dirty="0"/>
          </a:p>
        </p:txBody>
      </p:sp>
      <p:pic>
        <p:nvPicPr>
          <p:cNvPr id="6" name="Picture 3" descr="C:\Users\Andreas\Desktop\logoEPANA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58" y="620688"/>
            <a:ext cx="1638300" cy="1943100"/>
          </a:xfrm>
          <a:prstGeom prst="rect">
            <a:avLst/>
          </a:prstGeom>
          <a:noFill/>
          <a:extLst>
            <a:ext uri="{909E8E84-426E-40DD-AFC4-6F175D3DCCD1}">
              <a14:hiddenFill xmlns:a14="http://schemas.microsoft.com/office/drawing/2010/main">
                <a:solidFill>
                  <a:srgbClr val="FFFFFF"/>
                </a:solidFill>
              </a14:hiddenFill>
            </a:ext>
          </a:extLst>
        </p:spPr>
      </p:pic>
      <p:sp>
        <p:nvSpPr>
          <p:cNvPr id="7" name="Κουμπί ενέργειας: Πληροφορίες 6">
            <a:hlinkClick r:id="rId4" action="ppaction://hlinksldjump" highlightClick="1"/>
          </p:cNvPr>
          <p:cNvSpPr/>
          <p:nvPr/>
        </p:nvSpPr>
        <p:spPr>
          <a:xfrm>
            <a:off x="5022068" y="5013176"/>
            <a:ext cx="324000" cy="324000"/>
          </a:xfrm>
          <a:prstGeom prst="actionButtonInformation">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l-GR"/>
          </a:p>
        </p:txBody>
      </p:sp>
      <p:grpSp>
        <p:nvGrpSpPr>
          <p:cNvPr id="9" name="Ομάδα 8"/>
          <p:cNvGrpSpPr/>
          <p:nvPr/>
        </p:nvGrpSpPr>
        <p:grpSpPr>
          <a:xfrm>
            <a:off x="5184068" y="3047274"/>
            <a:ext cx="3600400" cy="792088"/>
            <a:chOff x="5076056" y="3501008"/>
            <a:chExt cx="3600400" cy="792088"/>
          </a:xfrm>
        </p:grpSpPr>
        <p:sp>
          <p:nvSpPr>
            <p:cNvPr id="10" name="Αριστερό άγκιστρο 9"/>
            <p:cNvSpPr/>
            <p:nvPr/>
          </p:nvSpPr>
          <p:spPr>
            <a:xfrm>
              <a:off x="5076056" y="3573016"/>
              <a:ext cx="216024" cy="648072"/>
            </a:xfrm>
            <a:prstGeom prst="leftBrace">
              <a:avLst>
                <a:gd name="adj1" fmla="val 53104"/>
                <a:gd name="adj2" fmla="val 50000"/>
              </a:avLst>
            </a:prstGeom>
          </p:spPr>
          <p:style>
            <a:lnRef idx="2">
              <a:schemeClr val="accent2"/>
            </a:lnRef>
            <a:fillRef idx="0">
              <a:schemeClr val="accent2"/>
            </a:fillRef>
            <a:effectRef idx="1">
              <a:schemeClr val="accent2"/>
            </a:effectRef>
            <a:fontRef idx="minor">
              <a:schemeClr val="tx1"/>
            </a:fontRef>
          </p:style>
          <p:txBody>
            <a:bodyPr rtlCol="0" anchor="ctr"/>
            <a:lstStyle/>
            <a:p>
              <a:pPr algn="ctr"/>
              <a:r>
                <a:rPr lang="el-GR" dirty="0" smtClean="0"/>
                <a:t> </a:t>
              </a:r>
              <a:endParaRPr lang="el-GR" dirty="0"/>
            </a:p>
          </p:txBody>
        </p:sp>
        <p:sp>
          <p:nvSpPr>
            <p:cNvPr id="11" name="Ορθογώνιο 10"/>
            <p:cNvSpPr/>
            <p:nvPr/>
          </p:nvSpPr>
          <p:spPr>
            <a:xfrm>
              <a:off x="5364088" y="3501008"/>
              <a:ext cx="331236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175"/>
              <a:r>
                <a:rPr lang="el-GR" sz="2000" dirty="0" smtClean="0">
                  <a:solidFill>
                    <a:schemeClr val="tx1"/>
                  </a:solidFill>
                </a:rPr>
                <a:t>Άνεργοι</a:t>
              </a:r>
              <a:br>
                <a:rPr lang="el-GR" sz="2000" dirty="0" smtClean="0">
                  <a:solidFill>
                    <a:schemeClr val="tx1"/>
                  </a:solidFill>
                </a:rPr>
              </a:br>
              <a:endParaRPr lang="el-GR" sz="1400" dirty="0" smtClean="0">
                <a:solidFill>
                  <a:schemeClr val="tx1"/>
                </a:solidFill>
              </a:endParaRPr>
            </a:p>
            <a:p>
              <a:pPr marL="3175"/>
              <a:r>
                <a:rPr lang="el-GR" sz="2000" dirty="0" smtClean="0">
                  <a:solidFill>
                    <a:schemeClr val="tx1"/>
                  </a:solidFill>
                </a:rPr>
                <a:t>Αγρότες με ειδική κατάσταση</a:t>
              </a:r>
              <a:endParaRPr lang="el-GR" sz="2000" dirty="0">
                <a:solidFill>
                  <a:schemeClr val="tx1"/>
                </a:solidFill>
              </a:endParaRPr>
            </a:p>
          </p:txBody>
        </p:sp>
      </p:grpSp>
    </p:spTree>
    <p:extLst>
      <p:ext uri="{BB962C8B-B14F-4D97-AF65-F5344CB8AC3E}">
        <p14:creationId xmlns:p14="http://schemas.microsoft.com/office/powerpoint/2010/main" val="542845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1003</Words>
  <Application>Microsoft Office PowerPoint</Application>
  <PresentationFormat>Προβολή στην οθόνη (4:3)</PresentationFormat>
  <Paragraphs>326</Paragraphs>
  <Slides>23</Slides>
  <Notes>23</Notes>
  <HiddenSlides>4</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«Οι νέας μορφής δράσεις απασχόλησης στην εποχή της κρίσης»</vt:lpstr>
      <vt:lpstr>Ανεργία</vt:lpstr>
      <vt:lpstr>Παρουσίαση του PowerPoint</vt:lpstr>
      <vt:lpstr>Προγράμματα</vt:lpstr>
      <vt:lpstr>Προγράμματα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Andreas</dc:creator>
  <cp:lastModifiedBy>Andreas</cp:lastModifiedBy>
  <cp:revision>35</cp:revision>
  <dcterms:created xsi:type="dcterms:W3CDTF">2011-12-06T06:47:58Z</dcterms:created>
  <dcterms:modified xsi:type="dcterms:W3CDTF">2011-12-06T13:22:42Z</dcterms:modified>
</cp:coreProperties>
</file>