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</p:sldIdLst>
  <p:sldSz cx="9144000" cy="6858000" type="screen4x3"/>
  <p:notesSz cx="6854825" cy="97504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3300"/>
    <a:srgbClr val="008000"/>
    <a:srgbClr val="FF9900"/>
    <a:srgbClr val="FFFFFF"/>
    <a:srgbClr val="33CC33"/>
    <a:srgbClr val="FF33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2" autoAdjust="0"/>
  </p:normalViewPr>
  <p:slideViewPr>
    <p:cSldViewPr>
      <p:cViewPr varScale="1">
        <p:scale>
          <a:sx n="106" d="100"/>
          <a:sy n="106" d="100"/>
        </p:scale>
        <p:origin x="-1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8"/>
      </p:cViewPr>
      <p:guideLst>
        <p:guide orient="horz" pos="3071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AE5B47-541A-4E09-A53B-5CB106D793F5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5213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0738"/>
            <a:ext cx="50260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3063"/>
            <a:ext cx="297021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63063"/>
            <a:ext cx="297021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AF08B8-1934-4BD1-96D7-3DBE37D31CB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A68B2-0B94-4E1C-9741-D4389D5C6A84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F08B8-1934-4BD1-96D7-3DBE37D31CB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2355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55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355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127F34-9D09-4097-8AD0-26F524B3C74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3562" name="Comment 10"/>
          <p:cNvSpPr>
            <a:spLocks noChangeArrowheads="1"/>
          </p:cNvSpPr>
          <p:nvPr userDrawn="1"/>
        </p:nvSpPr>
        <p:spPr bwMode="auto">
          <a:xfrm>
            <a:off x="0" y="6145213"/>
            <a:ext cx="1828800" cy="34607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solidFill>
                  <a:srgbClr val="000000"/>
                </a:solidFill>
                <a:latin typeface="Arial" charset="0"/>
              </a:rPr>
              <a:t>ΕΑΣ Ν. ΔΡΑΜΑΣ</a:t>
            </a:r>
            <a:endParaRPr lang="en-GB" sz="16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BBCE7-CAEC-4264-8875-555FB75188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C39E3-EEB3-4169-9CC2-7B60FB23CC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7CA007-A4DC-48D5-80CE-3CEB4CDC35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CB88F8-77AD-44B5-ACC2-29CFA5100F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Τίτλος, Κείμενο και Γράφη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γραφήματος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1E649D-01FB-4DC1-B875-CE3E2E6D05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270AFE-55C1-4D39-AAE7-1DA969DB7E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EC00C-6911-4A29-B0B8-1D641E6E61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36708-269C-4BC9-BCFD-86A1BA051D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EE935-7485-4724-B12C-2FE5DEAA73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CF3DE-26F7-4B72-ABEE-78C5B380F8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79C0D-01ED-44AB-9AEF-E27D4D6F1A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21FDE-E2EE-4255-A44A-CF2286AF77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77A81-1D3D-4AA3-8B0C-70AA770B33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E0E45-87B7-4CCD-A063-E9C408BD84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253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253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l-GR" smtClean="0"/>
              <a:t>ΔΡΑΜΑ 6/12/2011</a:t>
            </a:r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6032D9-11BE-4B82-8AB4-3C546576310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8" name="Comment 10"/>
          <p:cNvSpPr>
            <a:spLocks noChangeArrowheads="1"/>
          </p:cNvSpPr>
          <p:nvPr userDrawn="1"/>
        </p:nvSpPr>
        <p:spPr bwMode="auto">
          <a:xfrm>
            <a:off x="0" y="6145213"/>
            <a:ext cx="1828800" cy="34607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1">
                <a:solidFill>
                  <a:srgbClr val="000000"/>
                </a:solidFill>
                <a:latin typeface="Arial" charset="0"/>
              </a:rPr>
              <a:t>ΕΑΣ Ν. ΔΡΑΜΑΣ</a:t>
            </a:r>
            <a:endParaRPr lang="en-GB" sz="160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269084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l-GR" b="1" dirty="0" smtClean="0"/>
              <a:t>ΝΟΜΟΣ  4015/2011</a:t>
            </a:r>
            <a:br>
              <a:rPr lang="el-GR" b="1" dirty="0" smtClean="0"/>
            </a:br>
            <a:r>
              <a:rPr lang="el-GR" b="1" dirty="0" smtClean="0"/>
              <a:t>ΘΕΣΜΙΚΟ ΠΛΑΙΣΙΟ ΓΙΑ ΤΟΥΣ ΑΓΡΟΤΙΚΟΥΣ ΣΥΝ/ΣΜΟΥΣ.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l-GR" b="1" dirty="0" smtClean="0"/>
              <a:t>ΣΩΤΗΡΕΛΗΣ  ΓΕΩΡΓΙΟΣ</a:t>
            </a:r>
          </a:p>
          <a:p>
            <a:r>
              <a:rPr lang="el-GR" b="1" dirty="0" smtClean="0"/>
              <a:t>ΔΙΕΥΘΥΝΤΗΣ  ΕΑΣ Ν.ΔΡΑΜΑΣ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ΔΗΜΟΠΡΑΤΗΡΙΟ  ΑΓΡΟΤΙΚΩΝ  ΠΡΟΙΟΝΤΩΝ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ΣΥΜΒΑΤΙΚΗ  Η’  ΨΗΦΙΑΚΑ  ΟΡΓΑΝΩΜΕΝΗ  ΑΓΟΡΑ  ΓΙΑ  ΕΛΕΥΘΕΡΗ  ΔΙΑΠΡΑΓΜΑΤΕΥΣΗ  &amp;  ΔΙΑΜΟΡΦΩΣΗ  ΤΙΜΩΝ  ΓΙΑ  ΤΑ  ΑΓΡΟΤΙΚΑ  ΠΡΟΙΟΝΤΑ.  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01042" cy="1143000"/>
          </a:xfrm>
        </p:spPr>
        <p:txBody>
          <a:bodyPr/>
          <a:lstStyle/>
          <a:p>
            <a:r>
              <a:rPr lang="el-GR" b="1" dirty="0" smtClean="0"/>
              <a:t>&lt;&lt; ΚΑΛΑΘΙ  ΠΕΡΙΦΕΡΕΙΑΣ &gt;&gt;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ΕΠΙΧΕΙΡΗΣΙΑΚΟ  ΠΡΟΓΡΑΜΜΑ  ΚΑΘΕ  ΠΕΡΙΦΕΡΕΙΑΣ  ΓΙΑ  ΤΗΝ  ΣΤΗΡΙΞΗ  ΠΡΟΒΟΛΗ &amp;  ΠΡΟΩΘΗΣΗ  ΠΡΟΙΟΝΤΩΝ  ΤΗΣ  ΠΕΡΙΦΕΡΕΙΑΣ 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ΕΘΝΙΚΟ  ΜΗΤΡΩΟ  ΣΑΟ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ΗΛΕΚΤΡΟΝΙΚΗ  ΒΑΣΗ  ΔΕΔΟΜΕΝΩΝ  ΠΟΥ  ΚΑΤΑΧΩΡΟΥΝΤΑΙ  ΟΙ  ΣΥΝ/ΚΕΣ  ΟΡΓΑΝΩΣΕΙΣ  ΥΦΙΣΤΑΜΕΝΕΣ  &amp; ΝΕΕΣ  ΠΟΥ  ΕΠΙΚΑΙΡΟΠΟΙΕΙΤΑΙ  ΣΕ  ΤΑΚΤΑ  ΧΡΟΝΙΚΑ  ΔΙΑΣΤΗΜΑΤΑ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0223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ΔΙΑΔΙΚΑΣΙΑ  ΠΡΩΤΗΣ ΕΓΓΡΑΦΗΣ ΑΠΟΦΑΣΗ ΑΡΙΘΜ.35599/9-11-2011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91756"/>
            <a:ext cx="8229600" cy="3151822"/>
          </a:xfrm>
        </p:spPr>
        <p:txBody>
          <a:bodyPr/>
          <a:lstStyle/>
          <a:p>
            <a:r>
              <a:rPr lang="el-GR" sz="2800" dirty="0" smtClean="0"/>
              <a:t>ΑΙΤΗΣΗ  ΠΡΩΤΗΣ ΕΓΓΡΑΦΗΣ</a:t>
            </a:r>
          </a:p>
          <a:p>
            <a:r>
              <a:rPr lang="el-GR" sz="2800" dirty="0" smtClean="0"/>
              <a:t>ΑΝΤΙΓΡΑΦΟ  ΚΑΤΑΣΤΑΤΙΚΟΥ</a:t>
            </a:r>
          </a:p>
          <a:p>
            <a:r>
              <a:rPr lang="el-GR" sz="2800" dirty="0" smtClean="0"/>
              <a:t>ΙΣΟΛΟΓΙΣΜΟΙ  2008,</a:t>
            </a:r>
            <a:r>
              <a:rPr lang="en-US" sz="2800" dirty="0" smtClean="0"/>
              <a:t> </a:t>
            </a:r>
            <a:r>
              <a:rPr lang="el-GR" sz="2800" dirty="0" smtClean="0"/>
              <a:t>2009 &amp; 2010</a:t>
            </a:r>
          </a:p>
          <a:p>
            <a:r>
              <a:rPr lang="el-GR" sz="2800" dirty="0" smtClean="0"/>
              <a:t>ΑΡΙΘΜΟΣ  ΜΕΛΩΝ  ΚΑΙ ΑΡΙΘΜΟΣ  ΟΙΚΟΝΟΜΙΚΑ ΤΑΚΤΟΠΟΙΗΜΕΝΩΝ 30-12-2010</a:t>
            </a:r>
          </a:p>
          <a:p>
            <a:r>
              <a:rPr lang="el-GR" sz="2800" dirty="0" smtClean="0"/>
              <a:t>ΠΡΑΚΤΙΚΑ  ΠΡΟΣΦΑΤΩΝ  ΑΡΧΑΙΡΕΣΙΩΝ</a:t>
            </a:r>
            <a:endParaRPr lang="el-GR" sz="2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547834"/>
          </a:xfrm>
        </p:spPr>
        <p:txBody>
          <a:bodyPr/>
          <a:lstStyle/>
          <a:p>
            <a:r>
              <a:rPr lang="el-GR" b="1" dirty="0" smtClean="0"/>
              <a:t>ΑΙΤΗΣΗ ΠΡΩΤΗΣ ΕΓΓΡΑΦΗΣ ΕΩΣ 21-12-2011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2928934"/>
            <a:ext cx="7029472" cy="2252666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ΕΠΟΠΤΙΚΗ  ΑΡΧΗ (ΥΠΑΑΤ)  ΧΑΡΑΚΤΗΡΙΖΕΙ  </a:t>
            </a:r>
            <a:r>
              <a:rPr lang="el-GR" sz="2800" b="1" u="sng" dirty="0" smtClean="0"/>
              <a:t>ΕΝΕΡΓΟΣ</a:t>
            </a:r>
            <a:r>
              <a:rPr lang="el-GR" sz="2800" b="1" dirty="0" smtClean="0"/>
              <a:t>  Η’  </a:t>
            </a:r>
            <a:r>
              <a:rPr lang="el-GR" sz="2800" b="1" u="sng" dirty="0" smtClean="0"/>
              <a:t>ΑΝΕΝΕΡΓΟΣ</a:t>
            </a:r>
            <a:endParaRPr lang="el-GR" sz="2800" b="1" u="sng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ΤΡΟΠΟΠΟΙΟΥΜΕΝΕΣ ΚΑΙ ΛΟΙΠΕΣ ΔΙΑΤΑΞΕΙΣ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err="1" smtClean="0"/>
              <a:t>΄Αρθρο</a:t>
            </a:r>
            <a:r>
              <a:rPr lang="el-GR" dirty="0" smtClean="0"/>
              <a:t> 16 : </a:t>
            </a:r>
            <a:r>
              <a:rPr lang="el-GR" u="sng" dirty="0" smtClean="0"/>
              <a:t>Αγροτικός Συνεταιρισμός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Ορισμός                      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Σκοπός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Νομική μορφή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Δραστηριότητες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74296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   </a:t>
            </a:r>
            <a:r>
              <a:rPr lang="el-GR" b="1" u="sng" dirty="0" smtClean="0"/>
              <a:t>Αγροτικός συν/</a:t>
            </a:r>
            <a:r>
              <a:rPr lang="el-GR" b="1" u="sng" dirty="0" err="1" smtClean="0"/>
              <a:t>σμός</a:t>
            </a:r>
            <a:r>
              <a:rPr lang="el-GR" b="1" u="sng" dirty="0" smtClean="0"/>
              <a:t>  </a:t>
            </a:r>
            <a:r>
              <a:rPr lang="el-GR" dirty="0" smtClean="0"/>
              <a:t>είναι αυτόνομη ένωση προσώπων , η οποία συγκροτείται </a:t>
            </a:r>
            <a:r>
              <a:rPr lang="el-GR" b="1" dirty="0" smtClean="0"/>
              <a:t>εθελοντικά</a:t>
            </a:r>
            <a:r>
              <a:rPr lang="el-GR" dirty="0" smtClean="0"/>
              <a:t> και επιδιώκει με την αμοιβαία βοήθεια των μελών της, την οικονομική, κοινωνική, πολιτιστική  ανάπτυξή τους , μέσω μιας συνιδιόκτητης και δημοκρατικά διοικούμενης </a:t>
            </a:r>
            <a:r>
              <a:rPr lang="el-GR" b="1" dirty="0" smtClean="0"/>
              <a:t>επιχείρησης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4"/>
            <a:ext cx="7772400" cy="1143000"/>
          </a:xfrm>
        </p:spPr>
        <p:txBody>
          <a:bodyPr/>
          <a:lstStyle/>
          <a:p>
            <a:r>
              <a:rPr lang="el-GR" b="1" dirty="0" smtClean="0"/>
              <a:t>Βασικές αρχές  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114800"/>
          </a:xfrm>
        </p:spPr>
        <p:txBody>
          <a:bodyPr/>
          <a:lstStyle/>
          <a:p>
            <a:r>
              <a:rPr lang="el-GR" dirty="0" smtClean="0"/>
              <a:t>Εθελοντική συμμετοχή</a:t>
            </a:r>
          </a:p>
          <a:p>
            <a:r>
              <a:rPr lang="el-GR" dirty="0" smtClean="0"/>
              <a:t>Δημοκρατική οργάνωση &amp; λειτουργία</a:t>
            </a:r>
          </a:p>
          <a:p>
            <a:r>
              <a:rPr lang="el-GR" dirty="0" smtClean="0"/>
              <a:t>Διάθεση προϊόντων από τα μέλη τουλάχιστον 80%</a:t>
            </a:r>
          </a:p>
          <a:p>
            <a:r>
              <a:rPr lang="el-GR" dirty="0" smtClean="0"/>
              <a:t>Οικονομική βιωσιμότητα</a:t>
            </a:r>
          </a:p>
          <a:p>
            <a:r>
              <a:rPr lang="el-GR" dirty="0" smtClean="0"/>
              <a:t>Τήρηση όρων &amp; προϋποθέσεων νόμιμης λειτουργίας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ΚΑΤΑΣΤΑΤΙΚΟ  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l-GR" dirty="0" smtClean="0"/>
              <a:t>Μέλη - συγκρότηση</a:t>
            </a:r>
          </a:p>
          <a:p>
            <a:r>
              <a:rPr lang="el-GR" dirty="0" smtClean="0"/>
              <a:t>Δικαιώματα &amp; υποχρεώσεις</a:t>
            </a:r>
          </a:p>
          <a:p>
            <a:r>
              <a:rPr lang="el-GR" dirty="0" smtClean="0"/>
              <a:t>Συνεταιριστικό κεφάλαιο – Συν/</a:t>
            </a:r>
            <a:r>
              <a:rPr lang="el-GR" dirty="0" err="1" smtClean="0"/>
              <a:t>κή</a:t>
            </a:r>
            <a:r>
              <a:rPr lang="el-GR" dirty="0" smtClean="0"/>
              <a:t> μερίδα</a:t>
            </a:r>
          </a:p>
          <a:p>
            <a:r>
              <a:rPr lang="el-GR" dirty="0" smtClean="0"/>
              <a:t>Έλεγχος</a:t>
            </a:r>
          </a:p>
          <a:p>
            <a:r>
              <a:rPr lang="el-GR" dirty="0" smtClean="0"/>
              <a:t>Λύση</a:t>
            </a:r>
          </a:p>
          <a:p>
            <a:r>
              <a:rPr lang="el-GR" dirty="0" smtClean="0"/>
              <a:t>Ποινικές Διατάξεις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762000"/>
            <a:ext cx="7772400" cy="1143000"/>
          </a:xfrm>
        </p:spPr>
        <p:txBody>
          <a:bodyPr/>
          <a:lstStyle/>
          <a:p>
            <a:r>
              <a:rPr lang="el-GR" b="1" dirty="0" smtClean="0"/>
              <a:t>ΣΑΣ  ΕΥΧΑΡΙΣΤΩ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ΣΩΤΗΡΕΛΗΣ  ΓΕΩΡΓΙΟΣ</a:t>
            </a:r>
          </a:p>
          <a:p>
            <a:r>
              <a:rPr lang="el-GR" b="1" dirty="0" smtClean="0"/>
              <a:t>ΔΙΕΥΘΥΝΤΗΣ  ΕΑΣ Ν.ΔΡΑΜΑΣ</a:t>
            </a:r>
            <a:endParaRPr lang="el-GR" b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71414"/>
            <a:ext cx="7772400" cy="1143000"/>
          </a:xfrm>
        </p:spPr>
        <p:txBody>
          <a:bodyPr/>
          <a:lstStyle/>
          <a:p>
            <a:r>
              <a:rPr lang="el-GR" b="1" dirty="0" smtClean="0"/>
              <a:t>ΥΦΙΣΤΑΜΕΝΗ ΚΑΤΑΣΤΑΣΗ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484784"/>
            <a:ext cx="8929718" cy="4525963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ΝΟΜΟΣ  ΔΡΑΜΑΣ   128  Α’ΒΑΘΜ.ΣΥΝΕΤΑΙΡΙΣΜΟΙ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                             54  ΑΓΡΟΤΙΚΟΙ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                             74  ΔΑΣΙΚΟΙ</a:t>
            </a:r>
          </a:p>
          <a:p>
            <a:pPr>
              <a:buNone/>
            </a:pPr>
            <a:r>
              <a:rPr lang="el-GR" sz="2800" dirty="0" smtClean="0"/>
              <a:t>                                           1 </a:t>
            </a:r>
            <a:r>
              <a:rPr lang="el-GR" sz="2400" dirty="0" smtClean="0"/>
              <a:t>Β’ ΒΑΘΜ.ΣΥΝ/ΚΗ ΟΡΓΑΝΩΣΗ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 smtClean="0"/>
              <a:t>ΑΡΙΘΜΟΣ  ΜΕΛΩΝ    7190  ΣΥΝΕΤΑΙΡΟΙ  </a:t>
            </a:r>
            <a:endParaRPr lang="el-GR" sz="2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7772400" cy="1476396"/>
          </a:xfrm>
        </p:spPr>
        <p:txBody>
          <a:bodyPr/>
          <a:lstStyle/>
          <a:p>
            <a:r>
              <a:rPr lang="el-GR" b="1" dirty="0" smtClean="0"/>
              <a:t>ΛΕΙΤΟΥΡΓΟΥΝ ΝΟΜΙΜΑ ν.2810/2000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ΑΡΧΑΙΡΕΣΙΕΣ  ΕΩΣ  15/11/2007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2145990"/>
          </a:xfrm>
        </p:spPr>
        <p:txBody>
          <a:bodyPr>
            <a:normAutofit/>
          </a:bodyPr>
          <a:lstStyle/>
          <a:p>
            <a:r>
              <a:rPr lang="el-GR" b="1" dirty="0" smtClean="0"/>
              <a:t>  ΥΠΟΥΡΓΕΙΟ ΑΓΡΟΤΙΚΗΣ ΑΝΑΠΤΥΞΗΣ &amp; ΤΡΟΦΙΜΩΝ                                    ν.4015/21-9-2011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7858180" cy="122584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dirty="0" smtClean="0"/>
              <a:t>ΝΕΟΣ  ΝΟΜΟΣ  ΠΕΡΙ  ΣΥΝΕΤΑΙΡΙΣΜΩΝ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71462"/>
            <a:ext cx="7772400" cy="1143000"/>
          </a:xfrm>
        </p:spPr>
        <p:txBody>
          <a:bodyPr/>
          <a:lstStyle/>
          <a:p>
            <a:r>
              <a:rPr lang="el-GR" b="1" dirty="0" smtClean="0"/>
              <a:t>Άρθρο  1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1000108"/>
            <a:ext cx="8243918" cy="4572032"/>
          </a:xfrm>
        </p:spPr>
        <p:txBody>
          <a:bodyPr/>
          <a:lstStyle/>
          <a:p>
            <a:pPr>
              <a:buNone/>
            </a:pPr>
            <a:r>
              <a:rPr lang="el-GR" sz="2800" dirty="0" smtClean="0"/>
              <a:t>Οριζόμενες  έννοιες :</a:t>
            </a:r>
          </a:p>
          <a:p>
            <a:r>
              <a:rPr lang="el-GR" sz="2800" dirty="0" smtClean="0"/>
              <a:t>ΣΥΛΛΟΓΙΚΕΣ ΑΓΡΟΤΙΚΕΣ ΟΡΓΑΝΩΣΕΙΣ  (ΣΑΟ)</a:t>
            </a:r>
          </a:p>
          <a:p>
            <a:r>
              <a:rPr lang="el-GR" sz="2800" dirty="0" smtClean="0"/>
              <a:t>ΕΘΝΙΚΟ ΜΗΤΡΩΟ  ΣΑΟ</a:t>
            </a:r>
          </a:p>
          <a:p>
            <a:r>
              <a:rPr lang="el-GR" sz="2800" dirty="0" smtClean="0"/>
              <a:t>ΟΜΑΔΑ  ΠΑΡΑΓΩΓΩΝ  (ΟΠ)</a:t>
            </a:r>
          </a:p>
          <a:p>
            <a:r>
              <a:rPr lang="el-GR" sz="2800" dirty="0" smtClean="0"/>
              <a:t>ΑΓΡΟΤΙΚΕΣ  ΕΤΑΙΡΙΚΕΣ  ΣΥΜΠΡΑΞΕΙΣ  (ΑΕΣ)</a:t>
            </a:r>
          </a:p>
          <a:p>
            <a:r>
              <a:rPr lang="el-GR" sz="2800" dirty="0" smtClean="0"/>
              <a:t>ΔΗΜΟΠΡΑΤΗΡΙΟ  ΑΓΡΟΤΙΚΩΝ  ΠΡΟΙΟΝΤΩΝ</a:t>
            </a:r>
          </a:p>
          <a:p>
            <a:pPr>
              <a:buNone/>
            </a:pPr>
            <a:r>
              <a:rPr lang="el-GR" sz="2800" dirty="0" smtClean="0"/>
              <a:t>&lt;&lt; ΚΑΛΑΘΙ  ΤΗΣ ΠΕΡΙΦΕΡΕΙΑΣ &gt;&gt;</a:t>
            </a:r>
            <a:endParaRPr lang="el-GR" sz="2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ΣΥΛΛΟΓΙΚΕΣ ΑΓΡΟΤΙΚΕΣ ΟΡΓΑΝΩΣΕΙΣ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ΑΓΡΟΤΙΚΟΙ  ΣΥΝΕΤΑΙΡΙΣΜΟΙ</a:t>
            </a:r>
          </a:p>
          <a:p>
            <a:endParaRPr lang="el-GR" dirty="0"/>
          </a:p>
          <a:p>
            <a:r>
              <a:rPr lang="el-GR" dirty="0" smtClean="0"/>
              <a:t>ΟΜΑΔΕΣ  ΠΑΡΑΓΩΓΩΝ</a:t>
            </a:r>
          </a:p>
          <a:p>
            <a:endParaRPr lang="el-GR" dirty="0"/>
          </a:p>
          <a:p>
            <a:r>
              <a:rPr lang="el-GR" dirty="0" smtClean="0"/>
              <a:t>ΑΓΡΟΤΙΚΕΣ  ΕΤΑΙΡΙΚΕΣ  ΣΥΜΠΡΑΞΕΙΣ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ΑΓΡΟΤΙΚΟΣ ΣΥΝΕΤΑΙΡΙΣΜΟΣ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Α΄ ΒΑΘΜΙΟΣ  ΑΓΡΟΤΙΚΟΣ  ΣΥΝ/ΣΜΟΣ </a:t>
            </a:r>
          </a:p>
          <a:p>
            <a:pPr>
              <a:buNone/>
            </a:pPr>
            <a:r>
              <a:rPr lang="el-GR" dirty="0" smtClean="0"/>
              <a:t>   ΛΕΙΤΟΥΡΓΕΙ  ΣΥΜΦΩΝΑ ΜΕ ΤΙΣ ΔΙΑΤΑΞΕΙΣ ν.2810/2000 (Α’ 61)  ΚΑΙ  ΕΧΕΙ  ΜΕΛΗ  ΦΥΣΙΚΑ  ΠΡΟΣΩΠΑ.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ΟΜΑΔΑ  ΠΑΡΑΓΩΓΩΝ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 ΕΝΩΣΗ  ΠΑΡΑΓΩΓΩΝ  ΑΓΡΟΤΙΚΩΝ  ΠΡΟΙΟΝΤΩΝ  ΣΥΓΚΕΚΡΙΜΕΝΩΝ  Η’ ΟΜΟΕΙΔΩΝ,  ΠΟΥ  ΕΧΕΙ  ΝΟΜΙΚΗ  ΟΝΤΟΤΗΤΑ  ΚΑΙ  ΑΝΤΑΠΟΚΡΙΝΕΤΑΙ  ΣΤΟ  ΕΘΝΙΚΟ &amp; ΚΟΙΝΟΤΙΚΟ  ΔΙΚΑΙΟ.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ΑΓΡΟΤΙΚΕΣ  ΕΤΑΙΡΙΚΕΣ  ΣΥΜΠΡΑΞΕΙΣ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ΑΝΩΝΥΜΕΣ  ΕΤΑΙΡΙΕΣ  ΠΟΥ  ΣΥΓΚΡΟΤΟΥΝΤΑΙ  ΚΥΡΙΩΣ  ΑΠΟ  ΑΓΡΟΤΙΚΟΥΣ  ΣΥΝ/ΣΜΟΥΣ  ΚΑΙ  ΕΧΟΥΝ  ΔΙΑΚΛΑΔΙΚΟ &amp; ΔΙΑΤΟΜΕΑΚΟ  ΑΝΤΙΚΕΙΜΕΝΟ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ΔΡΑΜΑ 6/12/2011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2149</TotalTime>
  <Words>402</Words>
  <Application>Microsoft PowerPoint</Application>
  <PresentationFormat>Προβολή στην οθόνη (4:3)</PresentationFormat>
  <Paragraphs>112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Soaring</vt:lpstr>
      <vt:lpstr>  ΝΟΜΟΣ  4015/2011 ΘΕΣΜΙΚΟ ΠΛΑΙΣΙΟ ΓΙΑ ΤΟΥΣ ΑΓΡΟΤΙΚΟΥΣ ΣΥΝ/ΣΜΟΥΣ. </vt:lpstr>
      <vt:lpstr>ΥΦΙΣΤΑΜΕΝΗ ΚΑΤΑΣΤΑΣΗ</vt:lpstr>
      <vt:lpstr>ΛΕΙΤΟΥΡΓΟΥΝ ΝΟΜΙΜΑ ν.2810/2000</vt:lpstr>
      <vt:lpstr>  ΥΠΟΥΡΓΕΙΟ ΑΓΡΟΤΙΚΗΣ ΑΝΑΠΤΥΞΗΣ &amp; ΤΡΟΦΙΜΩΝ                                    ν.4015/21-9-2011</vt:lpstr>
      <vt:lpstr>Άρθρο  1</vt:lpstr>
      <vt:lpstr>ΣΥΛΛΟΓΙΚΕΣ ΑΓΡΟΤΙΚΕΣ ΟΡΓΑΝΩΣΕΙΣ</vt:lpstr>
      <vt:lpstr>ΑΓΡΟΤΙΚΟΣ ΣΥΝΕΤΑΙΡΙΣΜΟΣ </vt:lpstr>
      <vt:lpstr>ΟΜΑΔΑ  ΠΑΡΑΓΩΓΩΝ </vt:lpstr>
      <vt:lpstr>ΑΓΡΟΤΙΚΕΣ  ΕΤΑΙΡΙΚΕΣ  ΣΥΜΠΡΑΞΕΙΣ</vt:lpstr>
      <vt:lpstr>ΔΗΜΟΠΡΑΤΗΡΙΟ  ΑΓΡΟΤΙΚΩΝ  ΠΡΟΙΟΝΤΩΝ</vt:lpstr>
      <vt:lpstr>&lt;&lt; ΚΑΛΑΘΙ  ΠΕΡΙΦΕΡΕΙΑΣ &gt;&gt;</vt:lpstr>
      <vt:lpstr>ΕΘΝΙΚΟ  ΜΗΤΡΩΟ  ΣΑΟ</vt:lpstr>
      <vt:lpstr>ΔΙΑΔΙΚΑΣΙΑ  ΠΡΩΤΗΣ ΕΓΓΡΑΦΗΣ ΑΠΟΦΑΣΗ ΑΡΙΘΜ.35599/9-11-2011</vt:lpstr>
      <vt:lpstr>ΑΙΤΗΣΗ ΠΡΩΤΗΣ ΕΓΓΡΑΦΗΣ ΕΩΣ 21-12-2011</vt:lpstr>
      <vt:lpstr>ΤΡΟΠΟΠΟΙΟΥΜΕΝΕΣ ΚΑΙ ΛΟΙΠΕΣ ΔΙΑΤΑΞΕΙΣ</vt:lpstr>
      <vt:lpstr>  </vt:lpstr>
      <vt:lpstr>Βασικές αρχές  ΑΣ</vt:lpstr>
      <vt:lpstr>ΚΑΤΑΣΤΑΤΙΚΟ  ΑΣ</vt:lpstr>
      <vt:lpstr>ΣΑΣ  ΕΥΧΑΡΙΣΤΩ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Ε.Α.Σ. Ν ΔΡΑΜΑΣ</dc:title>
  <dc:creator>.</dc:creator>
  <cp:lastModifiedBy>ΠΑΤΡΑ 2004</cp:lastModifiedBy>
  <cp:revision>62</cp:revision>
  <dcterms:created xsi:type="dcterms:W3CDTF">2005-12-07T11:49:14Z</dcterms:created>
  <dcterms:modified xsi:type="dcterms:W3CDTF">2011-12-06T07:56:08Z</dcterms:modified>
</cp:coreProperties>
</file>