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6.xml" ContentType="application/vnd.openxmlformats-officedocument.them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27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6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</p:sldMasterIdLst>
  <p:notesMasterIdLst>
    <p:notesMasterId r:id="rId36"/>
  </p:notesMasterIdLst>
  <p:sldIdLst>
    <p:sldId id="256" r:id="rId26"/>
    <p:sldId id="257" r:id="rId27"/>
    <p:sldId id="258" r:id="rId28"/>
    <p:sldId id="259" r:id="rId29"/>
    <p:sldId id="260" r:id="rId30"/>
    <p:sldId id="265" r:id="rId31"/>
    <p:sldId id="261" r:id="rId32"/>
    <p:sldId id="262" r:id="rId33"/>
    <p:sldId id="263" r:id="rId34"/>
    <p:sldId id="264" r:id="rId35"/>
  </p:sldIdLst>
  <p:sldSz cx="9144000" cy="6858000" type="screen4x3"/>
  <p:notesSz cx="10234613" cy="70993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b="1" kern="1200">
        <a:solidFill>
          <a:schemeClr val="bg1"/>
        </a:solidFill>
        <a:latin typeface="Times New Roman" pitchFamily="16" charset="0"/>
        <a:ea typeface="SimSun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b="1" kern="1200">
        <a:solidFill>
          <a:schemeClr val="bg1"/>
        </a:solidFill>
        <a:latin typeface="Times New Roman" pitchFamily="16" charset="0"/>
        <a:ea typeface="SimSun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b="1" kern="1200">
        <a:solidFill>
          <a:schemeClr val="bg1"/>
        </a:solidFill>
        <a:latin typeface="Times New Roman" pitchFamily="16" charset="0"/>
        <a:ea typeface="SimSun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b="1" kern="1200">
        <a:solidFill>
          <a:schemeClr val="bg1"/>
        </a:solidFill>
        <a:latin typeface="Times New Roman" pitchFamily="16" charset="0"/>
        <a:ea typeface="SimSun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b="1" kern="1200">
        <a:solidFill>
          <a:schemeClr val="bg1"/>
        </a:solidFill>
        <a:latin typeface="Times New Roman" pitchFamily="16" charset="0"/>
        <a:ea typeface="SimSun" charset="-122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Times New Roman" pitchFamily="16" charset="0"/>
        <a:ea typeface="SimSun" charset="-122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Times New Roman" pitchFamily="16" charset="0"/>
        <a:ea typeface="SimSun" charset="-122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Times New Roman" pitchFamily="16" charset="0"/>
        <a:ea typeface="SimSun" charset="-122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Times New Roman" pitchFamily="16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"/>
          <p:cNvSpPr>
            <a:spLocks noChangeArrowheads="1"/>
          </p:cNvSpPr>
          <p:nvPr/>
        </p:nvSpPr>
        <p:spPr bwMode="auto">
          <a:xfrm>
            <a:off x="0" y="0"/>
            <a:ext cx="10234613" cy="70993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4863" y="542925"/>
            <a:ext cx="3548062" cy="26606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349375" y="3378200"/>
            <a:ext cx="7534275" cy="3176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880" rIns="95400" bIns="478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0"/>
            <a:ext cx="4443413" cy="38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791200" y="0"/>
            <a:ext cx="4443413" cy="38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0" y="6713538"/>
            <a:ext cx="4443413" cy="38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791200" y="6713538"/>
            <a:ext cx="4441825" cy="382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680" tIns="47520" rIns="94680" bIns="4752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900">
                <a:solidFill>
                  <a:srgbClr val="000000"/>
                </a:solidFill>
                <a:cs typeface="Arial" charset="0"/>
              </a:defRPr>
            </a:lvl1pPr>
          </a:lstStyle>
          <a:p>
            <a:fld id="{5B6E2238-9199-4105-9C06-E7D3B496B45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094B97-1CDD-4350-9A4F-19A3D9B3E1D0}" type="slidenum">
              <a:rPr lang="en-GB"/>
              <a:pPr/>
              <a:t>1</a:t>
            </a:fld>
            <a:endParaRPr lang="en-GB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5791200" y="6754813"/>
            <a:ext cx="4443413" cy="34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DFB71D9-B59A-487B-A968-25674797F8F2}" type="slidenum">
              <a:rPr lang="en-GB" sz="1900">
                <a:solidFill>
                  <a:srgbClr val="3333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n-GB" sz="1900">
              <a:solidFill>
                <a:srgbClr val="333300"/>
              </a:solidFill>
            </a:endParaRPr>
          </a:p>
        </p:txBody>
      </p:sp>
      <p:sp>
        <p:nvSpPr>
          <p:cNvPr id="3686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4863" y="542925"/>
            <a:ext cx="3549650" cy="2662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49375" y="3378200"/>
            <a:ext cx="7535863" cy="31781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l-GR"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CFEEFC-7074-44B9-AFF4-74CDDCBDBD8D}" type="slidenum">
              <a:rPr lang="en-GB"/>
              <a:pPr/>
              <a:t>2</a:t>
            </a:fld>
            <a:endParaRPr lang="en-GB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4863" y="542925"/>
            <a:ext cx="3549650" cy="2662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49375" y="3378200"/>
            <a:ext cx="7535863" cy="31781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BC9E3A-866E-4E16-8094-676269C44467}" type="slidenum">
              <a:rPr lang="en-GB"/>
              <a:pPr/>
              <a:t>3</a:t>
            </a:fld>
            <a:endParaRPr lang="en-GB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4863" y="542925"/>
            <a:ext cx="3549650" cy="2662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49375" y="3378200"/>
            <a:ext cx="7535863" cy="31781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EFF401-644A-4879-BBA3-A584C359278B}" type="slidenum">
              <a:rPr lang="en-GB"/>
              <a:pPr/>
              <a:t>4</a:t>
            </a:fld>
            <a:endParaRPr lang="en-GB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4863" y="542925"/>
            <a:ext cx="3549650" cy="2662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49375" y="3378200"/>
            <a:ext cx="7535863" cy="31781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FB386C-5061-473C-8970-058525CC3D6D}" type="slidenum">
              <a:rPr lang="en-GB"/>
              <a:pPr/>
              <a:t>5</a:t>
            </a:fld>
            <a:endParaRPr lang="en-GB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4863" y="542925"/>
            <a:ext cx="3549650" cy="2662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49375" y="3378200"/>
            <a:ext cx="7535863" cy="31781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1C9311-D1C6-4296-B1C3-2B64F206191F}" type="slidenum">
              <a:rPr lang="en-GB"/>
              <a:pPr/>
              <a:t>7</a:t>
            </a:fld>
            <a:endParaRPr lang="en-GB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4863" y="542925"/>
            <a:ext cx="3549650" cy="2662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49375" y="3378200"/>
            <a:ext cx="7535863" cy="31781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DB618A-3EA1-4B77-BCF8-99F9A5FF25E1}" type="slidenum">
              <a:rPr lang="en-GB"/>
              <a:pPr/>
              <a:t>8</a:t>
            </a:fld>
            <a:endParaRPr lang="en-GB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4863" y="542925"/>
            <a:ext cx="3549650" cy="2662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49375" y="3378200"/>
            <a:ext cx="7535863" cy="31781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E6FF56-1719-4E53-905E-98F6D695F794}" type="slidenum">
              <a:rPr lang="en-GB"/>
              <a:pPr/>
              <a:t>9</a:t>
            </a:fld>
            <a:endParaRPr lang="en-GB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4863" y="542925"/>
            <a:ext cx="3549650" cy="2662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49375" y="3378200"/>
            <a:ext cx="7535863" cy="31781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8429DA-CD75-499C-BADB-66A1DE16AF61}" type="slidenum">
              <a:rPr lang="en-GB"/>
              <a:pPr/>
              <a:t>10</a:t>
            </a:fld>
            <a:endParaRPr lang="en-GB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4863" y="542925"/>
            <a:ext cx="3549650" cy="2662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49375" y="3378200"/>
            <a:ext cx="7535863" cy="31781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DA3AA7-E395-4FB4-B53B-F0DBD2247DB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2AEB974-E604-448C-ABC9-358A32DAE4E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CA3AD1-E99B-4EE8-A79C-CA1FF0AD033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A92FC70-7C47-42BA-84CD-57564C699BB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8095315-B9F5-4F4D-B996-155B115201F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C9C6BA-5715-4D17-8328-BB514E2FB6A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043913-082B-4B56-82EF-1B07D87163E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0DB957-5BA3-4C5E-9CC1-E9D3D340D3C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414DD34-F61C-4DA6-83DD-DF182976558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E3E11E-F428-4B80-92D4-04EC1022AE3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DF78-6771-42D3-986F-7DB4FDF467C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E8599A-CEB2-4EC0-9BC9-23668B1D41E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5D9DCC-E371-45E8-ADA9-F9F7A593851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C04219-C0C9-4F69-80B5-2EEC3E5E38D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7E0CF0-630A-4920-939E-7E298909C9B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7BC242-5B7B-4E56-B004-740B1FAC477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80E2AFA-BCD7-453E-83F7-C5E219A55DB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1414AA-C8FC-456D-A145-C07DE66213C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97BFAA-08ED-4FE5-98D2-189902B58B8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22E0D0-7F74-45C0-B034-EF2C83E0050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72E114-B870-4755-AAF8-CB77C45C523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9F27BD-5027-4039-B62D-53D81802815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A974DA4-D751-4737-86AC-26459C4CE36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5A5507-D934-40AF-937B-D237D7A5BC6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568CBF-9657-4EE8-9C80-8DB205E0A9E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2B0F8C5-2BCB-4D4D-8876-549E162917E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20B96A3-62CE-4ADF-A513-32C412840FA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EEF6B4-8D96-4E9B-B088-B695EF7F985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6B8E073-F650-495D-99F0-1D8C45C9E5A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91388E5-3E0B-4E6E-8B1C-F3B5766EFB3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8125316-4423-4513-87F5-4CF3FD6FCA3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F4A2CB-8CAB-47DD-8164-6A45FB7B5CC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6A53276-4F37-4716-8028-36ACF1F21AC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8AEFC98-3258-4695-892A-A91CC6D3272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4A2B11-462D-403C-9EE0-47A92D51D0F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1365AC-EC24-4507-80D1-96FE57F6E76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27F99BB-AACE-4593-8580-E1EDF19CC4F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A22A181-8EDB-4D5A-8CD9-17159A0253C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98F60F-B0F5-4060-A3C4-087A60D3C86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0B4993-A8D2-432D-A47F-B71139068F0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2D1B2D7-763B-46B9-8808-D49D99E7054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DF841E-0CC8-45F5-B803-973B4DEC249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984867-E860-430F-8E16-064C22B6FFB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AFA5D6E-8195-49C4-86E9-4297F48776C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33D47D-307E-4400-98CF-6443D603F4A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6E9ECED-E2B1-47B1-B2BD-A2C28A8B17B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FCC0061-4F37-45AA-B57F-692CE21273F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698DC8-88ED-4BA6-99F0-F0F99F29BAE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710942-4166-4857-94CF-67E15688F69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5F5ED46-F904-4E3D-88D9-64ECD6FFED9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0CCB3CA-0600-414D-829A-73A9F46FA2A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F2A7B6-30D4-4F95-B055-F5C3DA6D39E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97ACD8-D9B6-4876-9264-415E097B0B7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2DE7D2B-7DEF-45F4-90F0-00CFF253FF8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F2C369-52FF-4996-95BD-E6A5926E457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40FAE0-43E5-441E-9FD3-E363E2B3476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1824BC-4725-493A-9BC0-5C4C9A55F4C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88C7A0-ACE3-4669-B6DE-9FDA25211FA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F3AC36-AD97-4934-A55F-7E9299E3081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4F938D-D2AD-4FB0-804C-3CFDAC5EE05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6760C3-0755-40DE-B2B1-46835671010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81A5FA5-2CD9-4500-8C06-7FB0EE404C2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DD2DB4-969C-4EA5-B549-8A401C023EC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27AC93-336E-4CB9-93CB-3CD41E6B566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AF9E2DF-9AC5-4DC3-8C63-F8E4E3452FE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66406B-6F8C-4FF9-A4D8-0661D61B2AF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B2AFF8-D534-498D-B569-76137728324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1DA62A-A3F5-4C93-8036-C1F71F575CA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E655F5F-3296-45F5-915C-D1657975D55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29F577-510B-4A5F-999F-52AFA69F278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363354-331B-409C-928D-E4504772666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4DDD39-686D-4137-B96C-4DFA0CCF2EB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506BF2-E3B6-411F-A4EB-5B53BC2FE55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EBDD06-9567-4E23-85D0-2114D0B2E16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481300E-97D0-475E-A366-93F0727727D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58F28B3-18B7-4F4B-82EA-FAB29B00303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2D8066-188D-427B-8454-FE5EA0C0DDE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F4B406-5BC8-46C9-B65F-D009A774E13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80AF10-D974-4FF7-A207-F8D72F8605F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5AFA83A-A5AD-4861-9B50-5C8E4357B44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D1941C6-CE3F-48C2-87FC-7E883A0EB67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EEF75F-3444-4CE6-A2EF-40AF36CBD99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73E036-938E-4D6B-82AE-5794311BA11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381410-40CC-46DC-B546-6F4F3D29368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1C1BB6-9B00-4C89-B662-A6374A131D1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6CC6E9A-DEC5-42BD-A9B8-9D0A081216B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GB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7EF1D0-D716-48BD-AEC4-51214ADC083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007192-04FF-42EA-B5DB-B1D5226CD55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CA8158-BA39-4725-BBFF-7E3398C2841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9429C53-D910-44F7-866A-ACBC1294F41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BDE39C-F11A-479B-870A-DFE89419EC7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D6CB05-A956-442E-8DFE-CAD5D38B898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D85253-D7DF-440D-BF3E-7EFE2C53D13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77297F-7D48-4227-84EC-99A43D95718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D43471-C611-4DF8-9DCD-43A4E30227A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893F23-7A38-494C-A721-88241594427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E4FD0B-9858-4974-986F-0FE1092CE70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675EF6-E7D6-4C34-BEF4-B760EB938D3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A64FBE-D768-440B-8E78-5004322D32B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5C4AF2C-D8B6-4CC5-BC58-A920B3EC879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5A733A2-9049-4911-AA18-517D7417D5D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61E13B5-A4DB-43E1-BAD7-4F5DB750D26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416C67-E9D7-441B-BDCC-C38911C8903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B48720-57BB-4A3F-BB39-5F1C88FD3DA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4D1074-89F8-4805-B982-6A77A77EAB3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F5CE93-98AC-499C-BD2A-D13D57BBFE7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1C0965-A536-4301-A630-315333AD3A9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3CE5CA-AC1E-4BC3-BF4F-0FC87B7B61A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EF3AC0-0FED-41F5-9E02-EE8077320AB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9E050E-6FBC-429E-9761-8BE4FA1ED37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82712F-BD1F-4E31-9CD1-1D03227D5DD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2AD15EF-9B7E-4DA7-8455-806B39C457C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0251B3-5920-4000-B794-DF4E5CE9633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0E5100-CBD3-4BA9-8D7C-D5D77A62D1A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1447294-9311-4B11-9960-234E8B84EAF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0F9A28-1A4D-4108-AB06-F53C6EDB686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6B4323-EE1D-41DE-B17F-A1B05F7E7B8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A5E399F-49AE-4550-BE17-1CC07E1C777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384F81-A2C4-4024-89B7-88993200632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3F2B1B-7D3D-42A7-8D0E-4B5807E81A5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E21404-6CC2-4D1D-88B0-2D95DD71C27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408A7F-95B9-4D5A-AD61-8B5DC2B95AC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F411EE-F41D-4C27-8EBA-138D28E9210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E8AD01-23E1-49A2-B43F-4ECF4BB7BB5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0121EC-E250-48AC-9669-60CEC2E549C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DFCE0D-D029-4FDB-B4DF-2651386CC68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781A92-5851-4BC3-B67B-35F60347F80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DDBF9B-F071-4D0B-82D6-820BE15BC0B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9CB0E2-FE03-46F4-8577-6611BD42103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373CBB-AA03-4932-BAE9-53064C2EAF7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BAFCA6F-218B-4543-8A73-D7563B18CC5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17029A-5012-40D7-9904-DF241E10B40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ΑΠΕ &amp; Διαφύλαξη του Περιβάλλοντος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ΑΠΕ &amp; Διαφύλαξη του Περιβάλλοντος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ΑΠΕ &amp; Διαφύλαξη του Περιβάλλοντος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ΑΠΕ &amp; Διαφύλαξη του Περιβάλλοντος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ΑΠΕ &amp; Διαφύλαξη του Περιβάλλοντος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ΑΠΕ &amp; Διαφύλαξη του Περιβάλλοντος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ΑΠΕ &amp; Διαφύλαξη του Περιβάλλοντος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ΑΠΕ &amp; Διαφύλαξη του Περιβάλλοντος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ΑΠΕ &amp; Διαφύλαξη του Περιβάλλοντος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ΑΠΕ &amp; Διαφύλαξη του Περιβάλλοντος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ΑΠΕ &amp; Διαφύλαξη του Περιβάλλοντος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2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2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 cstate="print"/>
          <a:srcRect l="4669" r="10202" b="6793"/>
          <a:stretch>
            <a:fillRect/>
          </a:stretch>
        </p:blipFill>
        <p:spPr bwMode="auto">
          <a:xfrm>
            <a:off x="0" y="1700213"/>
            <a:ext cx="1849438" cy="1687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 l="4253" r="7036"/>
          <a:stretch>
            <a:fillRect/>
          </a:stretch>
        </p:blipFill>
        <p:spPr bwMode="auto">
          <a:xfrm>
            <a:off x="0" y="0"/>
            <a:ext cx="1846263" cy="170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/>
          <a:srcRect l="4965" r="7524"/>
          <a:stretch>
            <a:fillRect/>
          </a:stretch>
        </p:blipFill>
        <p:spPr bwMode="auto">
          <a:xfrm>
            <a:off x="-11113" y="3389313"/>
            <a:ext cx="1858963" cy="177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 cstate="print"/>
          <a:srcRect l="7970" r="9814" b="12808"/>
          <a:stretch>
            <a:fillRect/>
          </a:stretch>
        </p:blipFill>
        <p:spPr bwMode="auto">
          <a:xfrm>
            <a:off x="0" y="5154613"/>
            <a:ext cx="1846263" cy="170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429250" y="6357938"/>
            <a:ext cx="36068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714500" y="6357938"/>
            <a:ext cx="346392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3333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3333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13" cstate="print"/>
          <a:srcRect l="4669" r="10202" b="6793"/>
          <a:stretch>
            <a:fillRect/>
          </a:stretch>
        </p:blipFill>
        <p:spPr bwMode="auto">
          <a:xfrm>
            <a:off x="0" y="1700213"/>
            <a:ext cx="1849438" cy="1687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4" cstate="print"/>
          <a:srcRect l="4253" r="7036"/>
          <a:stretch>
            <a:fillRect/>
          </a:stretch>
        </p:blipFill>
        <p:spPr bwMode="auto">
          <a:xfrm>
            <a:off x="0" y="0"/>
            <a:ext cx="1846263" cy="170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5" cstate="print"/>
          <a:srcRect l="4965" r="7524"/>
          <a:stretch>
            <a:fillRect/>
          </a:stretch>
        </p:blipFill>
        <p:spPr bwMode="auto">
          <a:xfrm>
            <a:off x="-11113" y="3389313"/>
            <a:ext cx="1858963" cy="177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6" cstate="print"/>
          <a:srcRect l="7970" r="9814" b="12808"/>
          <a:stretch>
            <a:fillRect/>
          </a:stretch>
        </p:blipFill>
        <p:spPr bwMode="auto">
          <a:xfrm>
            <a:off x="0" y="5154613"/>
            <a:ext cx="1846263" cy="170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429250" y="6357938"/>
            <a:ext cx="36068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>
                <a:solidFill>
                  <a:srgbClr val="003366"/>
                </a:solidFill>
                <a:latin typeface="Arial Narrow" pitchFamily="32" charset="0"/>
              </a:rPr>
              <a:t>Δημοτική Βιβλιοθήκη Θεσσαλονίκης, 29 Μαϊου 2010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3366"/>
                </a:solidFill>
                <a:latin typeface="Arial Narrow" pitchFamily="32" charset="0"/>
              </a:rPr>
              <a:t>O</a:t>
            </a:r>
            <a:r>
              <a:rPr lang="el-GR" sz="1400">
                <a:solidFill>
                  <a:srgbClr val="003366"/>
                </a:solidFill>
                <a:latin typeface="Arial Narrow" pitchFamily="32" charset="0"/>
              </a:rPr>
              <a:t>ργάνωση </a:t>
            </a:r>
            <a:r>
              <a:rPr lang="en-US" sz="1400">
                <a:solidFill>
                  <a:srgbClr val="003366"/>
                </a:solidFill>
                <a:latin typeface="Arial Narrow" pitchFamily="32" charset="0"/>
              </a:rPr>
              <a:t>LEADEREXPO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714500" y="6357938"/>
            <a:ext cx="346392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>
                <a:solidFill>
                  <a:srgbClr val="003366"/>
                </a:solidFill>
                <a:latin typeface="Arial Narrow" pitchFamily="32" charset="0"/>
              </a:rPr>
              <a:t>Φωτοβολταϊκά &amp; Τεχνολογίες Περιβάλλοντος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2051050" y="6337300"/>
            <a:ext cx="288607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3333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3333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13" cstate="print"/>
          <a:srcRect l="4669" r="10202" b="6793"/>
          <a:stretch>
            <a:fillRect/>
          </a:stretch>
        </p:blipFill>
        <p:spPr bwMode="auto">
          <a:xfrm>
            <a:off x="0" y="1700213"/>
            <a:ext cx="1849438" cy="1687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4" cstate="print"/>
          <a:srcRect l="4253" r="7036"/>
          <a:stretch>
            <a:fillRect/>
          </a:stretch>
        </p:blipFill>
        <p:spPr bwMode="auto">
          <a:xfrm>
            <a:off x="0" y="0"/>
            <a:ext cx="1846263" cy="170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5" cstate="print"/>
          <a:srcRect l="4965" r="7524"/>
          <a:stretch>
            <a:fillRect/>
          </a:stretch>
        </p:blipFill>
        <p:spPr bwMode="auto">
          <a:xfrm>
            <a:off x="-11113" y="3389313"/>
            <a:ext cx="1858963" cy="177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6" cstate="print"/>
          <a:srcRect l="7970" r="9814" b="12808"/>
          <a:stretch>
            <a:fillRect/>
          </a:stretch>
        </p:blipFill>
        <p:spPr bwMode="auto">
          <a:xfrm>
            <a:off x="0" y="5154613"/>
            <a:ext cx="1846263" cy="170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429250" y="6357938"/>
            <a:ext cx="36068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>
                <a:solidFill>
                  <a:srgbClr val="003366"/>
                </a:solidFill>
                <a:latin typeface="Arial Narrow" pitchFamily="32" charset="0"/>
              </a:rPr>
              <a:t>Δημοτική Βιβλιοθήκη Θεσσαλονίκης, 29 Μαϊου 2010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3366"/>
                </a:solidFill>
                <a:latin typeface="Arial Narrow" pitchFamily="32" charset="0"/>
              </a:rPr>
              <a:t>O</a:t>
            </a:r>
            <a:r>
              <a:rPr lang="el-GR" sz="1400">
                <a:solidFill>
                  <a:srgbClr val="003366"/>
                </a:solidFill>
                <a:latin typeface="Arial Narrow" pitchFamily="32" charset="0"/>
              </a:rPr>
              <a:t>ργάνωση </a:t>
            </a:r>
            <a:r>
              <a:rPr lang="en-US" sz="1400">
                <a:solidFill>
                  <a:srgbClr val="003366"/>
                </a:solidFill>
                <a:latin typeface="Arial Narrow" pitchFamily="32" charset="0"/>
              </a:rPr>
              <a:t>LEADEREXPO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714500" y="6357938"/>
            <a:ext cx="346392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>
                <a:solidFill>
                  <a:srgbClr val="003366"/>
                </a:solidFill>
                <a:latin typeface="Arial Narrow" pitchFamily="32" charset="0"/>
              </a:rPr>
              <a:t>Φωτοβολταϊκά &amp; Τεχνολογίες Περιβάλλοντος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2051050" y="6337300"/>
            <a:ext cx="288607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3333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3333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13" cstate="print"/>
          <a:srcRect l="4669" r="10202" b="6793"/>
          <a:stretch>
            <a:fillRect/>
          </a:stretch>
        </p:blipFill>
        <p:spPr bwMode="auto">
          <a:xfrm>
            <a:off x="0" y="1700213"/>
            <a:ext cx="1849438" cy="1687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4" cstate="print"/>
          <a:srcRect l="4253" r="7036"/>
          <a:stretch>
            <a:fillRect/>
          </a:stretch>
        </p:blipFill>
        <p:spPr bwMode="auto">
          <a:xfrm>
            <a:off x="0" y="0"/>
            <a:ext cx="1846263" cy="170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5" cstate="print"/>
          <a:srcRect l="4965" r="7524"/>
          <a:stretch>
            <a:fillRect/>
          </a:stretch>
        </p:blipFill>
        <p:spPr bwMode="auto">
          <a:xfrm>
            <a:off x="-11113" y="3389313"/>
            <a:ext cx="1858963" cy="177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16" cstate="print"/>
          <a:srcRect l="7970" r="9814" b="12808"/>
          <a:stretch>
            <a:fillRect/>
          </a:stretch>
        </p:blipFill>
        <p:spPr bwMode="auto">
          <a:xfrm>
            <a:off x="0" y="5154613"/>
            <a:ext cx="1846263" cy="170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429250" y="6357938"/>
            <a:ext cx="36068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>
                <a:solidFill>
                  <a:srgbClr val="003366"/>
                </a:solidFill>
                <a:latin typeface="Arial Narrow" pitchFamily="32" charset="0"/>
              </a:rPr>
              <a:t>Δημοτική Βιβλιοθήκη Θεσσαλονίκης, 29 Μαϊου 2010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3366"/>
                </a:solidFill>
                <a:latin typeface="Arial Narrow" pitchFamily="32" charset="0"/>
              </a:rPr>
              <a:t>O</a:t>
            </a:r>
            <a:r>
              <a:rPr lang="el-GR" sz="1400">
                <a:solidFill>
                  <a:srgbClr val="003366"/>
                </a:solidFill>
                <a:latin typeface="Arial Narrow" pitchFamily="32" charset="0"/>
              </a:rPr>
              <a:t>ργάνωση </a:t>
            </a:r>
            <a:r>
              <a:rPr lang="en-US" sz="1400">
                <a:solidFill>
                  <a:srgbClr val="003366"/>
                </a:solidFill>
                <a:latin typeface="Arial Narrow" pitchFamily="32" charset="0"/>
              </a:rPr>
              <a:t>LEADEREXPO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714500" y="6357938"/>
            <a:ext cx="346392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>
                <a:solidFill>
                  <a:srgbClr val="003366"/>
                </a:solidFill>
                <a:latin typeface="Arial Narrow" pitchFamily="32" charset="0"/>
              </a:rPr>
              <a:t>Φωτοβολταϊκά &amp; Τεχνολογίες Περιβάλλοντος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2051050" y="6337300"/>
            <a:ext cx="288607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3333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3333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13" cstate="print"/>
          <a:srcRect l="4669" r="10202" b="6793"/>
          <a:stretch>
            <a:fillRect/>
          </a:stretch>
        </p:blipFill>
        <p:spPr bwMode="auto">
          <a:xfrm>
            <a:off x="0" y="1700213"/>
            <a:ext cx="1849438" cy="1687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4" cstate="print"/>
          <a:srcRect l="4253" r="7036"/>
          <a:stretch>
            <a:fillRect/>
          </a:stretch>
        </p:blipFill>
        <p:spPr bwMode="auto">
          <a:xfrm>
            <a:off x="0" y="0"/>
            <a:ext cx="1846263" cy="170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5" cstate="print"/>
          <a:srcRect l="4965" r="7524"/>
          <a:stretch>
            <a:fillRect/>
          </a:stretch>
        </p:blipFill>
        <p:spPr bwMode="auto">
          <a:xfrm>
            <a:off x="-11113" y="3389313"/>
            <a:ext cx="1858963" cy="177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16" cstate="print"/>
          <a:srcRect l="7970" r="9814" b="12808"/>
          <a:stretch>
            <a:fillRect/>
          </a:stretch>
        </p:blipFill>
        <p:spPr bwMode="auto">
          <a:xfrm>
            <a:off x="0" y="5154613"/>
            <a:ext cx="1846263" cy="170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429250" y="6357938"/>
            <a:ext cx="36068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>
                <a:solidFill>
                  <a:srgbClr val="003366"/>
                </a:solidFill>
                <a:latin typeface="Arial Narrow" pitchFamily="32" charset="0"/>
              </a:rPr>
              <a:t>Δημοτική Βιβλιοθήκη Θεσσαλονίκης, 29 Μαϊου 2010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3366"/>
                </a:solidFill>
                <a:latin typeface="Arial Narrow" pitchFamily="32" charset="0"/>
              </a:rPr>
              <a:t>O</a:t>
            </a:r>
            <a:r>
              <a:rPr lang="el-GR" sz="1400">
                <a:solidFill>
                  <a:srgbClr val="003366"/>
                </a:solidFill>
                <a:latin typeface="Arial Narrow" pitchFamily="32" charset="0"/>
              </a:rPr>
              <a:t>ργάνωση </a:t>
            </a:r>
            <a:r>
              <a:rPr lang="en-US" sz="1400">
                <a:solidFill>
                  <a:srgbClr val="003366"/>
                </a:solidFill>
                <a:latin typeface="Arial Narrow" pitchFamily="32" charset="0"/>
              </a:rPr>
              <a:t>LEADEREXPO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714500" y="6357938"/>
            <a:ext cx="346392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>
                <a:solidFill>
                  <a:srgbClr val="003366"/>
                </a:solidFill>
                <a:latin typeface="Arial Narrow" pitchFamily="32" charset="0"/>
              </a:rPr>
              <a:t>Φωτοβολταϊκά &amp; Τεχνολογίες Περιβάλλοντος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2051050" y="6337300"/>
            <a:ext cx="288607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3333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3333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13" cstate="print"/>
          <a:srcRect l="4669" r="10202" b="6793"/>
          <a:stretch>
            <a:fillRect/>
          </a:stretch>
        </p:blipFill>
        <p:spPr bwMode="auto">
          <a:xfrm>
            <a:off x="0" y="1700213"/>
            <a:ext cx="1849438" cy="1687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4" cstate="print"/>
          <a:srcRect l="4253" r="7036"/>
          <a:stretch>
            <a:fillRect/>
          </a:stretch>
        </p:blipFill>
        <p:spPr bwMode="auto">
          <a:xfrm>
            <a:off x="0" y="0"/>
            <a:ext cx="1846263" cy="170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5" cstate="print"/>
          <a:srcRect l="4965" r="7524"/>
          <a:stretch>
            <a:fillRect/>
          </a:stretch>
        </p:blipFill>
        <p:spPr bwMode="auto">
          <a:xfrm>
            <a:off x="-11113" y="3389313"/>
            <a:ext cx="1858963" cy="177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16" cstate="print"/>
          <a:srcRect l="7970" r="9814" b="12808"/>
          <a:stretch>
            <a:fillRect/>
          </a:stretch>
        </p:blipFill>
        <p:spPr bwMode="auto">
          <a:xfrm>
            <a:off x="0" y="5154613"/>
            <a:ext cx="1846263" cy="170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429250" y="6357938"/>
            <a:ext cx="36068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>
                <a:solidFill>
                  <a:srgbClr val="003366"/>
                </a:solidFill>
                <a:latin typeface="Arial Narrow" pitchFamily="32" charset="0"/>
              </a:rPr>
              <a:t>Δημοτική Βιβλιοθήκη Θεσσαλονίκης, 29 Μαϊου 2010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3366"/>
                </a:solidFill>
                <a:latin typeface="Arial Narrow" pitchFamily="32" charset="0"/>
              </a:rPr>
              <a:t>O</a:t>
            </a:r>
            <a:r>
              <a:rPr lang="el-GR" sz="1400">
                <a:solidFill>
                  <a:srgbClr val="003366"/>
                </a:solidFill>
                <a:latin typeface="Arial Narrow" pitchFamily="32" charset="0"/>
              </a:rPr>
              <a:t>ργάνωση </a:t>
            </a:r>
            <a:r>
              <a:rPr lang="en-US" sz="1400">
                <a:solidFill>
                  <a:srgbClr val="003366"/>
                </a:solidFill>
                <a:latin typeface="Arial Narrow" pitchFamily="32" charset="0"/>
              </a:rPr>
              <a:t>LEADEREXPO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714500" y="6357938"/>
            <a:ext cx="346392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>
                <a:solidFill>
                  <a:srgbClr val="003366"/>
                </a:solidFill>
                <a:latin typeface="Arial Narrow" pitchFamily="32" charset="0"/>
              </a:rPr>
              <a:t>Φωτοβολταϊκά &amp; Τεχνολογίες Περιβάλλοντος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2051050" y="6337300"/>
            <a:ext cx="288607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3333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3333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37288"/>
            <a:ext cx="2132013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fld id="{69DC5BA9-D6D6-407F-8BB9-F0D41C91A34F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3366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336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37288"/>
            <a:ext cx="2132013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fld id="{D904A056-049E-4E82-85ED-64CBCF3312BA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3366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336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37288"/>
            <a:ext cx="2132013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fld id="{6FABAF9F-3FB3-49F3-98CB-BCB4724051DB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3366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336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37288"/>
            <a:ext cx="2132013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fld id="{D4A729AC-3A49-4A04-8B43-5AFFEEAD27B5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3366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336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37288"/>
            <a:ext cx="2132013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fld id="{3DAFF856-9573-446F-BAC7-BB25C2B672E7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3366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336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37288"/>
            <a:ext cx="2132013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fld id="{9E3D58DE-BF02-434D-A61A-7186126F9BC6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3366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336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37288"/>
            <a:ext cx="2132013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fld id="{5CA584B7-2B83-48C5-B731-640F4296DEC6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3366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336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37288"/>
            <a:ext cx="2132013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fld id="{63E68B03-14C4-4693-B7F3-CA3029A54E1F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3366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336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37288"/>
            <a:ext cx="2132013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fld id="{C4115933-575F-4D54-A29E-3DA04D32868D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3366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336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37288"/>
            <a:ext cx="2132013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fld id="{18994A37-C243-404F-BDBC-15F59CD87A7E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3366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336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37288"/>
            <a:ext cx="2132013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fld id="{B34F7267-301D-4B51-833A-5FBDD4BD229B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3366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336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37288"/>
            <a:ext cx="2132013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en-US"/>
              <a:t>8-9 </a:t>
            </a:r>
            <a:r>
              <a:rPr lang="el-GR"/>
              <a:t>Μαϊου 2009</a:t>
            </a:r>
          </a:p>
          <a:p>
            <a:r>
              <a:rPr lang="el-GR"/>
              <a:t>Ρόδος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fld id="{F060B6AC-C675-4218-9F7F-9C296560A84C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3366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3366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336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30450" y="-1588"/>
            <a:ext cx="2386013" cy="1774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22813" y="-1588"/>
            <a:ext cx="2298700" cy="1774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5" cstate="print"/>
          <a:srcRect r="4565" b="6793"/>
          <a:stretch>
            <a:fillRect/>
          </a:stretch>
        </p:blipFill>
        <p:spPr bwMode="auto">
          <a:xfrm>
            <a:off x="-6350" y="-4763"/>
            <a:ext cx="2339975" cy="177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33625" y="-6350"/>
            <a:ext cx="2392363" cy="178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7" cstate="print"/>
          <a:srcRect l="7965" r="9802" b="12822"/>
          <a:stretch>
            <a:fillRect/>
          </a:stretch>
        </p:blipFill>
        <p:spPr bwMode="auto">
          <a:xfrm>
            <a:off x="7019925" y="0"/>
            <a:ext cx="2124075" cy="177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3333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3333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3" cstate="print"/>
          <a:srcRect l="4669" r="10202" b="6793"/>
          <a:stretch>
            <a:fillRect/>
          </a:stretch>
        </p:blipFill>
        <p:spPr bwMode="auto">
          <a:xfrm>
            <a:off x="0" y="1700213"/>
            <a:ext cx="1849438" cy="1687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 cstate="print"/>
          <a:srcRect l="4253" r="7036"/>
          <a:stretch>
            <a:fillRect/>
          </a:stretch>
        </p:blipFill>
        <p:spPr bwMode="auto">
          <a:xfrm>
            <a:off x="0" y="0"/>
            <a:ext cx="1846263" cy="170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5" cstate="print"/>
          <a:srcRect l="4965" r="7524"/>
          <a:stretch>
            <a:fillRect/>
          </a:stretch>
        </p:blipFill>
        <p:spPr bwMode="auto">
          <a:xfrm>
            <a:off x="-11113" y="3389313"/>
            <a:ext cx="1858963" cy="177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6" cstate="print"/>
          <a:srcRect l="7970" r="9814" b="12808"/>
          <a:stretch>
            <a:fillRect/>
          </a:stretch>
        </p:blipFill>
        <p:spPr bwMode="auto">
          <a:xfrm>
            <a:off x="0" y="5154613"/>
            <a:ext cx="1846263" cy="170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429250" y="6357938"/>
            <a:ext cx="36068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>
                <a:solidFill>
                  <a:srgbClr val="003366"/>
                </a:solidFill>
                <a:latin typeface="Arial Narrow" pitchFamily="32" charset="0"/>
              </a:rPr>
              <a:t>Δημοτική Βιβλιοθήκη Θεσσαλονίκης, 29 Μαϊου 2010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3366"/>
                </a:solidFill>
                <a:latin typeface="Arial Narrow" pitchFamily="32" charset="0"/>
              </a:rPr>
              <a:t>O</a:t>
            </a:r>
            <a:r>
              <a:rPr lang="el-GR" sz="1400">
                <a:solidFill>
                  <a:srgbClr val="003366"/>
                </a:solidFill>
                <a:latin typeface="Arial Narrow" pitchFamily="32" charset="0"/>
              </a:rPr>
              <a:t>ργάνωση </a:t>
            </a:r>
            <a:r>
              <a:rPr lang="en-US" sz="1400">
                <a:solidFill>
                  <a:srgbClr val="003366"/>
                </a:solidFill>
                <a:latin typeface="Arial Narrow" pitchFamily="32" charset="0"/>
              </a:rPr>
              <a:t>LEADEREXPO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714500" y="6357938"/>
            <a:ext cx="346392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>
                <a:solidFill>
                  <a:srgbClr val="003366"/>
                </a:solidFill>
                <a:latin typeface="Arial Narrow" pitchFamily="32" charset="0"/>
              </a:rPr>
              <a:t>Φωτοβολταϊκά &amp; Τεχνολογίες Περιβάλλοντος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2051050" y="6337300"/>
            <a:ext cx="2886075" cy="82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el-GR"/>
              <a:t>ΑΠΕ &amp; Διαφύλαξη του Περιβάλλοντος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3333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3333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3" cstate="print"/>
          <a:srcRect l="4669" r="10202" b="6793"/>
          <a:stretch>
            <a:fillRect/>
          </a:stretch>
        </p:blipFill>
        <p:spPr bwMode="auto">
          <a:xfrm>
            <a:off x="0" y="1700213"/>
            <a:ext cx="1849438" cy="1687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 cstate="print"/>
          <a:srcRect l="4253" r="7036"/>
          <a:stretch>
            <a:fillRect/>
          </a:stretch>
        </p:blipFill>
        <p:spPr bwMode="auto">
          <a:xfrm>
            <a:off x="0" y="0"/>
            <a:ext cx="1846263" cy="170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5" cstate="print"/>
          <a:srcRect l="4965" r="7524"/>
          <a:stretch>
            <a:fillRect/>
          </a:stretch>
        </p:blipFill>
        <p:spPr bwMode="auto">
          <a:xfrm>
            <a:off x="-11113" y="3389313"/>
            <a:ext cx="1858963" cy="177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6" cstate="print"/>
          <a:srcRect l="7970" r="9814" b="12808"/>
          <a:stretch>
            <a:fillRect/>
          </a:stretch>
        </p:blipFill>
        <p:spPr bwMode="auto">
          <a:xfrm>
            <a:off x="0" y="5154613"/>
            <a:ext cx="1846263" cy="170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429250" y="6357938"/>
            <a:ext cx="36068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>
                <a:solidFill>
                  <a:srgbClr val="003366"/>
                </a:solidFill>
                <a:latin typeface="Arial Narrow" pitchFamily="32" charset="0"/>
              </a:rPr>
              <a:t>Δημοτική Βιβλιοθήκη Θεσσαλονίκης, 29 Μαϊου 2010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3366"/>
                </a:solidFill>
                <a:latin typeface="Arial Narrow" pitchFamily="32" charset="0"/>
              </a:rPr>
              <a:t>O</a:t>
            </a:r>
            <a:r>
              <a:rPr lang="el-GR" sz="1400">
                <a:solidFill>
                  <a:srgbClr val="003366"/>
                </a:solidFill>
                <a:latin typeface="Arial Narrow" pitchFamily="32" charset="0"/>
              </a:rPr>
              <a:t>ργάνωση </a:t>
            </a:r>
            <a:r>
              <a:rPr lang="en-US" sz="1400">
                <a:solidFill>
                  <a:srgbClr val="003366"/>
                </a:solidFill>
                <a:latin typeface="Arial Narrow" pitchFamily="32" charset="0"/>
              </a:rPr>
              <a:t>LEADEREXPO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714500" y="6357938"/>
            <a:ext cx="346392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>
                <a:solidFill>
                  <a:srgbClr val="003366"/>
                </a:solidFill>
                <a:latin typeface="Arial Narrow" pitchFamily="32" charset="0"/>
              </a:rPr>
              <a:t>Φωτοβολταϊκά &amp; Τεχνολογίες Περιβάλλοντος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2051050" y="6337300"/>
            <a:ext cx="288607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3333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3333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13" cstate="print"/>
          <a:srcRect l="4669" r="10202" b="6793"/>
          <a:stretch>
            <a:fillRect/>
          </a:stretch>
        </p:blipFill>
        <p:spPr bwMode="auto">
          <a:xfrm>
            <a:off x="0" y="1700213"/>
            <a:ext cx="1849438" cy="1687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4" cstate="print"/>
          <a:srcRect l="4253" r="7036"/>
          <a:stretch>
            <a:fillRect/>
          </a:stretch>
        </p:blipFill>
        <p:spPr bwMode="auto">
          <a:xfrm>
            <a:off x="0" y="0"/>
            <a:ext cx="1846263" cy="170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5" cstate="print"/>
          <a:srcRect l="4965" r="7524"/>
          <a:stretch>
            <a:fillRect/>
          </a:stretch>
        </p:blipFill>
        <p:spPr bwMode="auto">
          <a:xfrm>
            <a:off x="-11113" y="3389313"/>
            <a:ext cx="1858963" cy="177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6" cstate="print"/>
          <a:srcRect l="7970" r="9814" b="12808"/>
          <a:stretch>
            <a:fillRect/>
          </a:stretch>
        </p:blipFill>
        <p:spPr bwMode="auto">
          <a:xfrm>
            <a:off x="0" y="5154613"/>
            <a:ext cx="1846263" cy="170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429250" y="6357938"/>
            <a:ext cx="36068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>
                <a:solidFill>
                  <a:srgbClr val="003366"/>
                </a:solidFill>
                <a:latin typeface="Arial Narrow" pitchFamily="32" charset="0"/>
              </a:rPr>
              <a:t>Δημοτική Βιβλιοθήκη Θεσσαλονίκης, 29 Μαϊου 2010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3366"/>
                </a:solidFill>
                <a:latin typeface="Arial Narrow" pitchFamily="32" charset="0"/>
              </a:rPr>
              <a:t>O</a:t>
            </a:r>
            <a:r>
              <a:rPr lang="el-GR" sz="1400">
                <a:solidFill>
                  <a:srgbClr val="003366"/>
                </a:solidFill>
                <a:latin typeface="Arial Narrow" pitchFamily="32" charset="0"/>
              </a:rPr>
              <a:t>ργάνωση </a:t>
            </a:r>
            <a:r>
              <a:rPr lang="en-US" sz="1400">
                <a:solidFill>
                  <a:srgbClr val="003366"/>
                </a:solidFill>
                <a:latin typeface="Arial Narrow" pitchFamily="32" charset="0"/>
              </a:rPr>
              <a:t>LEADEREXPO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714500" y="6357938"/>
            <a:ext cx="346392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>
                <a:solidFill>
                  <a:srgbClr val="003366"/>
                </a:solidFill>
                <a:latin typeface="Arial Narrow" pitchFamily="32" charset="0"/>
              </a:rPr>
              <a:t>Φωτοβολταϊκά &amp; Τεχνολογίες Περιβάλλοντος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2051050" y="6337300"/>
            <a:ext cx="288607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3333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3333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13" cstate="print"/>
          <a:srcRect l="4669" r="10202" b="6793"/>
          <a:stretch>
            <a:fillRect/>
          </a:stretch>
        </p:blipFill>
        <p:spPr bwMode="auto">
          <a:xfrm>
            <a:off x="0" y="1700213"/>
            <a:ext cx="1849438" cy="1687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4" cstate="print"/>
          <a:srcRect l="4253" r="7036"/>
          <a:stretch>
            <a:fillRect/>
          </a:stretch>
        </p:blipFill>
        <p:spPr bwMode="auto">
          <a:xfrm>
            <a:off x="0" y="0"/>
            <a:ext cx="1846263" cy="170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5" cstate="print"/>
          <a:srcRect l="4965" r="7524"/>
          <a:stretch>
            <a:fillRect/>
          </a:stretch>
        </p:blipFill>
        <p:spPr bwMode="auto">
          <a:xfrm>
            <a:off x="-11113" y="3389313"/>
            <a:ext cx="1858963" cy="177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6" cstate="print"/>
          <a:srcRect l="7970" r="9814" b="12808"/>
          <a:stretch>
            <a:fillRect/>
          </a:stretch>
        </p:blipFill>
        <p:spPr bwMode="auto">
          <a:xfrm>
            <a:off x="0" y="5154613"/>
            <a:ext cx="1846263" cy="170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429250" y="6357938"/>
            <a:ext cx="36068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>
                <a:solidFill>
                  <a:srgbClr val="003366"/>
                </a:solidFill>
                <a:latin typeface="Arial Narrow" pitchFamily="32" charset="0"/>
              </a:rPr>
              <a:t>Δημοτική Βιβλιοθήκη Θεσσαλονίκης, 29 Μαϊου 2010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3366"/>
                </a:solidFill>
                <a:latin typeface="Arial Narrow" pitchFamily="32" charset="0"/>
              </a:rPr>
              <a:t>O</a:t>
            </a:r>
            <a:r>
              <a:rPr lang="el-GR" sz="1400">
                <a:solidFill>
                  <a:srgbClr val="003366"/>
                </a:solidFill>
                <a:latin typeface="Arial Narrow" pitchFamily="32" charset="0"/>
              </a:rPr>
              <a:t>ργάνωση </a:t>
            </a:r>
            <a:r>
              <a:rPr lang="en-US" sz="1400">
                <a:solidFill>
                  <a:srgbClr val="003366"/>
                </a:solidFill>
                <a:latin typeface="Arial Narrow" pitchFamily="32" charset="0"/>
              </a:rPr>
              <a:t>LEADEREXPO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714500" y="6357938"/>
            <a:ext cx="346392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>
                <a:solidFill>
                  <a:srgbClr val="003366"/>
                </a:solidFill>
                <a:latin typeface="Arial Narrow" pitchFamily="32" charset="0"/>
              </a:rPr>
              <a:t>Φωτοβολταϊκά &amp; Τεχνολογίες Περιβάλλοντος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2051050" y="6337300"/>
            <a:ext cx="288607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3333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3333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13" cstate="print"/>
          <a:srcRect l="4669" r="10202" b="6793"/>
          <a:stretch>
            <a:fillRect/>
          </a:stretch>
        </p:blipFill>
        <p:spPr bwMode="auto">
          <a:xfrm>
            <a:off x="0" y="1700213"/>
            <a:ext cx="1849438" cy="1687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4" cstate="print"/>
          <a:srcRect l="4253" r="7036"/>
          <a:stretch>
            <a:fillRect/>
          </a:stretch>
        </p:blipFill>
        <p:spPr bwMode="auto">
          <a:xfrm>
            <a:off x="0" y="0"/>
            <a:ext cx="1846263" cy="170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5" cstate="print"/>
          <a:srcRect l="4965" r="7524"/>
          <a:stretch>
            <a:fillRect/>
          </a:stretch>
        </p:blipFill>
        <p:spPr bwMode="auto">
          <a:xfrm>
            <a:off x="-11113" y="3389313"/>
            <a:ext cx="1858963" cy="177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6" cstate="print"/>
          <a:srcRect l="7970" r="9814" b="12808"/>
          <a:stretch>
            <a:fillRect/>
          </a:stretch>
        </p:blipFill>
        <p:spPr bwMode="auto">
          <a:xfrm>
            <a:off x="0" y="5154613"/>
            <a:ext cx="1846263" cy="170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429250" y="6357938"/>
            <a:ext cx="36068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>
                <a:solidFill>
                  <a:srgbClr val="003366"/>
                </a:solidFill>
                <a:latin typeface="Arial Narrow" pitchFamily="32" charset="0"/>
              </a:rPr>
              <a:t>Δημοτική Βιβλιοθήκη Θεσσαλονίκης, 29 Μαϊου 2010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3366"/>
                </a:solidFill>
                <a:latin typeface="Arial Narrow" pitchFamily="32" charset="0"/>
              </a:rPr>
              <a:t>O</a:t>
            </a:r>
            <a:r>
              <a:rPr lang="el-GR" sz="1400">
                <a:solidFill>
                  <a:srgbClr val="003366"/>
                </a:solidFill>
                <a:latin typeface="Arial Narrow" pitchFamily="32" charset="0"/>
              </a:rPr>
              <a:t>ργάνωση </a:t>
            </a:r>
            <a:r>
              <a:rPr lang="en-US" sz="1400">
                <a:solidFill>
                  <a:srgbClr val="003366"/>
                </a:solidFill>
                <a:latin typeface="Arial Narrow" pitchFamily="32" charset="0"/>
              </a:rPr>
              <a:t>LEADEREXPO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714500" y="6357938"/>
            <a:ext cx="346392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>
                <a:solidFill>
                  <a:srgbClr val="003366"/>
                </a:solidFill>
                <a:latin typeface="Arial Narrow" pitchFamily="32" charset="0"/>
              </a:rPr>
              <a:t>Φωτοβολταϊκά &amp; Τεχνολογίες Περιβάλλοντος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2051050" y="6337300"/>
            <a:ext cx="288607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3333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3333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13" cstate="print"/>
          <a:srcRect l="4669" r="10202" b="6793"/>
          <a:stretch>
            <a:fillRect/>
          </a:stretch>
        </p:blipFill>
        <p:spPr bwMode="auto">
          <a:xfrm>
            <a:off x="0" y="1700213"/>
            <a:ext cx="1849438" cy="1687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4" cstate="print"/>
          <a:srcRect l="4253" r="7036"/>
          <a:stretch>
            <a:fillRect/>
          </a:stretch>
        </p:blipFill>
        <p:spPr bwMode="auto">
          <a:xfrm>
            <a:off x="0" y="0"/>
            <a:ext cx="1846263" cy="170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5" cstate="print"/>
          <a:srcRect l="4965" r="7524"/>
          <a:stretch>
            <a:fillRect/>
          </a:stretch>
        </p:blipFill>
        <p:spPr bwMode="auto">
          <a:xfrm>
            <a:off x="-11113" y="3389313"/>
            <a:ext cx="1858963" cy="177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6" cstate="print"/>
          <a:srcRect l="7970" r="9814" b="12808"/>
          <a:stretch>
            <a:fillRect/>
          </a:stretch>
        </p:blipFill>
        <p:spPr bwMode="auto">
          <a:xfrm>
            <a:off x="0" y="5154613"/>
            <a:ext cx="1846263" cy="170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429250" y="6357938"/>
            <a:ext cx="36068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>
                <a:solidFill>
                  <a:srgbClr val="003366"/>
                </a:solidFill>
                <a:latin typeface="Arial Narrow" pitchFamily="32" charset="0"/>
              </a:rPr>
              <a:t>Δημοτική Βιβλιοθήκη Θεσσαλονίκης, 29 Μαϊου 2010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3366"/>
                </a:solidFill>
                <a:latin typeface="Arial Narrow" pitchFamily="32" charset="0"/>
              </a:rPr>
              <a:t>O</a:t>
            </a:r>
            <a:r>
              <a:rPr lang="el-GR" sz="1400">
                <a:solidFill>
                  <a:srgbClr val="003366"/>
                </a:solidFill>
                <a:latin typeface="Arial Narrow" pitchFamily="32" charset="0"/>
              </a:rPr>
              <a:t>ργάνωση </a:t>
            </a:r>
            <a:r>
              <a:rPr lang="en-US" sz="1400">
                <a:solidFill>
                  <a:srgbClr val="003366"/>
                </a:solidFill>
                <a:latin typeface="Arial Narrow" pitchFamily="32" charset="0"/>
              </a:rPr>
              <a:t>LEADEREXPO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714500" y="6357938"/>
            <a:ext cx="346392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>
                <a:solidFill>
                  <a:srgbClr val="003366"/>
                </a:solidFill>
                <a:latin typeface="Arial Narrow" pitchFamily="32" charset="0"/>
              </a:rPr>
              <a:t>Φωτοβολταϊκά &amp; Τεχνολογίες Περιβάλλοντος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2051050" y="6337300"/>
            <a:ext cx="288607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el-GR"/>
              <a:t>Τεχνολογίες και Εφαρμογές ΑΠΕ σε Νησιωτικές Περιοχές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3333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3333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333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683568" y="3284984"/>
            <a:ext cx="7745413" cy="3287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150000"/>
              </a:lnSpc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b="0" dirty="0">
                <a:solidFill>
                  <a:srgbClr val="000066"/>
                </a:solidFill>
                <a:latin typeface="+mn-lt"/>
              </a:rPr>
              <a:t>Ιεροκλής Σαββίδης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b="0" dirty="0">
                <a:solidFill>
                  <a:srgbClr val="000066"/>
                </a:solidFill>
                <a:latin typeface="+mn-lt"/>
              </a:rPr>
              <a:t>Χημικός Μηχανικός ΑΠΘ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l-GR" sz="1200" b="0" dirty="0" smtClean="0">
              <a:solidFill>
                <a:srgbClr val="000066"/>
              </a:solidFill>
              <a:latin typeface="+mn-lt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200" b="0" dirty="0" smtClean="0">
                <a:solidFill>
                  <a:srgbClr val="000066"/>
                </a:solidFill>
                <a:latin typeface="+mn-lt"/>
              </a:rPr>
              <a:t>Διημερίδα</a:t>
            </a:r>
            <a:r>
              <a:rPr lang="el-GR" sz="1200" b="0" dirty="0">
                <a:solidFill>
                  <a:srgbClr val="000066"/>
                </a:solidFill>
                <a:latin typeface="+mn-lt"/>
              </a:rPr>
              <a:t>: Η Δράμα στην </a:t>
            </a:r>
            <a:r>
              <a:rPr lang="el-GR" sz="1200" b="0" dirty="0" err="1">
                <a:solidFill>
                  <a:srgbClr val="000066"/>
                </a:solidFill>
                <a:latin typeface="+mn-lt"/>
              </a:rPr>
              <a:t>Καλλικρατική</a:t>
            </a:r>
            <a:r>
              <a:rPr lang="el-GR" sz="1200" b="0" dirty="0">
                <a:solidFill>
                  <a:srgbClr val="000066"/>
                </a:solidFill>
                <a:latin typeface="+mn-lt"/>
              </a:rPr>
              <a:t> περιφέρεια Ανατολικής Μακεδονίας-Θράκης</a:t>
            </a:r>
          </a:p>
          <a:p>
            <a:pPr algn="ctr">
              <a:lnSpc>
                <a:spcPct val="15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200" b="0" dirty="0">
                <a:solidFill>
                  <a:srgbClr val="000066"/>
                </a:solidFill>
                <a:latin typeface="+mn-lt"/>
              </a:rPr>
              <a:t>Ο δρόμος προς τις ίσες ευκαιρίες και την </a:t>
            </a:r>
            <a:r>
              <a:rPr lang="el-GR" sz="1200" b="0" dirty="0" smtClean="0">
                <a:solidFill>
                  <a:srgbClr val="000066"/>
                </a:solidFill>
                <a:latin typeface="+mn-lt"/>
              </a:rPr>
              <a:t>ανάπτυξη</a:t>
            </a:r>
          </a:p>
          <a:p>
            <a:pPr algn="ctr">
              <a:lnSpc>
                <a:spcPct val="15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l-GR" sz="1200" b="0" dirty="0">
              <a:solidFill>
                <a:srgbClr val="000066"/>
              </a:solidFill>
              <a:latin typeface="+mn-lt"/>
            </a:endParaRPr>
          </a:p>
          <a:p>
            <a:pPr algn="ctr">
              <a:lnSpc>
                <a:spcPct val="15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200" b="0" dirty="0" smtClean="0">
                <a:solidFill>
                  <a:srgbClr val="000066"/>
                </a:solidFill>
                <a:latin typeface="+mn-lt"/>
              </a:rPr>
              <a:t>5-6 </a:t>
            </a:r>
            <a:r>
              <a:rPr lang="el-GR" sz="1200" b="0" dirty="0">
                <a:solidFill>
                  <a:srgbClr val="000066"/>
                </a:solidFill>
                <a:latin typeface="+mn-lt"/>
              </a:rPr>
              <a:t>Δεκεμβρίου 2011, αμφιθέατρο Διοικητηρίου Δράμας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486150" y="300513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486150" y="300513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83568" y="1916832"/>
            <a:ext cx="8208962" cy="1144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b="0" dirty="0">
                <a:solidFill>
                  <a:srgbClr val="000066"/>
                </a:solidFill>
                <a:latin typeface="+mn-lt"/>
              </a:rPr>
              <a:t>Προϋποθέσεις και προοπτικές ανάπτυξης στον τομέα </a:t>
            </a:r>
            <a:r>
              <a:rPr lang="el-GR" b="0" dirty="0" smtClean="0">
                <a:solidFill>
                  <a:srgbClr val="000066"/>
                </a:solidFill>
                <a:latin typeface="+mn-lt"/>
              </a:rPr>
              <a:t>των</a:t>
            </a:r>
          </a:p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b="0" dirty="0">
                <a:solidFill>
                  <a:srgbClr val="000066"/>
                </a:solidFill>
                <a:latin typeface="+mn-lt"/>
              </a:rPr>
              <a:t> </a:t>
            </a:r>
            <a:r>
              <a:rPr lang="el-GR" b="0" dirty="0" smtClean="0">
                <a:solidFill>
                  <a:srgbClr val="000066"/>
                </a:solidFill>
                <a:latin typeface="+mn-lt"/>
              </a:rPr>
              <a:t>             </a:t>
            </a:r>
            <a:r>
              <a:rPr lang="el-GR" b="0" dirty="0" err="1" smtClean="0">
                <a:solidFill>
                  <a:srgbClr val="000066"/>
                </a:solidFill>
                <a:latin typeface="+mn-lt"/>
              </a:rPr>
              <a:t>Φωτοβολταϊκών</a:t>
            </a:r>
            <a:r>
              <a:rPr lang="el-GR" b="0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el-GR" b="0" dirty="0">
                <a:solidFill>
                  <a:srgbClr val="000066"/>
                </a:solidFill>
                <a:latin typeface="+mn-lt"/>
              </a:rPr>
              <a:t>στο </a:t>
            </a:r>
            <a:r>
              <a:rPr lang="el-GR" b="0" dirty="0" err="1">
                <a:solidFill>
                  <a:srgbClr val="000066"/>
                </a:solidFill>
                <a:latin typeface="+mn-lt"/>
              </a:rPr>
              <a:t>Ν.Δράμας</a:t>
            </a:r>
            <a:r>
              <a:rPr lang="el-GR" b="0" dirty="0">
                <a:solidFill>
                  <a:srgbClr val="000066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2339752" y="332656"/>
            <a:ext cx="6264696" cy="142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b="0" dirty="0">
                <a:solidFill>
                  <a:srgbClr val="003366"/>
                </a:solidFill>
                <a:latin typeface="+mn-lt"/>
              </a:rPr>
              <a:t>Δράμα: Προοπτικές ανάπτυξης στο συγκεκριμένο </a:t>
            </a:r>
            <a:r>
              <a:rPr lang="el-GR" b="0" dirty="0" smtClean="0">
                <a:solidFill>
                  <a:srgbClr val="003366"/>
                </a:solidFill>
                <a:latin typeface="+mn-lt"/>
              </a:rPr>
              <a:t>αντικείμενο, των Φ/Β</a:t>
            </a:r>
            <a:endParaRPr lang="el-GR" b="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339752" y="2060848"/>
            <a:ext cx="6336704" cy="4500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9933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l-GR" sz="2000" dirty="0">
              <a:solidFill>
                <a:srgbClr val="336699"/>
              </a:solidFill>
              <a:latin typeface="Arial" charset="0"/>
            </a:endParaRPr>
          </a:p>
          <a:p>
            <a:pPr marL="341313" indent="-341313">
              <a:lnSpc>
                <a:spcPct val="150000"/>
              </a:lnSpc>
              <a:spcBef>
                <a:spcPts val="60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>
                <a:solidFill>
                  <a:srgbClr val="336699"/>
                </a:solidFill>
                <a:latin typeface="Arial" charset="0"/>
              </a:rPr>
              <a:t>Η προοπτική να φέρουμε κάποια επένδυση υψηλής τεχνολογίας στην περιοχή υπάρχει. Οι συνθήκες όμως δεν βοηθούν, με βασικά εμπόδια την διοίκηση και την χρηματοδότηση.</a:t>
            </a:r>
          </a:p>
          <a:p>
            <a:pPr marL="341313" indent="-341313">
              <a:lnSpc>
                <a:spcPct val="150000"/>
              </a:lnSpc>
              <a:spcBef>
                <a:spcPts val="60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>
                <a:solidFill>
                  <a:srgbClr val="336699"/>
                </a:solidFill>
                <a:latin typeface="Arial" charset="0"/>
              </a:rPr>
              <a:t>Η 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Διοίκηση </a:t>
            </a:r>
            <a:r>
              <a:rPr lang="el-GR" sz="1200" dirty="0">
                <a:solidFill>
                  <a:srgbClr val="336699"/>
                </a:solidFill>
                <a:latin typeface="Arial" charset="0"/>
              </a:rPr>
              <a:t>θα πρέπει να συνεργαστεί και να εξυπηρετήσει αυτούς που φέρνουν υγιείς θέσεις εργασίας στην περιοχή</a:t>
            </a:r>
          </a:p>
          <a:p>
            <a:pPr marL="341313" indent="-341313">
              <a:lnSpc>
                <a:spcPct val="150000"/>
              </a:lnSpc>
              <a:spcBef>
                <a:spcPts val="60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>
                <a:solidFill>
                  <a:srgbClr val="336699"/>
                </a:solidFill>
                <a:latin typeface="Arial" charset="0"/>
              </a:rPr>
              <a:t>Οι τράπεζες δυστυχώς δεν βλέπουν καθαρά που θα μπορούσαν να δημιουργήσουν υγιές δανειακό χαρτοφυλάκιο, για αυτό και οι υψηλές τους επισφάλειες.</a:t>
            </a:r>
          </a:p>
          <a:p>
            <a:pPr marL="341313" indent="-341313">
              <a:lnSpc>
                <a:spcPct val="150000"/>
              </a:lnSpc>
              <a:spcBef>
                <a:spcPts val="60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>
                <a:solidFill>
                  <a:srgbClr val="336699"/>
                </a:solidFill>
                <a:latin typeface="Arial" charset="0"/>
              </a:rPr>
              <a:t>Σε εχθρικό περιβάλλον, η ανάπτυξη γίνεται δύσκολη...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9933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000" dirty="0">
                <a:solidFill>
                  <a:srgbClr val="336699"/>
                </a:solidFill>
                <a:latin typeface="Arial" charset="0"/>
              </a:rPr>
              <a:t> </a:t>
            </a:r>
          </a:p>
          <a:p>
            <a:pPr marL="341313" indent="-341313" algn="ctr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l-GR" sz="2000" i="1" dirty="0">
              <a:solidFill>
                <a:srgbClr val="008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979712" y="1052736"/>
            <a:ext cx="6994525" cy="142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b="0" dirty="0">
                <a:solidFill>
                  <a:srgbClr val="003366"/>
                </a:solidFill>
                <a:latin typeface="+mn-lt"/>
              </a:rPr>
              <a:t>Αρχή της εποχής των ΦΒ στην Ελλάδα</a:t>
            </a:r>
            <a:r>
              <a:rPr lang="en-US" b="0" dirty="0">
                <a:solidFill>
                  <a:srgbClr val="003366"/>
                </a:solidFill>
                <a:latin typeface="+mn-lt"/>
              </a:rPr>
              <a:t>:</a:t>
            </a:r>
            <a:r>
              <a:rPr lang="el-GR" b="0" dirty="0">
                <a:solidFill>
                  <a:srgbClr val="003366"/>
                </a:solidFill>
                <a:latin typeface="+mn-lt"/>
              </a:rPr>
              <a:t> </a:t>
            </a:r>
            <a:endParaRPr lang="el-GR" b="0" dirty="0" smtClean="0">
              <a:solidFill>
                <a:srgbClr val="003366"/>
              </a:solidFill>
              <a:latin typeface="+mn-lt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b="0" dirty="0" smtClean="0">
                <a:solidFill>
                  <a:srgbClr val="003366"/>
                </a:solidFill>
                <a:latin typeface="+mn-lt"/>
              </a:rPr>
              <a:t>Νόμος </a:t>
            </a:r>
            <a:r>
              <a:rPr lang="el-GR" b="0" dirty="0">
                <a:solidFill>
                  <a:srgbClr val="003366"/>
                </a:solidFill>
                <a:latin typeface="+mn-lt"/>
              </a:rPr>
              <a:t>3468/06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339752" y="2708920"/>
            <a:ext cx="6192688" cy="30243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50000"/>
              </a:lnSpc>
              <a:spcBef>
                <a:spcPts val="60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>
                <a:solidFill>
                  <a:srgbClr val="336699"/>
                </a:solidFill>
                <a:latin typeface="Arial" charset="0"/>
              </a:rPr>
              <a:t>Σημερινή κατάσταση: Αιτήσεις πάνω από 6GW σε όλη τη χώρα</a:t>
            </a:r>
          </a:p>
          <a:p>
            <a:pPr marL="341313" indent="-341313">
              <a:lnSpc>
                <a:spcPct val="150000"/>
              </a:lnSpc>
              <a:spcBef>
                <a:spcPts val="60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 err="1">
                <a:solidFill>
                  <a:srgbClr val="336699"/>
                </a:solidFill>
                <a:latin typeface="Arial" charset="0"/>
              </a:rPr>
              <a:t>Συμβολαιοποιημένα</a:t>
            </a:r>
            <a:r>
              <a:rPr lang="el-GR" sz="1200" dirty="0">
                <a:solidFill>
                  <a:srgbClr val="336699"/>
                </a:solidFill>
                <a:latin typeface="Arial" charset="0"/>
              </a:rPr>
              <a:t> από τον ΔΕΣΜΗΕ πάνω από 1 GW</a:t>
            </a:r>
          </a:p>
          <a:p>
            <a:pPr marL="341313" indent="-341313">
              <a:lnSpc>
                <a:spcPct val="150000"/>
              </a:lnSpc>
              <a:spcBef>
                <a:spcPts val="60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>
                <a:solidFill>
                  <a:srgbClr val="336699"/>
                </a:solidFill>
                <a:latin typeface="Arial" charset="0"/>
              </a:rPr>
              <a:t>Εθνικός στόχος να εγκατασταθούν 1.5GW μέχρι το 2015</a:t>
            </a:r>
          </a:p>
          <a:p>
            <a:pPr marL="341313" indent="-341313">
              <a:lnSpc>
                <a:spcPct val="150000"/>
              </a:lnSpc>
              <a:spcBef>
                <a:spcPts val="60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>
                <a:solidFill>
                  <a:srgbClr val="336699"/>
                </a:solidFill>
                <a:latin typeface="Arial" charset="0"/>
              </a:rPr>
              <a:t>Μέχρι στιγμής εγκατεστημένα περί τα 400MW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9933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l-GR" dirty="0">
              <a:solidFill>
                <a:srgbClr val="336699"/>
              </a:solidFill>
              <a:latin typeface="Arial" charset="0"/>
            </a:endParaRPr>
          </a:p>
          <a:p>
            <a:pPr marL="341313" indent="-341313" algn="ctr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l-GR" sz="2000" i="1" dirty="0">
              <a:solidFill>
                <a:srgbClr val="008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979712" y="692696"/>
            <a:ext cx="6994525" cy="922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b="0" dirty="0">
                <a:solidFill>
                  <a:srgbClr val="003366"/>
                </a:solidFill>
                <a:latin typeface="+mn-lt"/>
              </a:rPr>
              <a:t>Εθνικοί στόχοι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195736" y="1916113"/>
            <a:ext cx="6480720" cy="38171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 algn="just">
              <a:lnSpc>
                <a:spcPct val="150000"/>
              </a:lnSpc>
              <a:spcBef>
                <a:spcPts val="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>
                <a:solidFill>
                  <a:srgbClr val="336699"/>
                </a:solidFill>
                <a:latin typeface="Arial" charset="0"/>
              </a:rPr>
              <a:t>Ο εθνικός στόχος του 1,5GW είναι εφικτός για το 2015</a:t>
            </a:r>
          </a:p>
          <a:p>
            <a:pPr marL="341313" indent="-341313" algn="just">
              <a:lnSpc>
                <a:spcPct val="150000"/>
              </a:lnSpc>
              <a:spcBef>
                <a:spcPts val="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>
                <a:solidFill>
                  <a:srgbClr val="336699"/>
                </a:solidFill>
                <a:latin typeface="Arial" charset="0"/>
              </a:rPr>
              <a:t>Πιθανόν θα πρέπει να γίνει υψηλότερος</a:t>
            </a:r>
          </a:p>
          <a:p>
            <a:pPr marL="341313" indent="-341313" algn="just">
              <a:lnSpc>
                <a:spcPct val="150000"/>
              </a:lnSpc>
              <a:spcBef>
                <a:spcPts val="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>
                <a:solidFill>
                  <a:srgbClr val="336699"/>
                </a:solidFill>
                <a:latin typeface="Arial" charset="0"/>
              </a:rPr>
              <a:t>Τα δίκτυα 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Υψηλής </a:t>
            </a:r>
            <a:r>
              <a:rPr lang="el-GR" sz="1200" dirty="0">
                <a:solidFill>
                  <a:srgbClr val="336699"/>
                </a:solidFill>
                <a:latin typeface="Arial" charset="0"/>
              </a:rPr>
              <a:t>επαρκούν για να στηρίξουν μεγαλύτερη 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διείσδυση, δε συμβαίνει όμως το ίδιο στα δίκτυα της Μέσης Τάσης.</a:t>
            </a:r>
            <a:endParaRPr lang="el-GR" sz="1200" dirty="0">
              <a:solidFill>
                <a:srgbClr val="336699"/>
              </a:solidFill>
              <a:latin typeface="Arial" charset="0"/>
            </a:endParaRPr>
          </a:p>
          <a:p>
            <a:pPr marL="341313" indent="-341313" algn="just">
              <a:lnSpc>
                <a:spcPct val="150000"/>
              </a:lnSpc>
              <a:spcBef>
                <a:spcPts val="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>
                <a:solidFill>
                  <a:srgbClr val="336699"/>
                </a:solidFill>
                <a:latin typeface="Arial" charset="0"/>
              </a:rPr>
              <a:t>Το πρόγραμμα ΉΛΙΟΣ για εγκατάσταση 3-10GW με σκοπό εξαγωγής της ενέργειας αυτής στην Βόρεια Ευρώπη, μπορεί να λειτουργήσει θετικά για την Ελληνική οικονομία (αν γίνει με σωστό τρόπο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).</a:t>
            </a:r>
          </a:p>
          <a:p>
            <a:pPr marL="341313" indent="-341313" algn="just">
              <a:lnSpc>
                <a:spcPct val="150000"/>
              </a:lnSpc>
              <a:spcBef>
                <a:spcPts val="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Θα απαιτήσει σημαντική ενίσχυση δικτύων υψηλής και πιθανότατα νέα γραμμή υψηλής συνεχούς τάσεως 800</a:t>
            </a:r>
            <a:r>
              <a:rPr lang="en-GB" sz="1200" dirty="0" smtClean="0">
                <a:solidFill>
                  <a:srgbClr val="336699"/>
                </a:solidFill>
                <a:latin typeface="Arial" charset="0"/>
              </a:rPr>
              <a:t>kV 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για να μεταφερθεί η ενέργεια.</a:t>
            </a:r>
            <a:endParaRPr lang="el-GR" sz="2000" i="1" dirty="0">
              <a:solidFill>
                <a:srgbClr val="008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2339753" y="274638"/>
            <a:ext cx="6408712" cy="142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b="0" dirty="0">
                <a:solidFill>
                  <a:srgbClr val="003366"/>
                </a:solidFill>
                <a:latin typeface="+mn-lt"/>
              </a:rPr>
              <a:t>Δράμα: υπάρχουν δυνατότητες ανάπτυξης στο συγκεκριμένο αντικείμενο;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195736" y="1844824"/>
            <a:ext cx="6552728" cy="4465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 algn="just">
              <a:lnSpc>
                <a:spcPct val="150000"/>
              </a:lnSpc>
              <a:spcBef>
                <a:spcPts val="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>
                <a:solidFill>
                  <a:srgbClr val="336699"/>
                </a:solidFill>
                <a:latin typeface="Arial" charset="0"/>
              </a:rPr>
              <a:t>Η απάντηση είναι 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 ΝΑΙ</a:t>
            </a:r>
            <a:endParaRPr lang="en-GB" sz="1200" dirty="0" smtClean="0">
              <a:solidFill>
                <a:srgbClr val="336699"/>
              </a:solidFill>
              <a:latin typeface="Arial" charset="0"/>
            </a:endParaRPr>
          </a:p>
          <a:p>
            <a:pPr marL="341313" indent="-341313" algn="just">
              <a:lnSpc>
                <a:spcPct val="150000"/>
              </a:lnSpc>
              <a:spcBef>
                <a:spcPts val="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l-GR" sz="1200" dirty="0">
              <a:solidFill>
                <a:srgbClr val="336699"/>
              </a:solidFill>
              <a:latin typeface="Arial" charset="0"/>
            </a:endParaRPr>
          </a:p>
          <a:p>
            <a:pPr marL="341313" indent="-341313" algn="just">
              <a:lnSpc>
                <a:spcPct val="150000"/>
              </a:lnSpc>
              <a:spcBef>
                <a:spcPts val="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>
                <a:solidFill>
                  <a:srgbClr val="336699"/>
                </a:solidFill>
                <a:latin typeface="Arial" charset="0"/>
              </a:rPr>
              <a:t>Π.χ. στη Δράμα κατασκευάστηκε ο πρώτος Ελληνικός διαξονικός </a:t>
            </a:r>
            <a:r>
              <a:rPr lang="el-GR" sz="1200" dirty="0" err="1">
                <a:solidFill>
                  <a:srgbClr val="336699"/>
                </a:solidFill>
                <a:latin typeface="Arial" charset="0"/>
              </a:rPr>
              <a:t>ηλιοστάτης</a:t>
            </a:r>
            <a:r>
              <a:rPr lang="el-GR" sz="1200" dirty="0">
                <a:solidFill>
                  <a:srgbClr val="336699"/>
                </a:solidFill>
                <a:latin typeface="Arial" charset="0"/>
              </a:rPr>
              <a:t>, το 2006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.</a:t>
            </a:r>
            <a:endParaRPr lang="en-GB" sz="1200" dirty="0" smtClean="0">
              <a:solidFill>
                <a:srgbClr val="336699"/>
              </a:solidFill>
              <a:latin typeface="Arial" charset="0"/>
            </a:endParaRPr>
          </a:p>
          <a:p>
            <a:pPr marL="341313" indent="-341313" algn="just">
              <a:lnSpc>
                <a:spcPct val="150000"/>
              </a:lnSpc>
              <a:spcBef>
                <a:spcPts val="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l-GR" sz="1200" dirty="0">
              <a:solidFill>
                <a:srgbClr val="336699"/>
              </a:solidFill>
              <a:latin typeface="Arial" charset="0"/>
            </a:endParaRPr>
          </a:p>
          <a:p>
            <a:pPr marL="341313" indent="-341313" algn="just">
              <a:lnSpc>
                <a:spcPct val="150000"/>
              </a:lnSpc>
              <a:spcBef>
                <a:spcPts val="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>
                <a:solidFill>
                  <a:srgbClr val="336699"/>
                </a:solidFill>
                <a:latin typeface="Arial" charset="0"/>
              </a:rPr>
              <a:t>Υπάρχει επιστημονικό δυναμικό, με υψηλή τεχνογνωσία, που μπορεί να παρακολουθήσει τις νέες τεχνολογικές 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εξελίξεις.</a:t>
            </a:r>
            <a:endParaRPr lang="en-GB" sz="1200" dirty="0" smtClean="0">
              <a:solidFill>
                <a:srgbClr val="336699"/>
              </a:solidFill>
              <a:latin typeface="Arial" charset="0"/>
            </a:endParaRPr>
          </a:p>
          <a:p>
            <a:pPr marL="341313" indent="-341313" algn="just">
              <a:lnSpc>
                <a:spcPct val="150000"/>
              </a:lnSpc>
              <a:spcBef>
                <a:spcPts val="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l-GR" sz="1200" dirty="0">
              <a:solidFill>
                <a:srgbClr val="336699"/>
              </a:solidFill>
              <a:latin typeface="Arial" charset="0"/>
            </a:endParaRPr>
          </a:p>
          <a:p>
            <a:pPr marL="341313" indent="-341313" algn="just">
              <a:lnSpc>
                <a:spcPct val="150000"/>
              </a:lnSpc>
              <a:spcBef>
                <a:spcPts val="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>
                <a:solidFill>
                  <a:srgbClr val="336699"/>
                </a:solidFill>
                <a:latin typeface="Arial" charset="0"/>
              </a:rPr>
              <a:t>Χρειάζεται 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όμως, πρώτα </a:t>
            </a:r>
            <a:r>
              <a:rPr lang="el-GR" sz="1200" dirty="0">
                <a:solidFill>
                  <a:srgbClr val="336699"/>
                </a:solidFill>
                <a:latin typeface="Arial" charset="0"/>
              </a:rPr>
              <a:t>από όλα, εξάλειψη της γραφειοκρατίας, η οποία απορροφά τεράστιους πόρους από τις 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επιχειρήσεις,</a:t>
            </a:r>
            <a:r>
              <a:rPr lang="en-GB" sz="1200" dirty="0" smtClean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αλλά και το ίδιο το Δημόσιο</a:t>
            </a:r>
            <a:r>
              <a:rPr lang="el-GR" dirty="0" smtClean="0">
                <a:solidFill>
                  <a:srgbClr val="336699"/>
                </a:solidFill>
                <a:latin typeface="Arial" charset="0"/>
              </a:rPr>
              <a:t>.</a:t>
            </a:r>
            <a:endParaRPr lang="el-GR" dirty="0">
              <a:solidFill>
                <a:srgbClr val="336699"/>
              </a:solidFill>
              <a:latin typeface="Arial" charset="0"/>
            </a:endParaRP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9933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l-GR" dirty="0">
              <a:solidFill>
                <a:srgbClr val="336699"/>
              </a:solidFill>
              <a:latin typeface="Arial" charset="0"/>
            </a:endParaRPr>
          </a:p>
          <a:p>
            <a:pPr marL="341313" indent="-341313" algn="ctr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l-GR" sz="2000" i="1" dirty="0">
              <a:solidFill>
                <a:srgbClr val="008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970088" y="274638"/>
            <a:ext cx="6994525" cy="142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b="0" dirty="0">
                <a:solidFill>
                  <a:srgbClr val="003366"/>
                </a:solidFill>
                <a:latin typeface="+mn-lt"/>
              </a:rPr>
              <a:t>Δράμα: υπάρχουν δυνατότητες ανάπτυξης στο συγκεκριμένο αντικείμενο</a:t>
            </a:r>
            <a:r>
              <a:rPr lang="el-GR" b="0" dirty="0" smtClean="0">
                <a:solidFill>
                  <a:srgbClr val="003366"/>
                </a:solidFill>
                <a:latin typeface="+mn-lt"/>
              </a:rPr>
              <a:t>;</a:t>
            </a:r>
          </a:p>
          <a:p>
            <a:pPr algn="ctr"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b="0" dirty="0">
                <a:solidFill>
                  <a:srgbClr val="003366"/>
                </a:solidFill>
                <a:latin typeface="+mn-lt"/>
              </a:rPr>
              <a:t/>
            </a:r>
            <a:br>
              <a:rPr lang="el-GR" b="0" dirty="0">
                <a:solidFill>
                  <a:srgbClr val="003366"/>
                </a:solidFill>
                <a:latin typeface="+mn-lt"/>
              </a:rPr>
            </a:br>
            <a:r>
              <a:rPr lang="el-GR" b="0" dirty="0">
                <a:solidFill>
                  <a:srgbClr val="003366"/>
                </a:solidFill>
                <a:latin typeface="+mn-lt"/>
              </a:rPr>
              <a:t>Το παράδειγμα της </a:t>
            </a:r>
            <a:r>
              <a:rPr lang="el-GR" b="0" dirty="0" err="1" smtClean="0">
                <a:solidFill>
                  <a:srgbClr val="003366"/>
                </a:solidFill>
                <a:latin typeface="+mn-lt"/>
              </a:rPr>
              <a:t>Ptolemeo</a:t>
            </a:r>
            <a:r>
              <a:rPr lang="el-GR" b="0" dirty="0" smtClean="0">
                <a:solidFill>
                  <a:srgbClr val="003366"/>
                </a:solidFill>
                <a:latin typeface="+mn-lt"/>
              </a:rPr>
              <a:t> ΑΕ</a:t>
            </a:r>
            <a:endParaRPr lang="el-GR" b="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195736" y="2546052"/>
            <a:ext cx="6552728" cy="38352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 algn="just">
              <a:lnSpc>
                <a:spcPct val="150000"/>
              </a:lnSpc>
              <a:spcBef>
                <a:spcPts val="60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>
                <a:solidFill>
                  <a:srgbClr val="336699"/>
                </a:solidFill>
                <a:latin typeface="Arial" charset="0"/>
              </a:rPr>
              <a:t>Σχεδιασμός και ανάπτυξη προϊόντων: η εταιρεία άρχισε με τον πρώτο στην Ελλάδα διαξονικό </a:t>
            </a:r>
            <a:r>
              <a:rPr lang="el-GR" sz="1200" dirty="0" err="1">
                <a:solidFill>
                  <a:srgbClr val="336699"/>
                </a:solidFill>
                <a:latin typeface="Arial" charset="0"/>
              </a:rPr>
              <a:t>ηλιοστάτη</a:t>
            </a:r>
            <a:r>
              <a:rPr lang="el-GR" sz="1200" dirty="0">
                <a:solidFill>
                  <a:srgbClr val="336699"/>
                </a:solidFill>
                <a:latin typeface="Arial" charset="0"/>
              </a:rPr>
              <a:t> και συνέχισε με βάσεις σταθερής στήριξης και </a:t>
            </a:r>
            <a:r>
              <a:rPr lang="el-GR" sz="1200" dirty="0" err="1">
                <a:solidFill>
                  <a:srgbClr val="336699"/>
                </a:solidFill>
                <a:latin typeface="Arial" charset="0"/>
              </a:rPr>
              <a:t>μονοαξονικούς</a:t>
            </a:r>
            <a:r>
              <a:rPr lang="el-GR" sz="1200" dirty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el-GR" sz="1200" dirty="0" err="1">
                <a:solidFill>
                  <a:srgbClr val="336699"/>
                </a:solidFill>
                <a:latin typeface="Arial" charset="0"/>
              </a:rPr>
              <a:t>ηλιοστάτες</a:t>
            </a:r>
            <a:r>
              <a:rPr lang="el-GR" sz="1200" dirty="0">
                <a:solidFill>
                  <a:srgbClr val="336699"/>
                </a:solidFill>
                <a:latin typeface="Arial" charset="0"/>
              </a:rPr>
              <a:t>, καθώς και ηλεκτρολογικούς 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πίνακες. Σήμερα οι εγκαταστάσεις  της </a:t>
            </a:r>
            <a:r>
              <a:rPr lang="en-GB" sz="1200" dirty="0" err="1" smtClean="0">
                <a:solidFill>
                  <a:srgbClr val="336699"/>
                </a:solidFill>
                <a:latin typeface="Arial" charset="0"/>
              </a:rPr>
              <a:t>Ptolemeo</a:t>
            </a:r>
            <a:r>
              <a:rPr lang="en-GB" sz="1200" dirty="0" smtClean="0">
                <a:solidFill>
                  <a:srgbClr val="336699"/>
                </a:solidFill>
                <a:latin typeface="Arial" charset="0"/>
              </a:rPr>
              <a:t>  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υπερβαίνουν σε ισχύ τα 12 </a:t>
            </a:r>
            <a:r>
              <a:rPr lang="en-GB" sz="1200" dirty="0" smtClean="0">
                <a:solidFill>
                  <a:srgbClr val="336699"/>
                </a:solidFill>
                <a:latin typeface="Arial" charset="0"/>
              </a:rPr>
              <a:t>MW</a:t>
            </a:r>
            <a:endParaRPr lang="el-GR" sz="1200" dirty="0">
              <a:solidFill>
                <a:srgbClr val="336699"/>
              </a:solidFill>
              <a:latin typeface="Arial" charset="0"/>
            </a:endParaRPr>
          </a:p>
          <a:p>
            <a:pPr marL="341313" indent="-341313" algn="just">
              <a:lnSpc>
                <a:spcPct val="150000"/>
              </a:lnSpc>
              <a:spcBef>
                <a:spcPts val="60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>
                <a:solidFill>
                  <a:srgbClr val="336699"/>
                </a:solidFill>
                <a:latin typeface="Arial" charset="0"/>
              </a:rPr>
              <a:t>Με τον τρόπο αυτό, παράγει προστιθέμενη αξία στη 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χώρα και προάγει την απασχόληση.</a:t>
            </a:r>
            <a:endParaRPr lang="el-GR" sz="1200" dirty="0">
              <a:solidFill>
                <a:srgbClr val="336699"/>
              </a:solidFill>
              <a:latin typeface="Arial" charset="0"/>
            </a:endParaRPr>
          </a:p>
          <a:p>
            <a:pPr marL="341313" indent="-341313" algn="just">
              <a:lnSpc>
                <a:spcPct val="150000"/>
              </a:lnSpc>
              <a:spcBef>
                <a:spcPts val="60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Επί πλέον </a:t>
            </a:r>
            <a:r>
              <a:rPr lang="el-GR" sz="1200" dirty="0">
                <a:solidFill>
                  <a:srgbClr val="336699"/>
                </a:solidFill>
                <a:latin typeface="Arial" charset="0"/>
              </a:rPr>
              <a:t>αποφεύγει την εύκολη λύση των εισαγωγών ξένων προϊόντων, τα οποία 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 στη συγκεκριμένη περίπτωση είναι </a:t>
            </a:r>
            <a:r>
              <a:rPr lang="el-GR" sz="1200" dirty="0">
                <a:solidFill>
                  <a:srgbClr val="336699"/>
                </a:solidFill>
                <a:latin typeface="Arial" charset="0"/>
              </a:rPr>
              <a:t>και υποδεέστερα ποιοτικά.</a:t>
            </a:r>
          </a:p>
          <a:p>
            <a:pPr marL="341313" indent="-341313" algn="just">
              <a:lnSpc>
                <a:spcPct val="150000"/>
              </a:lnSpc>
              <a:spcBef>
                <a:spcPts val="60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>
                <a:solidFill>
                  <a:srgbClr val="336699"/>
                </a:solidFill>
                <a:latin typeface="Arial" charset="0"/>
              </a:rPr>
              <a:t>Για να γίνουν τα παραπάνω και για να υλοποιηθούν πολλές 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Φ/Β </a:t>
            </a:r>
            <a:r>
              <a:rPr lang="el-GR" sz="1200" dirty="0">
                <a:solidFill>
                  <a:srgbClr val="336699"/>
                </a:solidFill>
                <a:latin typeface="Arial" charset="0"/>
              </a:rPr>
              <a:t>εγκαταστάσεις σε όλη την Ελλάδα, ήδη από το 2006 μέχρι σήμερα, μόνο η </a:t>
            </a:r>
            <a:r>
              <a:rPr lang="el-GR" sz="1200" dirty="0" err="1">
                <a:solidFill>
                  <a:srgbClr val="336699"/>
                </a:solidFill>
                <a:latin typeface="Arial" charset="0"/>
              </a:rPr>
              <a:t>Ptolemeo</a:t>
            </a:r>
            <a:r>
              <a:rPr lang="el-GR" sz="1200" dirty="0">
                <a:solidFill>
                  <a:srgbClr val="336699"/>
                </a:solidFill>
                <a:latin typeface="Arial" charset="0"/>
              </a:rPr>
              <a:t> προσέλαβε δεκάδες τεχνικούς και αρκετούς 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μηχανικούς</a:t>
            </a:r>
            <a:r>
              <a:rPr lang="en-GB" sz="1200" dirty="0" smtClean="0">
                <a:solidFill>
                  <a:srgbClr val="336699"/>
                </a:solidFill>
                <a:latin typeface="Arial" charset="0"/>
              </a:rPr>
              <a:t>. </a:t>
            </a:r>
          </a:p>
          <a:p>
            <a:pPr marL="341313" indent="-341313" algn="just">
              <a:lnSpc>
                <a:spcPct val="150000"/>
              </a:lnSpc>
              <a:spcBef>
                <a:spcPts val="60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200" dirty="0" smtClean="0">
                <a:solidFill>
                  <a:srgbClr val="336699"/>
                </a:solidFill>
                <a:latin typeface="Arial" charset="0"/>
              </a:rPr>
              <a:t>E</a:t>
            </a:r>
            <a:r>
              <a:rPr lang="el-GR" sz="1200" dirty="0" err="1" smtClean="0">
                <a:solidFill>
                  <a:srgbClr val="336699"/>
                </a:solidFill>
                <a:latin typeface="Arial" charset="0"/>
              </a:rPr>
              <a:t>πίσης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 συνεργάστηκε με πολλούς προμηθευτές και εταιρίες φασόν</a:t>
            </a:r>
            <a:r>
              <a:rPr lang="en-GB" sz="1200" dirty="0" smtClean="0">
                <a:solidFill>
                  <a:srgbClr val="336699"/>
                </a:solidFill>
                <a:latin typeface="Arial" charset="0"/>
              </a:rPr>
              <a:t>.</a:t>
            </a:r>
            <a:endParaRPr lang="el-GR" sz="2000" i="1" dirty="0">
              <a:solidFill>
                <a:srgbClr val="008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Γράφημα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88640"/>
            <a:ext cx="5105400" cy="3019425"/>
          </a:xfrm>
          <a:prstGeom prst="rect">
            <a:avLst/>
          </a:prstGeom>
          <a:noFill/>
        </p:spPr>
      </p:pic>
      <p:pic>
        <p:nvPicPr>
          <p:cNvPr id="1025" name="Γράφημα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501008"/>
            <a:ext cx="5184576" cy="302433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3476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448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970088" y="274638"/>
            <a:ext cx="6994525" cy="142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b="0" dirty="0">
                <a:solidFill>
                  <a:srgbClr val="003366"/>
                </a:solidFill>
                <a:latin typeface="+mn-lt"/>
              </a:rPr>
              <a:t>Δράμα: Προϋποθέσεις </a:t>
            </a:r>
            <a:r>
              <a:rPr lang="el-GR" b="0" dirty="0" smtClean="0">
                <a:solidFill>
                  <a:srgbClr val="003366"/>
                </a:solidFill>
                <a:latin typeface="+mn-lt"/>
              </a:rPr>
              <a:t>/ Προτάσεις ανάπτυξης </a:t>
            </a:r>
            <a:r>
              <a:rPr lang="el-GR" b="0" dirty="0">
                <a:solidFill>
                  <a:srgbClr val="003366"/>
                </a:solidFill>
                <a:latin typeface="+mn-lt"/>
              </a:rPr>
              <a:t>στο συγκεκριμένο </a:t>
            </a:r>
            <a:r>
              <a:rPr lang="el-GR" b="0" dirty="0" smtClean="0">
                <a:solidFill>
                  <a:srgbClr val="003366"/>
                </a:solidFill>
                <a:latin typeface="+mn-lt"/>
              </a:rPr>
              <a:t>αντικείμενο, των Φ/Β</a:t>
            </a:r>
            <a:endParaRPr lang="el-GR" b="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267744" y="1628800"/>
            <a:ext cx="6408712" cy="469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 algn="just">
              <a:lnSpc>
                <a:spcPct val="150000"/>
              </a:lnSpc>
              <a:spcBef>
                <a:spcPts val="60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 Εξάλειψη 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γραφειοκρατίας. </a:t>
            </a:r>
            <a:r>
              <a:rPr lang="el-GR" sz="1200" dirty="0">
                <a:solidFill>
                  <a:srgbClr val="336699"/>
                </a:solidFill>
                <a:latin typeface="Arial" charset="0"/>
              </a:rPr>
              <a:t>Όλοι το λένε, κανείς δεν το κάνει!</a:t>
            </a:r>
          </a:p>
          <a:p>
            <a:pPr marL="341313" indent="-341313" algn="just">
              <a:lnSpc>
                <a:spcPct val="150000"/>
              </a:lnSpc>
              <a:spcBef>
                <a:spcPts val="600"/>
              </a:spcBef>
              <a:buClr>
                <a:srgbClr val="999933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         Αντιθέτως</a:t>
            </a:r>
            <a:r>
              <a:rPr lang="el-GR" sz="1200" dirty="0">
                <a:solidFill>
                  <a:srgbClr val="336699"/>
                </a:solidFill>
                <a:latin typeface="Arial" charset="0"/>
              </a:rPr>
              <a:t>, η γραφειοκρατία επεκτείνεται και είναι η κατάρα της σύγχρονης 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Ελλάδας. Διαπερνά </a:t>
            </a:r>
            <a:r>
              <a:rPr lang="el-GR" sz="1200" dirty="0">
                <a:solidFill>
                  <a:srgbClr val="336699"/>
                </a:solidFill>
                <a:latin typeface="Arial" charset="0"/>
              </a:rPr>
              <a:t>όλη τη δημόσια διοίκηση και την βλέπουμε πλέον και στον ιδιωτικό 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τομέα</a:t>
            </a:r>
            <a:r>
              <a:rPr lang="en-GB" sz="1200" dirty="0" smtClean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π.χ. Τράπεζες. </a:t>
            </a:r>
          </a:p>
          <a:p>
            <a:pPr marL="341313" indent="-341313" algn="just">
              <a:lnSpc>
                <a:spcPct val="150000"/>
              </a:lnSpc>
              <a:spcBef>
                <a:spcPts val="600"/>
              </a:spcBef>
              <a:buClr>
                <a:srgbClr val="999933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        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Σύμφωνα με πρόσφατη έρευνα, η κατανομή του χρόνου απασχόλησης ενός μέσου δημοσίου υπαλλήλου  είναι 15% στη συναλλαγή με τον πολίτη και 85% </a:t>
            </a:r>
            <a:r>
              <a:rPr lang="el-GR" sz="1200" dirty="0" err="1" smtClean="0">
                <a:solidFill>
                  <a:srgbClr val="336699"/>
                </a:solidFill>
                <a:latin typeface="Arial" charset="0"/>
              </a:rPr>
              <a:t>ενδοϋπηρεσιακές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 συναλλαγές.</a:t>
            </a:r>
            <a:endParaRPr lang="el-GR" sz="1200" dirty="0">
              <a:solidFill>
                <a:srgbClr val="336699"/>
              </a:solidFill>
              <a:latin typeface="Arial" charset="0"/>
            </a:endParaRPr>
          </a:p>
          <a:p>
            <a:pPr marL="341313" indent="-341313" algn="just">
              <a:lnSpc>
                <a:spcPct val="150000"/>
              </a:lnSpc>
              <a:spcBef>
                <a:spcPts val="60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 Υγιής </a:t>
            </a:r>
            <a:r>
              <a:rPr lang="el-GR" sz="1200" dirty="0">
                <a:solidFill>
                  <a:srgbClr val="336699"/>
                </a:solidFill>
                <a:latin typeface="Arial" charset="0"/>
              </a:rPr>
              <a:t>ρευστότητα στην 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αγορά.</a:t>
            </a:r>
            <a:endParaRPr lang="el-GR" sz="1200" dirty="0">
              <a:solidFill>
                <a:srgbClr val="336699"/>
              </a:solidFill>
              <a:latin typeface="Arial" charset="0"/>
            </a:endParaRPr>
          </a:p>
          <a:p>
            <a:pPr marL="341313" indent="-341313" algn="just">
              <a:lnSpc>
                <a:spcPct val="150000"/>
              </a:lnSpc>
              <a:spcBef>
                <a:spcPts val="600"/>
              </a:spcBef>
              <a:buClr>
                <a:srgbClr val="999933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        Οι </a:t>
            </a:r>
            <a:r>
              <a:rPr lang="el-GR" sz="1200" dirty="0">
                <a:solidFill>
                  <a:srgbClr val="336699"/>
                </a:solidFill>
                <a:latin typeface="Arial" charset="0"/>
              </a:rPr>
              <a:t>τράπεζες απορροφούν ρευστότητα από την αγορά, αντί να 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παρέχουν. </a:t>
            </a:r>
            <a:r>
              <a:rPr lang="el-GR" sz="1200" dirty="0">
                <a:solidFill>
                  <a:srgbClr val="336699"/>
                </a:solidFill>
                <a:latin typeface="Arial" charset="0"/>
              </a:rPr>
              <a:t>Αιτία είναι η μεγάλη εκροή καταθέσεων. Πρέπει άμεσα να δοθούν εγγυήσεις στους Έλληνες που έβγαλαν 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υπό καθεστώς πανικού </a:t>
            </a:r>
            <a:r>
              <a:rPr lang="el-GR" sz="1200" dirty="0">
                <a:solidFill>
                  <a:srgbClr val="336699"/>
                </a:solidFill>
                <a:latin typeface="Arial" charset="0"/>
              </a:rPr>
              <a:t>τις καταθέσεις τους στο εξωτερικό, ώστε να τις ξαναφέρουν στη χώρα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.</a:t>
            </a:r>
          </a:p>
          <a:p>
            <a:pPr marL="341313" indent="-341313" algn="just">
              <a:lnSpc>
                <a:spcPct val="150000"/>
              </a:lnSpc>
              <a:spcBef>
                <a:spcPts val="600"/>
              </a:spcBef>
              <a:buClr>
                <a:srgbClr val="999933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Προσδιορισμός κατάλληλων περιοχών, σε συνεργασία με τη ΔΕΗ, κατά το πρότυπο των ΒΙ.ΠΕ, τους οποίους οι επενδυτές θα μπορούν να μισθώνουν για την εγκατάσταση Φ/Β</a:t>
            </a:r>
          </a:p>
          <a:p>
            <a:pPr marL="341313" indent="-341313" algn="just">
              <a:lnSpc>
                <a:spcPct val="150000"/>
              </a:lnSpc>
              <a:spcBef>
                <a:spcPts val="600"/>
              </a:spcBef>
              <a:buClr>
                <a:srgbClr val="999933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l-GR" sz="1200" dirty="0" smtClean="0">
              <a:solidFill>
                <a:srgbClr val="336699"/>
              </a:solidFill>
              <a:latin typeface="Arial" charset="0"/>
            </a:endParaRPr>
          </a:p>
          <a:p>
            <a:pPr marL="341313" indent="-341313" algn="just">
              <a:lnSpc>
                <a:spcPct val="150000"/>
              </a:lnSpc>
              <a:spcBef>
                <a:spcPts val="600"/>
              </a:spcBef>
              <a:buClr>
                <a:srgbClr val="999933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l-GR" sz="1200" dirty="0" smtClean="0">
              <a:solidFill>
                <a:srgbClr val="336699"/>
              </a:solidFill>
              <a:latin typeface="Arial" charset="0"/>
            </a:endParaRPr>
          </a:p>
          <a:p>
            <a:pPr marL="341313" indent="-341313" algn="just">
              <a:lnSpc>
                <a:spcPct val="150000"/>
              </a:lnSpc>
              <a:spcBef>
                <a:spcPts val="600"/>
              </a:spcBef>
              <a:buClr>
                <a:srgbClr val="999933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l-GR" sz="1200" dirty="0">
              <a:solidFill>
                <a:srgbClr val="336699"/>
              </a:solidFill>
              <a:latin typeface="Arial" charset="0"/>
            </a:endParaRPr>
          </a:p>
          <a:p>
            <a:pPr marL="341313" indent="-341313" algn="ctr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l-GR" sz="2000" i="1" dirty="0">
              <a:solidFill>
                <a:srgbClr val="008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979712" y="404664"/>
            <a:ext cx="6994525" cy="142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b="0" dirty="0">
                <a:solidFill>
                  <a:srgbClr val="003366"/>
                </a:solidFill>
                <a:latin typeface="+mn-lt"/>
              </a:rPr>
              <a:t>Δράμα: Προϋποθέσεις ανάπτυξης στο συγκεκριμένο </a:t>
            </a:r>
            <a:r>
              <a:rPr lang="el-GR" b="0" dirty="0" smtClean="0">
                <a:solidFill>
                  <a:srgbClr val="003366"/>
                </a:solidFill>
                <a:latin typeface="+mn-lt"/>
              </a:rPr>
              <a:t>αντικείμενο, των Φ/Β</a:t>
            </a:r>
            <a:endParaRPr lang="el-GR" b="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339752" y="1800225"/>
            <a:ext cx="6336704" cy="41490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 algn="just">
              <a:lnSpc>
                <a:spcPct val="150000"/>
              </a:lnSpc>
              <a:spcBef>
                <a:spcPts val="60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>
                <a:solidFill>
                  <a:srgbClr val="336699"/>
                </a:solidFill>
                <a:latin typeface="Arial" charset="0"/>
              </a:rPr>
              <a:t>Η εγκατάσταση πολλών </a:t>
            </a:r>
            <a:r>
              <a:rPr lang="el-GR" sz="1200" dirty="0" err="1">
                <a:solidFill>
                  <a:srgbClr val="336699"/>
                </a:solidFill>
                <a:latin typeface="Arial" charset="0"/>
              </a:rPr>
              <a:t>φωτοβολταϊκών</a:t>
            </a:r>
            <a:r>
              <a:rPr lang="el-GR" sz="1200" dirty="0">
                <a:solidFill>
                  <a:srgbClr val="336699"/>
                </a:solidFill>
                <a:latin typeface="Arial" charset="0"/>
              </a:rPr>
              <a:t> εγκαταστάσεων στη Δράμα, δεν λογίζεται ως 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ανάπτυξη, από την άποψη της απασχόλησης.</a:t>
            </a:r>
            <a:endParaRPr lang="el-GR" sz="1200" dirty="0">
              <a:solidFill>
                <a:srgbClr val="336699"/>
              </a:solidFill>
              <a:latin typeface="Arial" charset="0"/>
            </a:endParaRPr>
          </a:p>
          <a:p>
            <a:pPr marL="341313" indent="-341313" algn="just">
              <a:lnSpc>
                <a:spcPct val="150000"/>
              </a:lnSpc>
              <a:spcBef>
                <a:spcPts val="60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Πολύ περισσότερο δε, </a:t>
            </a:r>
            <a:r>
              <a:rPr lang="el-GR" sz="1200" dirty="0">
                <a:solidFill>
                  <a:srgbClr val="336699"/>
                </a:solidFill>
                <a:latin typeface="Arial" charset="0"/>
              </a:rPr>
              <a:t>όταν γίνεται από εταιρείες 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του εξωτερικού, ή ξένες </a:t>
            </a:r>
            <a:r>
              <a:rPr lang="el-GR" sz="1200" dirty="0">
                <a:solidFill>
                  <a:srgbClr val="336699"/>
                </a:solidFill>
                <a:latin typeface="Arial" charset="0"/>
              </a:rPr>
              <a:t>προς την περιοχή.</a:t>
            </a:r>
          </a:p>
          <a:p>
            <a:pPr marL="341313" indent="-341313" algn="just">
              <a:lnSpc>
                <a:spcPct val="150000"/>
              </a:lnSpc>
              <a:spcBef>
                <a:spcPts val="60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>
                <a:solidFill>
                  <a:srgbClr val="336699"/>
                </a:solidFill>
                <a:latin typeface="Arial" charset="0"/>
              </a:rPr>
              <a:t>Ανάπτυξη είναι η παραγωγή προστιθέμενης αξίας στην περιοχή, με θέσεις εργασίας στην περιοχή.</a:t>
            </a:r>
          </a:p>
          <a:p>
            <a:pPr marL="341313" indent="-341313" algn="just">
              <a:lnSpc>
                <a:spcPct val="150000"/>
              </a:lnSpc>
              <a:spcBef>
                <a:spcPts val="60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>
                <a:solidFill>
                  <a:srgbClr val="336699"/>
                </a:solidFill>
                <a:latin typeface="Arial" charset="0"/>
              </a:rPr>
              <a:t>Προϋπόθεση για παραγωγή προστιθέμενης αξίας, είναι η ανάπτυξη 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νέων προϊόντων. Η </a:t>
            </a:r>
            <a:r>
              <a:rPr lang="el-GR" sz="1200" dirty="0">
                <a:solidFill>
                  <a:srgbClr val="336699"/>
                </a:solidFill>
                <a:latin typeface="Arial" charset="0"/>
              </a:rPr>
              <a:t>κατασκευή προϊόντων για λογαριασμό 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τρίτων (φασόν), είναι λιγότερο αποδοτική. </a:t>
            </a:r>
            <a:endParaRPr lang="el-GR" sz="1200" dirty="0">
              <a:solidFill>
                <a:srgbClr val="336699"/>
              </a:solidFill>
              <a:latin typeface="Arial" charset="0"/>
            </a:endParaRPr>
          </a:p>
          <a:p>
            <a:pPr marL="341313" indent="-341313" algn="just">
              <a:lnSpc>
                <a:spcPct val="150000"/>
              </a:lnSpc>
              <a:spcBef>
                <a:spcPts val="60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>
                <a:solidFill>
                  <a:srgbClr val="336699"/>
                </a:solidFill>
                <a:latin typeface="Arial" charset="0"/>
              </a:rPr>
              <a:t>Η </a:t>
            </a:r>
            <a:r>
              <a:rPr lang="el-GR" sz="1200" dirty="0" err="1">
                <a:solidFill>
                  <a:srgbClr val="336699"/>
                </a:solidFill>
                <a:latin typeface="Arial" charset="0"/>
              </a:rPr>
              <a:t>Ptolemeo</a:t>
            </a:r>
            <a:r>
              <a:rPr lang="el-GR" sz="1200" dirty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ΑΕ επένδυσε </a:t>
            </a:r>
            <a:r>
              <a:rPr lang="el-GR" sz="1200" dirty="0">
                <a:solidFill>
                  <a:srgbClr val="336699"/>
                </a:solidFill>
                <a:latin typeface="Arial" charset="0"/>
              </a:rPr>
              <a:t>ακριβώς στην ανάπτυξη 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καινοτόμων προϊόντων</a:t>
            </a:r>
            <a:r>
              <a:rPr lang="el-GR" sz="1200" dirty="0">
                <a:solidFill>
                  <a:srgbClr val="336699"/>
                </a:solidFill>
                <a:latin typeface="Arial" charset="0"/>
              </a:rPr>
              <a:t>, σε μια στιγμή που η Ελληνική αγορά δεν είχε τίποτα 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αντίστοιχο.</a:t>
            </a:r>
            <a:endParaRPr lang="el-GR" sz="1200" i="1" dirty="0">
              <a:solidFill>
                <a:srgbClr val="008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2339753" y="274638"/>
            <a:ext cx="6336704" cy="142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b="0" dirty="0">
                <a:solidFill>
                  <a:srgbClr val="003366"/>
                </a:solidFill>
                <a:latin typeface="+mn-lt"/>
              </a:rPr>
              <a:t>Δράμα: Προοπτικές ανάπτυξης στο συγκεκριμένο </a:t>
            </a:r>
            <a:r>
              <a:rPr lang="el-GR" b="0" dirty="0" smtClean="0">
                <a:solidFill>
                  <a:srgbClr val="003366"/>
                </a:solidFill>
                <a:latin typeface="+mn-lt"/>
              </a:rPr>
              <a:t>αντικείμενο, των Φ/Β</a:t>
            </a:r>
            <a:endParaRPr lang="el-GR" b="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267744" y="2357437"/>
            <a:ext cx="6336704" cy="34478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 algn="just">
              <a:lnSpc>
                <a:spcPct val="150000"/>
              </a:lnSpc>
              <a:spcBef>
                <a:spcPts val="60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>
                <a:solidFill>
                  <a:srgbClr val="336699"/>
                </a:solidFill>
                <a:latin typeface="Arial" charset="0"/>
              </a:rPr>
              <a:t>Τη στιγμή αυτή δεν υπάρχει χώρος για ανάπτυξη προϊόντων σε επίπεδο βάσεων στήριξης.</a:t>
            </a:r>
          </a:p>
          <a:p>
            <a:pPr marL="341313" indent="-341313" algn="just">
              <a:lnSpc>
                <a:spcPct val="150000"/>
              </a:lnSpc>
              <a:spcBef>
                <a:spcPts val="60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>
                <a:solidFill>
                  <a:srgbClr val="336699"/>
                </a:solidFill>
                <a:latin typeface="Arial" charset="0"/>
              </a:rPr>
              <a:t>Οι εταιρείες θα συνεχίσουν να εγκαθιστούν </a:t>
            </a:r>
            <a:r>
              <a:rPr lang="el-GR" sz="1200" dirty="0" err="1">
                <a:solidFill>
                  <a:srgbClr val="336699"/>
                </a:solidFill>
                <a:latin typeface="Arial" charset="0"/>
              </a:rPr>
              <a:t>φωτοβολταϊκά</a:t>
            </a:r>
            <a:r>
              <a:rPr lang="el-GR" sz="1200" dirty="0">
                <a:solidFill>
                  <a:srgbClr val="336699"/>
                </a:solidFill>
                <a:latin typeface="Arial" charset="0"/>
              </a:rPr>
              <a:t> συστήματα για λογαριασμό πελατών τους, αλλά τα έργα αυτά δεν έχουν </a:t>
            </a:r>
            <a:r>
              <a:rPr lang="el-GR" sz="1200" dirty="0" smtClean="0">
                <a:solidFill>
                  <a:srgbClr val="336699"/>
                </a:solidFill>
                <a:latin typeface="Arial" charset="0"/>
              </a:rPr>
              <a:t>μακρινό </a:t>
            </a:r>
            <a:r>
              <a:rPr lang="el-GR" sz="1200" dirty="0">
                <a:solidFill>
                  <a:srgbClr val="336699"/>
                </a:solidFill>
                <a:latin typeface="Arial" charset="0"/>
              </a:rPr>
              <a:t>ορίζοντα.</a:t>
            </a:r>
          </a:p>
          <a:p>
            <a:pPr marL="341313" indent="-341313" algn="just">
              <a:lnSpc>
                <a:spcPct val="150000"/>
              </a:lnSpc>
              <a:spcBef>
                <a:spcPts val="60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>
                <a:solidFill>
                  <a:srgbClr val="336699"/>
                </a:solidFill>
                <a:latin typeface="Arial" charset="0"/>
              </a:rPr>
              <a:t>Οι εταιρείες πρέπει να στραφούν σε προχωρημένες τεχνολογίες και νέες εφαρμογές </a:t>
            </a:r>
            <a:r>
              <a:rPr lang="el-GR" sz="1200" dirty="0" err="1">
                <a:solidFill>
                  <a:srgbClr val="336699"/>
                </a:solidFill>
                <a:latin typeface="Arial" charset="0"/>
              </a:rPr>
              <a:t>φωτοβολταϊκών</a:t>
            </a:r>
            <a:r>
              <a:rPr lang="el-GR" sz="1200" dirty="0">
                <a:solidFill>
                  <a:srgbClr val="336699"/>
                </a:solidFill>
                <a:latin typeface="Arial" charset="0"/>
              </a:rPr>
              <a:t>, που προφανώς δεν αναπτύσσουν οι ίδιες.</a:t>
            </a:r>
          </a:p>
          <a:p>
            <a:pPr marL="341313" indent="-341313" algn="just">
              <a:lnSpc>
                <a:spcPct val="150000"/>
              </a:lnSpc>
              <a:spcBef>
                <a:spcPts val="600"/>
              </a:spcBef>
              <a:buClr>
                <a:srgbClr val="999933"/>
              </a:buClr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1200" dirty="0">
                <a:solidFill>
                  <a:srgbClr val="336699"/>
                </a:solidFill>
                <a:latin typeface="Arial" charset="0"/>
              </a:rPr>
              <a:t>Αυτό σημαίνει στενή επαφή με τον ακαδημαϊκό χώρο όπου αναπτύσσονται οι νέες τεχνολογίες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9933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l-GR" i="1" dirty="0">
              <a:solidFill>
                <a:srgbClr val="008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Times New Roman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Times New Roman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Times New Roman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Times New Roman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Times New Roman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Times New Roman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Times New Roman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Times New Roman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Times New Roman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Times New Roman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Times New Roman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Times New Roman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Times New Roman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15444</TotalTime>
  <Words>824</Words>
  <Application>Microsoft Office PowerPoint</Application>
  <PresentationFormat>Προβολή στην οθόνη (4:3)</PresentationFormat>
  <Paragraphs>73</Paragraphs>
  <Slides>10</Slides>
  <Notes>9</Notes>
  <HiddenSlides>1</HiddenSlides>
  <MMClips>0</MMClips>
  <ScaleCrop>false</ScaleCrop>
  <HeadingPairs>
    <vt:vector size="4" baseType="variant">
      <vt:variant>
        <vt:lpstr>Θέμα</vt:lpstr>
      </vt:variant>
      <vt:variant>
        <vt:i4>25</vt:i4>
      </vt:variant>
      <vt:variant>
        <vt:lpstr>Τίτλοι διαφανειών</vt:lpstr>
      </vt:variant>
      <vt:variant>
        <vt:i4>10</vt:i4>
      </vt:variant>
    </vt:vector>
  </HeadingPairs>
  <TitlesOfParts>
    <vt:vector size="35" baseType="lpstr"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RES and DG in a competitive market  Socio-economic and infrastructure issues</dc:title>
  <dc:creator>Boulaxis</dc:creator>
  <cp:lastModifiedBy>user</cp:lastModifiedBy>
  <cp:revision>385</cp:revision>
  <cp:lastPrinted>1601-01-01T00:00:00Z</cp:lastPrinted>
  <dcterms:created xsi:type="dcterms:W3CDTF">2001-09-20T12:23:14Z</dcterms:created>
  <dcterms:modified xsi:type="dcterms:W3CDTF">2011-12-06T09:20:29Z</dcterms:modified>
</cp:coreProperties>
</file>