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1"/>
  </p:notesMasterIdLst>
  <p:handoutMasterIdLst>
    <p:handoutMasterId r:id="rId22"/>
  </p:handoutMasterIdLst>
  <p:sldIdLst>
    <p:sldId id="336" r:id="rId2"/>
    <p:sldId id="337" r:id="rId3"/>
    <p:sldId id="338" r:id="rId4"/>
    <p:sldId id="339" r:id="rId5"/>
    <p:sldId id="340" r:id="rId6"/>
    <p:sldId id="341" r:id="rId7"/>
    <p:sldId id="342" r:id="rId8"/>
    <p:sldId id="343" r:id="rId9"/>
    <p:sldId id="344" r:id="rId10"/>
    <p:sldId id="345" r:id="rId11"/>
    <p:sldId id="346" r:id="rId12"/>
    <p:sldId id="347" r:id="rId13"/>
    <p:sldId id="348" r:id="rId14"/>
    <p:sldId id="349" r:id="rId15"/>
    <p:sldId id="350" r:id="rId16"/>
    <p:sldId id="351" r:id="rId17"/>
    <p:sldId id="352" r:id="rId18"/>
    <p:sldId id="353" r:id="rId19"/>
    <p:sldId id="354" r:id="rId20"/>
  </p:sldIdLst>
  <p:sldSz cx="9144000" cy="6858000" type="screen4x3"/>
  <p:notesSz cx="6854825" cy="97504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993300"/>
    <a:srgbClr val="008000"/>
    <a:srgbClr val="FF9900"/>
    <a:srgbClr val="FFFFFF"/>
    <a:srgbClr val="33CC33"/>
    <a:srgbClr val="FF33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662" autoAdjust="0"/>
  </p:normalViewPr>
  <p:slideViewPr>
    <p:cSldViewPr>
      <p:cViewPr varScale="1">
        <p:scale>
          <a:sx n="106" d="100"/>
          <a:sy n="106" d="100"/>
        </p:scale>
        <p:origin x="-1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812" y="-78"/>
      </p:cViewPr>
      <p:guideLst>
        <p:guide orient="horz" pos="3071"/>
        <p:guide pos="215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l-GR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l-GR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1475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l-GR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261475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AE5B47-541A-4E09-A53B-5CB106D793F5}" type="slidenum">
              <a:rPr lang="el-GR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31838"/>
            <a:ext cx="4875213" cy="36560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30738"/>
            <a:ext cx="5026025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63063"/>
            <a:ext cx="29702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AF08B8-1934-4BD1-96D7-3DBE37D31CB5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A68B2-0B94-4E1C-9741-D4389D5C6A84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F08B8-1934-4BD1-96D7-3DBE37D31CB5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2355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2355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</p:grpSp>
      <p:sp>
        <p:nvSpPr>
          <p:cNvPr id="2355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23560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ΔΡΑΜΑ 6/12/2011</a:t>
            </a:r>
            <a:endParaRPr lang="en-GB"/>
          </a:p>
        </p:txBody>
      </p:sp>
      <p:sp>
        <p:nvSpPr>
          <p:cNvPr id="23561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4127F34-9D09-4097-8AD0-26F524B3C74A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23562" name="Comment 10"/>
          <p:cNvSpPr>
            <a:spLocks noChangeArrowheads="1"/>
          </p:cNvSpPr>
          <p:nvPr userDrawn="1"/>
        </p:nvSpPr>
        <p:spPr bwMode="auto">
          <a:xfrm>
            <a:off x="0" y="6145213"/>
            <a:ext cx="1828800" cy="346075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b="1">
                <a:solidFill>
                  <a:srgbClr val="000000"/>
                </a:solidFill>
                <a:latin typeface="Arial" charset="0"/>
              </a:rPr>
              <a:t>ΕΑΣ Ν. ΔΡΑΜΑΣ</a:t>
            </a:r>
            <a:endParaRPr lang="en-GB" sz="16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ΔΡΑΜΑ 6/12/2011</a:t>
            </a:r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BBCE7-CAEC-4264-8875-555FB751887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ΔΡΑΜΑ 6/12/2011</a:t>
            </a:r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C39E3-EEB3-4169-9CC2-7B60FB23CC8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Τίτλος και Πίνακ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ίνακα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ΔΡΑΜΑ 6/12/2011</a:t>
            </a:r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E7CA007-A4DC-48D5-80CE-3CEB4CDC35B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Τίτλος, Αντικείμενο και 2 Αντικεί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ΔΡΑΜΑ 6/12/2011</a:t>
            </a:r>
            <a:endParaRPr lang="en-GB"/>
          </a:p>
        </p:txBody>
      </p:sp>
      <p:sp>
        <p:nvSpPr>
          <p:cNvPr id="8" name="7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0CB88F8-77AD-44B5-ACC2-29CFA5100FA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Τίτλος, Κείμενο και Γράφημ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γραφήματος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ΔΡΑΜΑ 6/12/2011</a:t>
            </a:r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01E649D-01FB-4DC1-B875-CE3E2E6D054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Τίτλος, Κείμενο και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ClipArt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ΔΡΑΜΑ 6/12/2011</a:t>
            </a:r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3270AFE-55C1-4D39-AAE7-1DA969DB7E6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ΔΡΑΜΑ 6/12/2011</a:t>
            </a:r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9EC00C-6911-4A29-B0B8-1D641E6E61E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ΔΡΑΜΑ 6/12/2011</a:t>
            </a:r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36708-269C-4BC9-BCFD-86A1BA051DC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ΔΡΑΜΑ 6/12/2011</a:t>
            </a:r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EE935-7485-4724-B12C-2FE5DEAA733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ΔΡΑΜΑ 6/12/2011</a:t>
            </a:r>
            <a:endParaRPr lang="en-GB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CF3DE-26F7-4B72-ABEE-78C5B380F8C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ΔΡΑΜΑ 6/12/2011</a:t>
            </a:r>
            <a:endParaRPr lang="en-GB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79C0D-01ED-44AB-9AEF-E27D4D6F1A1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ΔΡΑΜΑ 6/12/2011</a:t>
            </a:r>
            <a:endParaRPr lang="en-GB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21FDE-E2EE-4255-A44A-CF2286AF771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ΔΡΑΜΑ 6/12/2011</a:t>
            </a:r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77A81-1D3D-4AA3-8B0C-70AA770B33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ΔΡΑΜΑ 6/12/2011</a:t>
            </a:r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0E45-87B7-4CCD-A063-E9C408BD84C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22531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l-GR"/>
            </a:p>
          </p:txBody>
        </p:sp>
        <p:sp>
          <p:nvSpPr>
            <p:cNvPr id="22532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</p:grpSp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l-GR" smtClean="0"/>
              <a:t>ΔΡΑΜΑ 6/12/2011</a:t>
            </a:r>
            <a:endParaRPr lang="en-GB"/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36032D9-11BE-4B82-8AB4-3C546576310A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538" name="Comment 10"/>
          <p:cNvSpPr>
            <a:spLocks noChangeArrowheads="1"/>
          </p:cNvSpPr>
          <p:nvPr userDrawn="1"/>
        </p:nvSpPr>
        <p:spPr bwMode="auto">
          <a:xfrm>
            <a:off x="0" y="6145213"/>
            <a:ext cx="1828800" cy="346075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b="1">
                <a:solidFill>
                  <a:srgbClr val="000000"/>
                </a:solidFill>
                <a:latin typeface="Arial" charset="0"/>
              </a:rPr>
              <a:t>ΕΑΣ Ν. ΔΡΑΜΑΣ</a:t>
            </a:r>
            <a:endParaRPr lang="en-GB" sz="1600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772400" cy="269084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l-GR" b="1" dirty="0" smtClean="0"/>
              <a:t>ΝΟΜΟΣ  4015/2011</a:t>
            </a:r>
            <a:br>
              <a:rPr lang="el-GR" b="1" dirty="0" smtClean="0"/>
            </a:br>
            <a:r>
              <a:rPr lang="el-GR" b="1" dirty="0" smtClean="0"/>
              <a:t>ΘΕΣΜΙΚΟ ΠΛΑΙΣΙΟ ΓΙΑ ΤΟΥΣ ΑΓΡΟΤΙΚΟΥΣ ΣΥΝ/ΣΜΟΥΣ.</a:t>
            </a:r>
            <a:br>
              <a:rPr lang="el-GR" b="1" dirty="0" smtClean="0"/>
            </a:br>
            <a:endParaRPr lang="el-GR" b="1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r>
              <a:rPr lang="el-GR" b="1" dirty="0" smtClean="0"/>
              <a:t>ΣΩΤΗΡΕΛΗΣ  ΓΕΩΡΓΙΟΣ</a:t>
            </a:r>
          </a:p>
          <a:p>
            <a:r>
              <a:rPr lang="el-GR" b="1" dirty="0" smtClean="0"/>
              <a:t>ΔΙΕΥΘΥΝΤΗΣ  ΕΑΣ Ν.ΔΡΑΜΑΣ</a:t>
            </a:r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>ΔΗΜΟΠΡΑΤΗΡΙΟ  ΑΓΡΟΤΙΚΩΝ  ΠΡΟΙΟΝΤΩΝ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l-GR" dirty="0" smtClean="0"/>
              <a:t>   ΣΥΜΒΑΤΙΚΗ  Η’  ΨΗΦΙΑΚΑ  ΟΡΓΑΝΩΜΕΝΗ  ΑΓΟΡΑ  ΓΙΑ  ΕΛΕΥΘΕΡΗ  ΔΙΑΠΡΑΓΜΑΤΕΥΣΗ  &amp;  ΔΙΑΜΟΡΦΩΣΗ  ΤΙΜΩΝ  ΓΙΑ  ΤΑ  ΑΓΡΟΤΙΚΑ  ΠΡΟΙΟΝΤΑ.  </a:t>
            </a:r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8101042" cy="1143000"/>
          </a:xfrm>
        </p:spPr>
        <p:txBody>
          <a:bodyPr/>
          <a:lstStyle/>
          <a:p>
            <a:r>
              <a:rPr lang="el-GR" b="1" dirty="0" smtClean="0"/>
              <a:t>&lt;&lt; ΚΑΛΑΘΙ  ΠΕΡΙΦΕΡΕΙΑΣ &gt;&gt;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>
              <a:buNone/>
            </a:pPr>
            <a:r>
              <a:rPr lang="el-GR" dirty="0" smtClean="0"/>
              <a:t>     ΕΠΙΧΕΙΡΗΣΙΑΚΟ  ΠΡΟΓΡΑΜΜΑ  ΚΑΘΕ  ΠΕΡΙΦΕΡΕΙΑΣ  ΓΙΑ  ΤΗΝ  ΣΤΗΡΙΞΗ  ΠΡΟΒΟΛΗ &amp;  ΠΡΟΩΘΗΣΗ  ΠΡΟΙΟΝΤΩΝ  ΤΗΣ  ΠΕΡΙΦΕΡΕΙΑΣ  </a:t>
            </a:r>
          </a:p>
          <a:p>
            <a:pPr>
              <a:buNone/>
            </a:pPr>
            <a:endParaRPr lang="el-GR" dirty="0"/>
          </a:p>
          <a:p>
            <a:pPr>
              <a:buNone/>
            </a:pPr>
            <a:endParaRPr lang="el-GR" dirty="0" smtClean="0"/>
          </a:p>
          <a:p>
            <a:pPr>
              <a:buNone/>
            </a:pPr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ΕΘΝΙΚΟ  ΜΗΤΡΩΟ  ΣΑΟ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l-GR" dirty="0" smtClean="0"/>
              <a:t>    ΗΛΕΚΤΡΟΝΙΚΗ  ΒΑΣΗ  ΔΕΔΟΜΕΝΩΝ  ΠΟΥ  ΚΑΤΑΧΩΡΟΥΝΤΑΙ  ΟΙ  ΣΥΝ/ΚΕΣ  ΟΡΓΑΝΩΣΕΙΣ  ΥΦΙΣΤΑΜΕΝΕΣ  &amp; ΝΕΕΣ  ΠΟΥ  ΕΠΙΚΑΙΡΟΠΟΙΕΙΤΑΙ  ΣΕ  ΤΑΚΤΑ  ΧΡΟΝΙΚΑ  ΔΙΑΣΤΗΜΑΤΑ</a:t>
            </a:r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002234"/>
          </a:xfrm>
        </p:spPr>
        <p:txBody>
          <a:bodyPr>
            <a:normAutofit fontScale="90000"/>
          </a:bodyPr>
          <a:lstStyle/>
          <a:p>
            <a:r>
              <a:rPr lang="el-GR" b="1" dirty="0" smtClean="0"/>
              <a:t>ΔΙΑΔΙΚΑΣΙΑ  ΠΡΩΤΗΣ ΕΓΓΡΑΦΗΣ ΑΠΟΦΑΣΗ ΑΡΙΘΜ.35599/9-11-2011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2491756"/>
            <a:ext cx="8229600" cy="3151822"/>
          </a:xfrm>
        </p:spPr>
        <p:txBody>
          <a:bodyPr/>
          <a:lstStyle/>
          <a:p>
            <a:r>
              <a:rPr lang="el-GR" sz="2800" dirty="0" smtClean="0"/>
              <a:t>ΑΙΤΗΣΗ  ΠΡΩΤΗΣ ΕΓΓΡΑΦΗΣ</a:t>
            </a:r>
          </a:p>
          <a:p>
            <a:r>
              <a:rPr lang="el-GR" sz="2800" dirty="0" smtClean="0"/>
              <a:t>ΑΝΤΙΓΡΑΦΟ  ΚΑΤΑΣΤΑΤΙΚΟΥ</a:t>
            </a:r>
          </a:p>
          <a:p>
            <a:r>
              <a:rPr lang="el-GR" sz="2800" dirty="0" smtClean="0"/>
              <a:t>ΙΣΟΛΟΓΙΣΜΟΙ  2008,</a:t>
            </a:r>
            <a:r>
              <a:rPr lang="en-US" sz="2800" dirty="0" smtClean="0"/>
              <a:t> </a:t>
            </a:r>
            <a:r>
              <a:rPr lang="el-GR" sz="2800" dirty="0" smtClean="0"/>
              <a:t>2009 &amp; 2010</a:t>
            </a:r>
          </a:p>
          <a:p>
            <a:r>
              <a:rPr lang="el-GR" sz="2800" dirty="0" smtClean="0"/>
              <a:t>ΑΡΙΘΜΟΣ  ΜΕΛΩΝ  ΚΑΙ ΑΡΙΘΜΟΣ  ΟΙΚΟΝΟΜΙΚΑ ΤΑΚΤΟΠΟΙΗΜΕΝΩΝ 30-12-2010</a:t>
            </a:r>
          </a:p>
          <a:p>
            <a:r>
              <a:rPr lang="el-GR" sz="2800" dirty="0" smtClean="0"/>
              <a:t>ΠΡΑΚΤΙΚΑ  ΠΡΟΣΦΑΤΩΝ  ΑΡΧΑΙΡΕΣΙΩΝ</a:t>
            </a:r>
            <a:endParaRPr lang="el-GR" sz="2800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7772400" cy="1547834"/>
          </a:xfrm>
        </p:spPr>
        <p:txBody>
          <a:bodyPr/>
          <a:lstStyle/>
          <a:p>
            <a:r>
              <a:rPr lang="el-GR" b="1" dirty="0" smtClean="0"/>
              <a:t>ΑΙΤΗΣΗ ΠΡΩΤΗΣ ΕΓΓΡΑΦΗΣ ΕΩΣ 21-12-2011</a:t>
            </a:r>
            <a:endParaRPr lang="el-GR" b="1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685800" y="2928934"/>
            <a:ext cx="7029472" cy="2252666"/>
          </a:xfrm>
        </p:spPr>
        <p:txBody>
          <a:bodyPr>
            <a:normAutofit/>
          </a:bodyPr>
          <a:lstStyle/>
          <a:p>
            <a:r>
              <a:rPr lang="el-GR" sz="2800" b="1" dirty="0" smtClean="0"/>
              <a:t>ΕΠΟΠΤΙΚΗ  ΑΡΧΗ (ΥΠΑΑΤ)  ΧΑΡΑΚΤΗΡΙΖΕΙ  </a:t>
            </a:r>
            <a:r>
              <a:rPr lang="el-GR" sz="2800" b="1" u="sng" dirty="0" smtClean="0"/>
              <a:t>ΕΝΕΡΓΟΣ</a:t>
            </a:r>
            <a:r>
              <a:rPr lang="el-GR" sz="2800" b="1" dirty="0" smtClean="0"/>
              <a:t>  Η’  </a:t>
            </a:r>
            <a:r>
              <a:rPr lang="el-GR" sz="2800" b="1" u="sng" dirty="0" smtClean="0"/>
              <a:t>ΑΝΕΝΕΡΓΟΣ</a:t>
            </a:r>
            <a:endParaRPr lang="el-GR" sz="2800" b="1" u="sng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>ΤΡΟΠΟΠΟΙΟΥΜΕΝΕΣ ΚΑΙ ΛΟΙΠΕΣ ΔΙΑΤΑΞΕΙΣ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l-GR" dirty="0" err="1" smtClean="0"/>
              <a:t>΄Αρθρο</a:t>
            </a:r>
            <a:r>
              <a:rPr lang="el-GR" dirty="0" smtClean="0"/>
              <a:t> 16 : </a:t>
            </a:r>
            <a:r>
              <a:rPr lang="el-GR" u="sng" dirty="0" smtClean="0"/>
              <a:t>Αγροτικός Συνεταιρισμός 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 smtClean="0"/>
              <a:t> Ορισμός                                                         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 smtClean="0"/>
              <a:t> Σκοπός 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 smtClean="0"/>
              <a:t> Νομική μορφή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/>
              <a:t> </a:t>
            </a:r>
            <a:r>
              <a:rPr lang="el-GR" dirty="0" smtClean="0"/>
              <a:t>Δραστηριότητες</a:t>
            </a:r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/>
            </a:r>
            <a:br>
              <a:rPr lang="el-GR" dirty="0"/>
            </a:b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85800" y="742960"/>
            <a:ext cx="7772400" cy="4114800"/>
          </a:xfrm>
        </p:spPr>
        <p:txBody>
          <a:bodyPr/>
          <a:lstStyle/>
          <a:p>
            <a:pPr>
              <a:buNone/>
            </a:pPr>
            <a:r>
              <a:rPr lang="el-GR" b="1" dirty="0" smtClean="0"/>
              <a:t>   </a:t>
            </a:r>
            <a:r>
              <a:rPr lang="el-GR" b="1" u="sng" dirty="0" smtClean="0"/>
              <a:t>Αγροτικός συν/</a:t>
            </a:r>
            <a:r>
              <a:rPr lang="el-GR" b="1" u="sng" dirty="0" err="1" smtClean="0"/>
              <a:t>σμός</a:t>
            </a:r>
            <a:r>
              <a:rPr lang="el-GR" b="1" u="sng" dirty="0" smtClean="0"/>
              <a:t>  </a:t>
            </a:r>
            <a:r>
              <a:rPr lang="el-GR" dirty="0" smtClean="0"/>
              <a:t>είναι αυτόνομη ένωση προσώπων , η οποία συγκροτείται </a:t>
            </a:r>
            <a:r>
              <a:rPr lang="el-GR" b="1" dirty="0" smtClean="0"/>
              <a:t>εθελοντικά</a:t>
            </a:r>
            <a:r>
              <a:rPr lang="el-GR" dirty="0" smtClean="0"/>
              <a:t> και επιδιώκει με την αμοιβαία βοήθεια των μελών της, την οικονομική, κοινωνική, πολιτιστική  ανάπτυξή τους , μέσω μιας συνιδιόκτητης και δημοκρατικά διοικούμενης </a:t>
            </a:r>
            <a:r>
              <a:rPr lang="el-GR" b="1" dirty="0" smtClean="0"/>
              <a:t>επιχείρησης</a:t>
            </a:r>
            <a:r>
              <a:rPr lang="el-GR" dirty="0" smtClean="0"/>
              <a:t>.</a:t>
            </a:r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-24"/>
            <a:ext cx="7772400" cy="1143000"/>
          </a:xfrm>
        </p:spPr>
        <p:txBody>
          <a:bodyPr/>
          <a:lstStyle/>
          <a:p>
            <a:r>
              <a:rPr lang="el-GR" b="1" dirty="0" smtClean="0"/>
              <a:t>Βασικές αρχές  ΑΣ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85800" y="1285860"/>
            <a:ext cx="7772400" cy="4114800"/>
          </a:xfrm>
        </p:spPr>
        <p:txBody>
          <a:bodyPr/>
          <a:lstStyle/>
          <a:p>
            <a:r>
              <a:rPr lang="el-GR" dirty="0" smtClean="0"/>
              <a:t>Εθελοντική συμμετοχή</a:t>
            </a:r>
          </a:p>
          <a:p>
            <a:r>
              <a:rPr lang="el-GR" dirty="0" smtClean="0"/>
              <a:t>Δημοκρατική οργάνωση &amp; λειτουργία</a:t>
            </a:r>
          </a:p>
          <a:p>
            <a:r>
              <a:rPr lang="el-GR" dirty="0" smtClean="0"/>
              <a:t>Διάθεση προϊόντων από τα μέλη τουλάχιστον 80%</a:t>
            </a:r>
          </a:p>
          <a:p>
            <a:r>
              <a:rPr lang="el-GR" dirty="0" smtClean="0"/>
              <a:t>Οικονομική βιωσιμότητα</a:t>
            </a:r>
          </a:p>
          <a:p>
            <a:r>
              <a:rPr lang="el-GR" dirty="0" smtClean="0"/>
              <a:t>Τήρηση όρων &amp; προϋποθέσεων νόμιμης λειτουργίας</a:t>
            </a:r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l-GR" b="1" dirty="0" smtClean="0"/>
              <a:t>ΚΑΤΑΣΤΑΤΙΚΟ  ΑΣ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l-GR" dirty="0" smtClean="0"/>
              <a:t>Μέλη - συγκρότηση</a:t>
            </a:r>
          </a:p>
          <a:p>
            <a:r>
              <a:rPr lang="el-GR" dirty="0" smtClean="0"/>
              <a:t>Δικαιώματα &amp; υποχρεώσεις</a:t>
            </a:r>
          </a:p>
          <a:p>
            <a:r>
              <a:rPr lang="el-GR" dirty="0" smtClean="0"/>
              <a:t>Συνεταιριστικό κεφάλαιο – Συν/</a:t>
            </a:r>
            <a:r>
              <a:rPr lang="el-GR" dirty="0" err="1" smtClean="0"/>
              <a:t>κή</a:t>
            </a:r>
            <a:r>
              <a:rPr lang="el-GR" dirty="0" smtClean="0"/>
              <a:t> μερίδα</a:t>
            </a:r>
          </a:p>
          <a:p>
            <a:r>
              <a:rPr lang="el-GR" dirty="0" smtClean="0"/>
              <a:t>Έλεγχος</a:t>
            </a:r>
          </a:p>
          <a:p>
            <a:r>
              <a:rPr lang="el-GR" dirty="0" smtClean="0"/>
              <a:t>Λύση</a:t>
            </a:r>
          </a:p>
          <a:p>
            <a:r>
              <a:rPr lang="el-GR" dirty="0" smtClean="0"/>
              <a:t>Ποινικές Διατάξεις</a:t>
            </a:r>
          </a:p>
          <a:p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500034" y="762000"/>
            <a:ext cx="7772400" cy="1143000"/>
          </a:xfrm>
        </p:spPr>
        <p:txBody>
          <a:bodyPr/>
          <a:lstStyle/>
          <a:p>
            <a:r>
              <a:rPr lang="el-GR" b="1" dirty="0" smtClean="0"/>
              <a:t>ΣΑΣ  ΕΥΧΑΡΙΣΤΩ</a:t>
            </a:r>
            <a:endParaRPr lang="el-GR" b="1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b="1" dirty="0" smtClean="0"/>
              <a:t>ΣΩΤΗΡΕΛΗΣ  ΓΕΩΡΓΙΟΣ</a:t>
            </a:r>
          </a:p>
          <a:p>
            <a:r>
              <a:rPr lang="el-GR" b="1" dirty="0" smtClean="0"/>
              <a:t>ΔΙΕΥΘΥΝΤΗΣ  ΕΑΣ Ν.ΔΡΑΜΑΣ</a:t>
            </a:r>
            <a:endParaRPr lang="el-GR" b="1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71414"/>
            <a:ext cx="7772400" cy="1143000"/>
          </a:xfrm>
        </p:spPr>
        <p:txBody>
          <a:bodyPr/>
          <a:lstStyle/>
          <a:p>
            <a:r>
              <a:rPr lang="el-GR" b="1" dirty="0" smtClean="0"/>
              <a:t>ΥΦΙΣΤΑΜΕΝΗ ΚΑΤΑΣΤΑΣΗ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14282" y="1484784"/>
            <a:ext cx="8929718" cy="4525963"/>
          </a:xfrm>
        </p:spPr>
        <p:txBody>
          <a:bodyPr>
            <a:normAutofit/>
          </a:bodyPr>
          <a:lstStyle/>
          <a:p>
            <a:r>
              <a:rPr lang="el-GR" sz="2800" dirty="0" smtClean="0"/>
              <a:t>ΝΟΜΟΣ  ΔΡΑΜΑΣ   128  Α’ΒΑΘΜ.ΣΥΝΕΤΑΙΡΙΣΜΟΙ</a:t>
            </a:r>
          </a:p>
          <a:p>
            <a:pPr>
              <a:buNone/>
            </a:pPr>
            <a:r>
              <a:rPr lang="el-GR" sz="2800" dirty="0"/>
              <a:t> </a:t>
            </a:r>
            <a:r>
              <a:rPr lang="el-GR" sz="2800" dirty="0" smtClean="0"/>
              <a:t>                                        54  ΑΓΡΟΤΙΚΟΙ</a:t>
            </a:r>
          </a:p>
          <a:p>
            <a:pPr>
              <a:buNone/>
            </a:pPr>
            <a:r>
              <a:rPr lang="el-GR" sz="2800" dirty="0"/>
              <a:t> </a:t>
            </a:r>
            <a:r>
              <a:rPr lang="el-GR" sz="2800" dirty="0" smtClean="0"/>
              <a:t>                                        74  ΔΑΣΙΚΟΙ</a:t>
            </a:r>
          </a:p>
          <a:p>
            <a:pPr>
              <a:buNone/>
            </a:pPr>
            <a:r>
              <a:rPr lang="el-GR" sz="2800" dirty="0" smtClean="0"/>
              <a:t>                                           1 </a:t>
            </a:r>
            <a:r>
              <a:rPr lang="el-GR" sz="2400" dirty="0" smtClean="0"/>
              <a:t>Β’ ΒΑΘΜ.ΣΥΝ/ΚΗ ΟΡΓΑΝΩΣΗ</a:t>
            </a:r>
          </a:p>
          <a:p>
            <a:pPr>
              <a:buNone/>
            </a:pPr>
            <a:endParaRPr lang="el-GR" sz="2800" dirty="0"/>
          </a:p>
          <a:p>
            <a:pPr>
              <a:buNone/>
            </a:pPr>
            <a:r>
              <a:rPr lang="el-GR" sz="2800" dirty="0" smtClean="0"/>
              <a:t>ΑΡΙΘΜΟΣ  ΜΕΛΩΝ    7190  ΣΥΝΕΤΑΙΡΟΙ  </a:t>
            </a:r>
            <a:endParaRPr lang="el-GR" sz="2800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285720" y="428604"/>
            <a:ext cx="7772400" cy="1476396"/>
          </a:xfrm>
        </p:spPr>
        <p:txBody>
          <a:bodyPr/>
          <a:lstStyle/>
          <a:p>
            <a:r>
              <a:rPr lang="el-GR" b="1" dirty="0" smtClean="0"/>
              <a:t>ΛΕΙΤΟΥΡΓΟΥΝ ΝΟΜΙΜΑ ν.2810/2000</a:t>
            </a:r>
            <a:endParaRPr lang="el-GR" b="1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ΑΡΧΑΙΡΕΣΙΕΣ  ΕΩΣ  15/11/2007</a:t>
            </a:r>
          </a:p>
          <a:p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2145990"/>
          </a:xfrm>
        </p:spPr>
        <p:txBody>
          <a:bodyPr>
            <a:normAutofit/>
          </a:bodyPr>
          <a:lstStyle/>
          <a:p>
            <a:r>
              <a:rPr lang="el-GR" b="1" dirty="0" smtClean="0"/>
              <a:t>  ΥΠΟΥΡΓΕΙΟ ΑΓΡΟΤΙΚΗΣ ΑΝΑΠΤΥΞΗΣ &amp; ΤΡΟΦΙΜΩΝ                                    ν.4015/21-9-2011</a:t>
            </a:r>
            <a:endParaRPr lang="el-GR" b="1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642910" y="3643314"/>
            <a:ext cx="7858180" cy="122584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l-GR" dirty="0" smtClean="0"/>
              <a:t>ΝΕΟΣ  ΝΟΜΟΣ  ΠΕΡΙ  ΣΥΝΕΤΑΙΡΙΣΜΩΝ</a:t>
            </a:r>
          </a:p>
          <a:p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-71462"/>
            <a:ext cx="7772400" cy="1143000"/>
          </a:xfrm>
        </p:spPr>
        <p:txBody>
          <a:bodyPr/>
          <a:lstStyle/>
          <a:p>
            <a:r>
              <a:rPr lang="el-GR" b="1" dirty="0" smtClean="0"/>
              <a:t>Άρθρο  1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85800" y="1000108"/>
            <a:ext cx="8243918" cy="4572032"/>
          </a:xfrm>
        </p:spPr>
        <p:txBody>
          <a:bodyPr/>
          <a:lstStyle/>
          <a:p>
            <a:pPr>
              <a:buNone/>
            </a:pPr>
            <a:r>
              <a:rPr lang="el-GR" sz="2800" dirty="0" smtClean="0"/>
              <a:t>Οριζόμενες  έννοιες :</a:t>
            </a:r>
          </a:p>
          <a:p>
            <a:r>
              <a:rPr lang="el-GR" sz="2800" dirty="0" smtClean="0"/>
              <a:t>ΣΥΛΛΟΓΙΚΕΣ ΑΓΡΟΤΙΚΕΣ ΟΡΓΑΝΩΣΕΙΣ  (ΣΑΟ)</a:t>
            </a:r>
          </a:p>
          <a:p>
            <a:r>
              <a:rPr lang="el-GR" sz="2800" dirty="0" smtClean="0"/>
              <a:t>ΕΘΝΙΚΟ ΜΗΤΡΩΟ  ΣΑΟ</a:t>
            </a:r>
          </a:p>
          <a:p>
            <a:r>
              <a:rPr lang="el-GR" sz="2800" dirty="0" smtClean="0"/>
              <a:t>ΟΜΑΔΑ  ΠΑΡΑΓΩΓΩΝ  (ΟΠ)</a:t>
            </a:r>
          </a:p>
          <a:p>
            <a:r>
              <a:rPr lang="el-GR" sz="2800" dirty="0" smtClean="0"/>
              <a:t>ΑΓΡΟΤΙΚΕΣ  ΕΤΑΙΡΙΚΕΣ  ΣΥΜΠΡΑΞΕΙΣ  (ΑΕΣ)</a:t>
            </a:r>
          </a:p>
          <a:p>
            <a:r>
              <a:rPr lang="el-GR" sz="2800" dirty="0" smtClean="0"/>
              <a:t>ΔΗΜΟΠΡΑΤΗΡΙΟ  ΑΓΡΟΤΙΚΩΝ  ΠΡΟΙΟΝΤΩΝ</a:t>
            </a:r>
          </a:p>
          <a:p>
            <a:pPr>
              <a:buNone/>
            </a:pPr>
            <a:r>
              <a:rPr lang="el-GR" sz="2800" dirty="0" smtClean="0"/>
              <a:t>&lt;&lt; ΚΑΛΑΘΙ  ΤΗΣ ΠΕΡΙΦΕΡΕΙΑΣ &gt;&gt;</a:t>
            </a:r>
            <a:endParaRPr lang="el-GR" sz="2800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l-GR" b="1" dirty="0" smtClean="0"/>
              <a:t>ΣΥΛΛΟΓΙΚΕΣ ΑΓΡΟΤΙΚΕΣ ΟΡΓΑΝΩΣΕΙΣ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ΑΓΡΟΤΙΚΟΙ  ΣΥΝΕΤΑΙΡΙΣΜΟΙ</a:t>
            </a:r>
          </a:p>
          <a:p>
            <a:endParaRPr lang="el-GR" dirty="0"/>
          </a:p>
          <a:p>
            <a:r>
              <a:rPr lang="el-GR" dirty="0" smtClean="0"/>
              <a:t>ΟΜΑΔΕΣ  ΠΑΡΑΓΩΓΩΝ</a:t>
            </a:r>
          </a:p>
          <a:p>
            <a:endParaRPr lang="el-GR" dirty="0"/>
          </a:p>
          <a:p>
            <a:r>
              <a:rPr lang="el-GR" dirty="0" smtClean="0"/>
              <a:t>ΑΓΡΟΤΙΚΕΣ  ΕΤΑΙΡΙΚΕΣ  ΣΥΜΠΡΑΞΕΙΣ</a:t>
            </a:r>
          </a:p>
          <a:p>
            <a:endParaRPr lang="el-GR" dirty="0"/>
          </a:p>
          <a:p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>ΑΓΡΟΤΙΚΟΣ ΣΥΝΕΤΑΙΡΙΣΜΟΣ</a:t>
            </a:r>
            <a:br>
              <a:rPr lang="el-GR" b="1" dirty="0" smtClean="0"/>
            </a:b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l-GR" dirty="0" smtClean="0"/>
              <a:t>   Α΄ ΒΑΘΜΙΟΣ  ΑΓΡΟΤΙΚΟΣ  ΣΥΝ/ΣΜΟΣ </a:t>
            </a:r>
          </a:p>
          <a:p>
            <a:pPr>
              <a:buNone/>
            </a:pPr>
            <a:r>
              <a:rPr lang="el-GR" dirty="0" smtClean="0"/>
              <a:t>   ΛΕΙΤΟΥΡΓΕΙ  ΣΥΜΦΩΝΑ ΜΕ ΤΙΣ ΔΙΑΤΑΞΕΙΣ ν.2810/2000 (Α’ 61)  ΚΑΙ  ΕΧΕΙ  ΜΕΛΗ  ΦΥΣΙΚΑ  ΠΡΟΣΩΠΑ.</a:t>
            </a:r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>ΟΜΑΔΑ  ΠΑΡΑΓΩΓΩΝ</a:t>
            </a:r>
            <a:br>
              <a:rPr lang="el-GR" b="1" dirty="0" smtClean="0"/>
            </a:b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l-GR" dirty="0" smtClean="0"/>
              <a:t> ΕΝΩΣΗ  ΠΑΡΑΓΩΓΩΝ  ΑΓΡΟΤΙΚΩΝ  ΠΡΟΙΟΝΤΩΝ  ΣΥΓΚΕΚΡΙΜΕΝΩΝ  Η’ ΟΜΟΕΙΔΩΝ,  ΠΟΥ  ΕΧΕΙ  ΝΟΜΙΚΗ  ΟΝΤΟΤΗΤΑ  ΚΑΙ  ΑΝΤΑΠΟΚΡΙΝΕΤΑΙ  ΣΤΟ  ΕΘΝΙΚΟ &amp; ΚΟΙΝΟΤΙΚΟ  ΔΙΚΑΙΟ.</a:t>
            </a:r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ΑΓΡΟΤΙΚΕΣ  ΕΤΑΙΡΙΚΕΣ  ΣΥΜΠΡΑΞΕΙΣ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l-GR" dirty="0" smtClean="0"/>
              <a:t>ΑΝΩΝΥΜΕΣ  ΕΤΑΙΡΙΕΣ  ΠΟΥ  ΣΥΓΚΡΟΤΟΥΝΤΑΙ  ΚΥΡΙΩΣ  ΑΠΟ  ΑΓΡΟΤΙΚΟΥΣ  ΣΥΝ/ΣΜΟΥΣ  ΚΑΙ  ΕΧΟΥΝ  ΔΙΑΚΛΑΔΙΚΟ &amp; ΔΙΑΤΟΜΕΑΚΟ  ΑΝΤΙΚΕΙΜΕΝΟ</a:t>
            </a:r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ΔΡΑΜΑ 6/12/2011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Designs\Soaring.pot</Template>
  <TotalTime>2149</TotalTime>
  <Words>402</Words>
  <Application>Microsoft PowerPoint</Application>
  <PresentationFormat>Προβολή στην οθόνη (4:3)</PresentationFormat>
  <Paragraphs>112</Paragraphs>
  <Slides>19</Slides>
  <Notes>2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19</vt:i4>
      </vt:variant>
    </vt:vector>
  </HeadingPairs>
  <TitlesOfParts>
    <vt:vector size="20" baseType="lpstr">
      <vt:lpstr>Soaring</vt:lpstr>
      <vt:lpstr>  ΝΟΜΟΣ  4015/2011 ΘΕΣΜΙΚΟ ΠΛΑΙΣΙΟ ΓΙΑ ΤΟΥΣ ΑΓΡΟΤΙΚΟΥΣ ΣΥΝ/ΣΜΟΥΣ. </vt:lpstr>
      <vt:lpstr>ΥΦΙΣΤΑΜΕΝΗ ΚΑΤΑΣΤΑΣΗ</vt:lpstr>
      <vt:lpstr>ΛΕΙΤΟΥΡΓΟΥΝ ΝΟΜΙΜΑ ν.2810/2000</vt:lpstr>
      <vt:lpstr>  ΥΠΟΥΡΓΕΙΟ ΑΓΡΟΤΙΚΗΣ ΑΝΑΠΤΥΞΗΣ &amp; ΤΡΟΦΙΜΩΝ                                    ν.4015/21-9-2011</vt:lpstr>
      <vt:lpstr>Άρθρο  1</vt:lpstr>
      <vt:lpstr>ΣΥΛΛΟΓΙΚΕΣ ΑΓΡΟΤΙΚΕΣ ΟΡΓΑΝΩΣΕΙΣ</vt:lpstr>
      <vt:lpstr>ΑΓΡΟΤΙΚΟΣ ΣΥΝΕΤΑΙΡΙΣΜΟΣ </vt:lpstr>
      <vt:lpstr>ΟΜΑΔΑ  ΠΑΡΑΓΩΓΩΝ </vt:lpstr>
      <vt:lpstr>ΑΓΡΟΤΙΚΕΣ  ΕΤΑΙΡΙΚΕΣ  ΣΥΜΠΡΑΞΕΙΣ</vt:lpstr>
      <vt:lpstr>ΔΗΜΟΠΡΑΤΗΡΙΟ  ΑΓΡΟΤΙΚΩΝ  ΠΡΟΙΟΝΤΩΝ</vt:lpstr>
      <vt:lpstr>&lt;&lt; ΚΑΛΑΘΙ  ΠΕΡΙΦΕΡΕΙΑΣ &gt;&gt;</vt:lpstr>
      <vt:lpstr>ΕΘΝΙΚΟ  ΜΗΤΡΩΟ  ΣΑΟ</vt:lpstr>
      <vt:lpstr>ΔΙΑΔΙΚΑΣΙΑ  ΠΡΩΤΗΣ ΕΓΓΡΑΦΗΣ ΑΠΟΦΑΣΗ ΑΡΙΘΜ.35599/9-11-2011</vt:lpstr>
      <vt:lpstr>ΑΙΤΗΣΗ ΠΡΩΤΗΣ ΕΓΓΡΑΦΗΣ ΕΩΣ 21-12-2011</vt:lpstr>
      <vt:lpstr>ΤΡΟΠΟΠΟΙΟΥΜΕΝΕΣ ΚΑΙ ΛΟΙΠΕΣ ΔΙΑΤΑΞΕΙΣ</vt:lpstr>
      <vt:lpstr>  </vt:lpstr>
      <vt:lpstr>Βασικές αρχές  ΑΣ</vt:lpstr>
      <vt:lpstr>ΚΑΤΑΣΤΑΤΙΚΟ  ΑΣ</vt:lpstr>
      <vt:lpstr>ΣΑΣ  ΕΥΧΑΡΙΣΤΩ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Ε.Α.Σ. Ν ΔΡΑΜΑΣ</dc:title>
  <dc:creator>.</dc:creator>
  <cp:lastModifiedBy>ΠΑΤΡΑ 2004</cp:lastModifiedBy>
  <cp:revision>62</cp:revision>
  <dcterms:created xsi:type="dcterms:W3CDTF">2005-12-07T11:49:14Z</dcterms:created>
  <dcterms:modified xsi:type="dcterms:W3CDTF">2011-12-06T07:56:08Z</dcterms:modified>
</cp:coreProperties>
</file>